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758" r:id="rId2"/>
    <p:sldId id="733" r:id="rId3"/>
    <p:sldId id="697" r:id="rId4"/>
    <p:sldId id="640" r:id="rId5"/>
    <p:sldId id="1352" r:id="rId6"/>
    <p:sldId id="655" r:id="rId7"/>
    <p:sldId id="656" r:id="rId8"/>
    <p:sldId id="659" r:id="rId9"/>
    <p:sldId id="1133" r:id="rId10"/>
    <p:sldId id="853" r:id="rId11"/>
    <p:sldId id="819" r:id="rId12"/>
    <p:sldId id="1120" r:id="rId13"/>
    <p:sldId id="820" r:id="rId14"/>
    <p:sldId id="821" r:id="rId15"/>
    <p:sldId id="822" r:id="rId16"/>
    <p:sldId id="1097" r:id="rId17"/>
    <p:sldId id="1098" r:id="rId18"/>
    <p:sldId id="685" r:id="rId19"/>
    <p:sldId id="683" r:id="rId20"/>
    <p:sldId id="690" r:id="rId21"/>
    <p:sldId id="1134" r:id="rId22"/>
    <p:sldId id="1012" r:id="rId23"/>
    <p:sldId id="1058" r:id="rId24"/>
    <p:sldId id="764" r:id="rId25"/>
    <p:sldId id="875" r:id="rId26"/>
    <p:sldId id="1006" r:id="rId27"/>
    <p:sldId id="1007" r:id="rId28"/>
    <p:sldId id="913" r:id="rId29"/>
    <p:sldId id="914" r:id="rId30"/>
    <p:sldId id="989" r:id="rId31"/>
    <p:sldId id="885" r:id="rId32"/>
    <p:sldId id="887" r:id="rId33"/>
    <p:sldId id="888" r:id="rId34"/>
    <p:sldId id="889" r:id="rId35"/>
    <p:sldId id="894" r:id="rId36"/>
    <p:sldId id="890" r:id="rId37"/>
    <p:sldId id="891" r:id="rId38"/>
    <p:sldId id="893" r:id="rId39"/>
    <p:sldId id="895" r:id="rId40"/>
    <p:sldId id="896" r:id="rId41"/>
    <p:sldId id="899" r:id="rId42"/>
    <p:sldId id="1064" r:id="rId43"/>
    <p:sldId id="1336" r:id="rId44"/>
    <p:sldId id="1277" r:id="rId45"/>
    <p:sldId id="1338" r:id="rId46"/>
    <p:sldId id="1267" r:id="rId47"/>
    <p:sldId id="1354" r:id="rId48"/>
    <p:sldId id="1278" r:id="rId49"/>
    <p:sldId id="1261" r:id="rId50"/>
    <p:sldId id="1262" r:id="rId51"/>
    <p:sldId id="1340" r:id="rId52"/>
    <p:sldId id="1339" r:id="rId53"/>
    <p:sldId id="1266" r:id="rId54"/>
    <p:sldId id="1263" r:id="rId55"/>
    <p:sldId id="1264" r:id="rId56"/>
    <p:sldId id="1265" r:id="rId57"/>
    <p:sldId id="1341" r:id="rId58"/>
    <p:sldId id="1297" r:id="rId59"/>
    <p:sldId id="1299" r:id="rId60"/>
    <p:sldId id="1298" r:id="rId61"/>
    <p:sldId id="1335" r:id="rId62"/>
    <p:sldId id="1300" r:id="rId63"/>
    <p:sldId id="1303" r:id="rId64"/>
    <p:sldId id="1306" r:id="rId65"/>
    <p:sldId id="1305" r:id="rId66"/>
    <p:sldId id="1307" r:id="rId67"/>
    <p:sldId id="1309" r:id="rId68"/>
    <p:sldId id="1308" r:id="rId69"/>
    <p:sldId id="1321" r:id="rId70"/>
    <p:sldId id="1322" r:id="rId71"/>
    <p:sldId id="1329" r:id="rId72"/>
    <p:sldId id="1323" r:id="rId73"/>
    <p:sldId id="1324" r:id="rId74"/>
    <p:sldId id="1325" r:id="rId75"/>
    <p:sldId id="1311" r:id="rId76"/>
    <p:sldId id="1312" r:id="rId77"/>
    <p:sldId id="1313" r:id="rId78"/>
    <p:sldId id="1314" r:id="rId79"/>
    <p:sldId id="1326" r:id="rId80"/>
    <p:sldId id="1315" r:id="rId81"/>
    <p:sldId id="1316" r:id="rId82"/>
    <p:sldId id="1317" r:id="rId83"/>
    <p:sldId id="1320" r:id="rId84"/>
    <p:sldId id="1330" r:id="rId85"/>
    <p:sldId id="1331" r:id="rId86"/>
    <p:sldId id="1348" r:id="rId87"/>
    <p:sldId id="1350" r:id="rId88"/>
    <p:sldId id="1349" r:id="rId89"/>
    <p:sldId id="1351" r:id="rId90"/>
    <p:sldId id="1301" r:id="rId91"/>
    <p:sldId id="1302" r:id="rId92"/>
    <p:sldId id="1332" r:id="rId93"/>
    <p:sldId id="1296" r:id="rId94"/>
    <p:sldId id="1334" r:id="rId95"/>
    <p:sldId id="1342" r:id="rId96"/>
    <p:sldId id="1343" r:id="rId97"/>
    <p:sldId id="1344" r:id="rId98"/>
    <p:sldId id="1345" r:id="rId99"/>
    <p:sldId id="1347" r:id="rId100"/>
    <p:sldId id="1292" r:id="rId101"/>
    <p:sldId id="1346" r:id="rId102"/>
    <p:sldId id="1333" r:id="rId103"/>
    <p:sldId id="1293" r:id="rId104"/>
    <p:sldId id="1353" r:id="rId105"/>
  </p:sldIdLst>
  <p:sldSz cx="9144000" cy="6858000" type="screen4x3"/>
  <p:notesSz cx="10972800" cy="17830800"/>
  <p:custShowLst>
    <p:custShow name="Custom Show 1" id="0">
      <p:sldLst/>
    </p:custShow>
  </p:custShowLst>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5616">
          <p15:clr>
            <a:srgbClr val="A4A3A4"/>
          </p15:clr>
        </p15:guide>
        <p15:guide id="2" pos="34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00FFCC"/>
    <a:srgbClr val="FF9900"/>
    <a:srgbClr val="FFFF00"/>
    <a:srgbClr val="FF3300"/>
    <a:srgbClr val="006600"/>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2" autoAdjust="0"/>
    <p:restoredTop sz="96308" autoAdjust="0"/>
  </p:normalViewPr>
  <p:slideViewPr>
    <p:cSldViewPr>
      <p:cViewPr varScale="1">
        <p:scale>
          <a:sx n="42" d="100"/>
          <a:sy n="42" d="100"/>
        </p:scale>
        <p:origin x="576" y="34"/>
      </p:cViewPr>
      <p:guideLst>
        <p:guide orient="horz" pos="2160"/>
        <p:guide pos="2880"/>
      </p:guideLst>
    </p:cSldViewPr>
  </p:slideViewPr>
  <p:outlineViewPr>
    <p:cViewPr>
      <p:scale>
        <a:sx n="33" d="100"/>
        <a:sy n="33" d="100"/>
      </p:scale>
      <p:origin x="0" y="2310"/>
    </p:cViewPr>
  </p:outlineViewPr>
  <p:notesTextViewPr>
    <p:cViewPr>
      <p:scale>
        <a:sx n="100" d="100"/>
        <a:sy n="100" d="100"/>
      </p:scale>
      <p:origin x="0" y="0"/>
    </p:cViewPr>
  </p:notesTextViewPr>
  <p:sorterViewPr>
    <p:cViewPr>
      <p:scale>
        <a:sx n="66" d="100"/>
        <a:sy n="66" d="100"/>
      </p:scale>
      <p:origin x="0" y="6168"/>
    </p:cViewPr>
  </p:sorterViewPr>
  <p:notesViewPr>
    <p:cSldViewPr>
      <p:cViewPr varScale="1">
        <p:scale>
          <a:sx n="65" d="100"/>
          <a:sy n="65" d="100"/>
        </p:scale>
        <p:origin x="-1934" y="-72"/>
      </p:cViewPr>
      <p:guideLst>
        <p:guide orient="horz" pos="5616"/>
        <p:guide pos="345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4754563" cy="892175"/>
          </a:xfrm>
          <a:prstGeom prst="rect">
            <a:avLst/>
          </a:prstGeom>
          <a:noFill/>
          <a:ln w="9525">
            <a:noFill/>
            <a:miter lim="800000"/>
            <a:headEnd/>
            <a:tailEnd/>
          </a:ln>
          <a:effectLst/>
        </p:spPr>
        <p:txBody>
          <a:bodyPr vert="horz" wrap="square" lIns="164592" tIns="82296" rIns="164592" bIns="82296" numCol="1" anchor="t" anchorCtr="0" compatLnSpc="1">
            <a:prstTxWarp prst="textNoShape">
              <a:avLst/>
            </a:prstTxWarp>
          </a:bodyPr>
          <a:lstStyle>
            <a:lvl1pPr algn="l" defTabSz="1646238">
              <a:defRPr sz="2200"/>
            </a:lvl1pPr>
          </a:lstStyle>
          <a:p>
            <a:pPr>
              <a:defRPr/>
            </a:pPr>
            <a:endParaRPr lang="en-US"/>
          </a:p>
        </p:txBody>
      </p:sp>
      <p:sp>
        <p:nvSpPr>
          <p:cNvPr id="105475" name="Rectangle 3"/>
          <p:cNvSpPr>
            <a:spLocks noGrp="1" noChangeArrowheads="1"/>
          </p:cNvSpPr>
          <p:nvPr>
            <p:ph type="dt" sz="quarter" idx="1"/>
          </p:nvPr>
        </p:nvSpPr>
        <p:spPr bwMode="auto">
          <a:xfrm>
            <a:off x="6215063" y="0"/>
            <a:ext cx="4754562" cy="892175"/>
          </a:xfrm>
          <a:prstGeom prst="rect">
            <a:avLst/>
          </a:prstGeom>
          <a:noFill/>
          <a:ln w="9525">
            <a:noFill/>
            <a:miter lim="800000"/>
            <a:headEnd/>
            <a:tailEnd/>
          </a:ln>
          <a:effectLst/>
        </p:spPr>
        <p:txBody>
          <a:bodyPr vert="horz" wrap="square" lIns="164592" tIns="82296" rIns="164592" bIns="82296" numCol="1" anchor="t" anchorCtr="0" compatLnSpc="1">
            <a:prstTxWarp prst="textNoShape">
              <a:avLst/>
            </a:prstTxWarp>
          </a:bodyPr>
          <a:lstStyle>
            <a:lvl1pPr algn="r" defTabSz="1646238">
              <a:defRPr sz="2200"/>
            </a:lvl1pPr>
          </a:lstStyle>
          <a:p>
            <a:pPr>
              <a:defRPr/>
            </a:pPr>
            <a:endParaRPr lang="en-US"/>
          </a:p>
        </p:txBody>
      </p:sp>
      <p:sp>
        <p:nvSpPr>
          <p:cNvPr id="105476" name="Rectangle 4"/>
          <p:cNvSpPr>
            <a:spLocks noGrp="1" noChangeArrowheads="1"/>
          </p:cNvSpPr>
          <p:nvPr>
            <p:ph type="ftr" sz="quarter" idx="2"/>
          </p:nvPr>
        </p:nvSpPr>
        <p:spPr bwMode="auto">
          <a:xfrm>
            <a:off x="0" y="16935450"/>
            <a:ext cx="4754563" cy="892175"/>
          </a:xfrm>
          <a:prstGeom prst="rect">
            <a:avLst/>
          </a:prstGeom>
          <a:noFill/>
          <a:ln w="9525">
            <a:noFill/>
            <a:miter lim="800000"/>
            <a:headEnd/>
            <a:tailEnd/>
          </a:ln>
          <a:effectLst/>
        </p:spPr>
        <p:txBody>
          <a:bodyPr vert="horz" wrap="square" lIns="164592" tIns="82296" rIns="164592" bIns="82296" numCol="1" anchor="b" anchorCtr="0" compatLnSpc="1">
            <a:prstTxWarp prst="textNoShape">
              <a:avLst/>
            </a:prstTxWarp>
          </a:bodyPr>
          <a:lstStyle>
            <a:lvl1pPr algn="l" defTabSz="1646238">
              <a:defRPr sz="2200"/>
            </a:lvl1pPr>
          </a:lstStyle>
          <a:p>
            <a:pPr>
              <a:defRPr/>
            </a:pPr>
            <a:endParaRPr lang="en-US"/>
          </a:p>
        </p:txBody>
      </p:sp>
      <p:sp>
        <p:nvSpPr>
          <p:cNvPr id="105477" name="Rectangle 5"/>
          <p:cNvSpPr>
            <a:spLocks noGrp="1" noChangeArrowheads="1"/>
          </p:cNvSpPr>
          <p:nvPr>
            <p:ph type="sldNum" sz="quarter" idx="3"/>
          </p:nvPr>
        </p:nvSpPr>
        <p:spPr bwMode="auto">
          <a:xfrm>
            <a:off x="6215063" y="16935450"/>
            <a:ext cx="4754562" cy="892175"/>
          </a:xfrm>
          <a:prstGeom prst="rect">
            <a:avLst/>
          </a:prstGeom>
          <a:noFill/>
          <a:ln w="9525">
            <a:noFill/>
            <a:miter lim="800000"/>
            <a:headEnd/>
            <a:tailEnd/>
          </a:ln>
          <a:effectLst/>
        </p:spPr>
        <p:txBody>
          <a:bodyPr vert="horz" wrap="square" lIns="164592" tIns="82296" rIns="164592" bIns="82296" numCol="1" anchor="b" anchorCtr="0" compatLnSpc="1">
            <a:prstTxWarp prst="textNoShape">
              <a:avLst/>
            </a:prstTxWarp>
          </a:bodyPr>
          <a:lstStyle>
            <a:lvl1pPr algn="r" defTabSz="1646238">
              <a:defRPr sz="2200"/>
            </a:lvl1pPr>
          </a:lstStyle>
          <a:p>
            <a:pPr>
              <a:defRPr/>
            </a:pPr>
            <a:fld id="{3545CD18-D6A4-445A-8FA3-0EE76190DE18}" type="slidenum">
              <a:rPr lang="en-US"/>
              <a:pPr>
                <a:defRPr/>
              </a:pPr>
              <a:t>‹#›</a:t>
            </a:fld>
            <a:endParaRPr lang="en-US"/>
          </a:p>
        </p:txBody>
      </p:sp>
    </p:spTree>
    <p:extLst>
      <p:ext uri="{BB962C8B-B14F-4D97-AF65-F5344CB8AC3E}">
        <p14:creationId xmlns:p14="http://schemas.microsoft.com/office/powerpoint/2010/main" val="4107500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754563" cy="892175"/>
          </a:xfrm>
          <a:prstGeom prst="rect">
            <a:avLst/>
          </a:prstGeom>
          <a:noFill/>
          <a:ln w="9525">
            <a:noFill/>
            <a:miter lim="800000"/>
            <a:headEnd/>
            <a:tailEnd/>
          </a:ln>
          <a:effectLst/>
        </p:spPr>
        <p:txBody>
          <a:bodyPr vert="horz" wrap="square" lIns="164592" tIns="82296" rIns="164592" bIns="82296" numCol="1" anchor="t" anchorCtr="0" compatLnSpc="1">
            <a:prstTxWarp prst="textNoShape">
              <a:avLst/>
            </a:prstTxWarp>
          </a:bodyPr>
          <a:lstStyle>
            <a:lvl1pPr algn="l" defTabSz="1646238">
              <a:defRPr sz="2200"/>
            </a:lvl1pPr>
          </a:lstStyle>
          <a:p>
            <a:pPr>
              <a:defRPr/>
            </a:pPr>
            <a:endParaRPr lang="en-US"/>
          </a:p>
        </p:txBody>
      </p:sp>
      <p:sp>
        <p:nvSpPr>
          <p:cNvPr id="7171" name="Rectangle 3"/>
          <p:cNvSpPr>
            <a:spLocks noGrp="1" noChangeArrowheads="1"/>
          </p:cNvSpPr>
          <p:nvPr>
            <p:ph type="dt" idx="1"/>
          </p:nvPr>
        </p:nvSpPr>
        <p:spPr bwMode="auto">
          <a:xfrm>
            <a:off x="6215063" y="0"/>
            <a:ext cx="4754562" cy="892175"/>
          </a:xfrm>
          <a:prstGeom prst="rect">
            <a:avLst/>
          </a:prstGeom>
          <a:noFill/>
          <a:ln w="9525">
            <a:noFill/>
            <a:miter lim="800000"/>
            <a:headEnd/>
            <a:tailEnd/>
          </a:ln>
          <a:effectLst/>
        </p:spPr>
        <p:txBody>
          <a:bodyPr vert="horz" wrap="square" lIns="164592" tIns="82296" rIns="164592" bIns="82296" numCol="1" anchor="t" anchorCtr="0" compatLnSpc="1">
            <a:prstTxWarp prst="textNoShape">
              <a:avLst/>
            </a:prstTxWarp>
          </a:bodyPr>
          <a:lstStyle>
            <a:lvl1pPr algn="r" defTabSz="1646238">
              <a:defRPr sz="2200"/>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028700" y="1336675"/>
            <a:ext cx="8915400" cy="66865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096963" y="8469313"/>
            <a:ext cx="8778875" cy="8024812"/>
          </a:xfrm>
          <a:prstGeom prst="rect">
            <a:avLst/>
          </a:prstGeom>
          <a:noFill/>
          <a:ln w="9525">
            <a:noFill/>
            <a:miter lim="800000"/>
            <a:headEnd/>
            <a:tailEnd/>
          </a:ln>
          <a:effectLst/>
        </p:spPr>
        <p:txBody>
          <a:bodyPr vert="horz" wrap="square" lIns="164592" tIns="82296" rIns="164592" bIns="8229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16935450"/>
            <a:ext cx="4754563" cy="892175"/>
          </a:xfrm>
          <a:prstGeom prst="rect">
            <a:avLst/>
          </a:prstGeom>
          <a:noFill/>
          <a:ln w="9525">
            <a:noFill/>
            <a:miter lim="800000"/>
            <a:headEnd/>
            <a:tailEnd/>
          </a:ln>
          <a:effectLst/>
        </p:spPr>
        <p:txBody>
          <a:bodyPr vert="horz" wrap="square" lIns="164592" tIns="82296" rIns="164592" bIns="82296" numCol="1" anchor="b" anchorCtr="0" compatLnSpc="1">
            <a:prstTxWarp prst="textNoShape">
              <a:avLst/>
            </a:prstTxWarp>
          </a:bodyPr>
          <a:lstStyle>
            <a:lvl1pPr algn="l" defTabSz="1646238">
              <a:defRPr sz="2200"/>
            </a:lvl1pPr>
          </a:lstStyle>
          <a:p>
            <a:pPr>
              <a:defRPr/>
            </a:pPr>
            <a:endParaRPr lang="en-US"/>
          </a:p>
        </p:txBody>
      </p:sp>
      <p:sp>
        <p:nvSpPr>
          <p:cNvPr id="7175" name="Rectangle 7"/>
          <p:cNvSpPr>
            <a:spLocks noGrp="1" noChangeArrowheads="1"/>
          </p:cNvSpPr>
          <p:nvPr>
            <p:ph type="sldNum" sz="quarter" idx="5"/>
          </p:nvPr>
        </p:nvSpPr>
        <p:spPr bwMode="auto">
          <a:xfrm>
            <a:off x="6215063" y="16935450"/>
            <a:ext cx="4754562" cy="892175"/>
          </a:xfrm>
          <a:prstGeom prst="rect">
            <a:avLst/>
          </a:prstGeom>
          <a:noFill/>
          <a:ln w="9525">
            <a:noFill/>
            <a:miter lim="800000"/>
            <a:headEnd/>
            <a:tailEnd/>
          </a:ln>
          <a:effectLst/>
        </p:spPr>
        <p:txBody>
          <a:bodyPr vert="horz" wrap="square" lIns="164592" tIns="82296" rIns="164592" bIns="82296" numCol="1" anchor="b" anchorCtr="0" compatLnSpc="1">
            <a:prstTxWarp prst="textNoShape">
              <a:avLst/>
            </a:prstTxWarp>
          </a:bodyPr>
          <a:lstStyle>
            <a:lvl1pPr algn="r" defTabSz="1646238">
              <a:defRPr sz="2200"/>
            </a:lvl1pPr>
          </a:lstStyle>
          <a:p>
            <a:pPr>
              <a:defRPr/>
            </a:pPr>
            <a:fld id="{30257A1A-652E-4B45-8D03-9846EE3CDC32}" type="slidenum">
              <a:rPr lang="en-US"/>
              <a:pPr>
                <a:defRPr/>
              </a:pPr>
              <a:t>‹#›</a:t>
            </a:fld>
            <a:endParaRPr lang="en-US"/>
          </a:p>
        </p:txBody>
      </p:sp>
    </p:spTree>
    <p:extLst>
      <p:ext uri="{BB962C8B-B14F-4D97-AF65-F5344CB8AC3E}">
        <p14:creationId xmlns:p14="http://schemas.microsoft.com/office/powerpoint/2010/main" val="3313620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FF01E31-0A73-4304-BC05-2AEDEA20CC11}" type="slidenum">
              <a:rPr lang="en-US" altLang="en-US" smtClean="0"/>
              <a:pPr/>
              <a:t>4</a:t>
            </a:fld>
            <a:endParaRPr lang="en-US" alt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1463675" y="8469313"/>
            <a:ext cx="8045450" cy="8024812"/>
          </a:xfrm>
          <a:noFill/>
          <a:ln/>
        </p:spPr>
        <p:txBody>
          <a:bodyPr lIns="164583" tIns="82292" rIns="164583" bIns="82292"/>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760924C-8B06-4468-9BB9-9D14125A5A89}" type="slidenum">
              <a:rPr lang="en-US" altLang="en-US" smtClean="0"/>
              <a:pPr/>
              <a:t>17</a:t>
            </a:fld>
            <a:endParaRPr lang="en-US" alt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lnSpc>
                <a:spcPct val="80000"/>
              </a:lnSpc>
            </a:pPr>
            <a:r>
              <a:rPr lang="en-US" altLang="en-US" sz="1400"/>
              <a:t>Prostate Cancer Early Detection</a:t>
            </a:r>
          </a:p>
          <a:p>
            <a:pPr eaLnBrk="1" hangingPunct="1">
              <a:lnSpc>
                <a:spcPct val="80000"/>
              </a:lnSpc>
            </a:pPr>
            <a:endParaRPr lang="en-US" altLang="en-US" sz="1400"/>
          </a:p>
          <a:p>
            <a:pPr eaLnBrk="1" hangingPunct="1">
              <a:lnSpc>
                <a:spcPct val="80000"/>
              </a:lnSpc>
            </a:pPr>
            <a:r>
              <a:rPr lang="en-US" altLang="en-US" sz="1400"/>
              <a:t>     Prostate cancer screening or early detection has been accomplished </a:t>
            </a:r>
          </a:p>
          <a:p>
            <a:pPr eaLnBrk="1" hangingPunct="1">
              <a:lnSpc>
                <a:spcPct val="80000"/>
              </a:lnSpc>
            </a:pPr>
            <a:r>
              <a:rPr lang="en-US" altLang="en-US" sz="1400"/>
              <a:t>     using DRE, measurement of serum PSA (and its various forms), </a:t>
            </a:r>
          </a:p>
          <a:p>
            <a:pPr eaLnBrk="1" hangingPunct="1">
              <a:lnSpc>
                <a:spcPct val="80000"/>
              </a:lnSpc>
            </a:pPr>
            <a:r>
              <a:rPr lang="en-US" altLang="en-US" sz="1400"/>
              <a:t>     transrectal ultrasonography (TRUS), and combinations of these tests. </a:t>
            </a:r>
          </a:p>
          <a:p>
            <a:pPr eaLnBrk="1" hangingPunct="1">
              <a:lnSpc>
                <a:spcPct val="80000"/>
              </a:lnSpc>
            </a:pPr>
            <a:r>
              <a:rPr lang="en-US" altLang="en-US" sz="1400"/>
              <a:t>     Although DRE can detect prostate cancer, it detects fewer cancers than </a:t>
            </a:r>
          </a:p>
          <a:p>
            <a:pPr eaLnBrk="1" hangingPunct="1">
              <a:lnSpc>
                <a:spcPct val="80000"/>
              </a:lnSpc>
            </a:pPr>
            <a:r>
              <a:rPr lang="en-US" altLang="en-US" sz="1400"/>
              <a:t>     does PSA testing and, unfortunately, many cancers detected using DRE </a:t>
            </a:r>
          </a:p>
          <a:p>
            <a:pPr eaLnBrk="1" hangingPunct="1">
              <a:lnSpc>
                <a:spcPct val="80000"/>
              </a:lnSpc>
            </a:pPr>
            <a:r>
              <a:rPr lang="en-US" altLang="en-US" sz="1400"/>
              <a:t>     are either locally or regionally advanced. [ref: 169] Although serum </a:t>
            </a:r>
          </a:p>
          <a:p>
            <a:pPr eaLnBrk="1" hangingPunct="1">
              <a:lnSpc>
                <a:spcPct val="80000"/>
              </a:lnSpc>
            </a:pPr>
            <a:r>
              <a:rPr lang="en-US" altLang="en-US" sz="1400"/>
              <a:t>     PSA is a better screening test than DRE, DRE should not be abandoned, </a:t>
            </a:r>
          </a:p>
          <a:p>
            <a:pPr eaLnBrk="1" hangingPunct="1">
              <a:lnSpc>
                <a:spcPct val="80000"/>
              </a:lnSpc>
            </a:pPr>
            <a:r>
              <a:rPr lang="en-US" altLang="en-US" sz="1400"/>
              <a:t>     as it may detect some cancers associated with a normal serum PSA level. </a:t>
            </a:r>
          </a:p>
          <a:p>
            <a:pPr eaLnBrk="1" hangingPunct="1">
              <a:lnSpc>
                <a:spcPct val="80000"/>
              </a:lnSpc>
            </a:pPr>
            <a:r>
              <a:rPr lang="en-US" altLang="en-US" sz="1400"/>
              <a:t>     Therefore, DRE should be combined with serum PSA testing. TRUS should </a:t>
            </a:r>
          </a:p>
          <a:p>
            <a:pPr eaLnBrk="1" hangingPunct="1">
              <a:lnSpc>
                <a:spcPct val="80000"/>
              </a:lnSpc>
            </a:pPr>
            <a:r>
              <a:rPr lang="en-US" altLang="en-US" sz="1400"/>
              <a:t>     not be used a first-line screening study as it lacks high specificity, </a:t>
            </a:r>
          </a:p>
          <a:p>
            <a:pPr eaLnBrk="1" hangingPunct="1">
              <a:lnSpc>
                <a:spcPct val="80000"/>
              </a:lnSpc>
            </a:pPr>
            <a:r>
              <a:rPr lang="en-US" altLang="en-US" sz="1400"/>
              <a:t>     is relatively expensive, and adds little information to that already </a:t>
            </a:r>
          </a:p>
          <a:p>
            <a:pPr eaLnBrk="1" hangingPunct="1">
              <a:lnSpc>
                <a:spcPct val="80000"/>
              </a:lnSpc>
            </a:pPr>
            <a:r>
              <a:rPr lang="en-US" altLang="en-US" sz="1400"/>
              <a:t>     gained by the use of serum PSA testing and DRE.[ref: 170] TRUS is used </a:t>
            </a:r>
          </a:p>
          <a:p>
            <a:pPr eaLnBrk="1" hangingPunct="1">
              <a:lnSpc>
                <a:spcPct val="80000"/>
              </a:lnSpc>
            </a:pPr>
            <a:r>
              <a:rPr lang="en-US" altLang="en-US" sz="1400"/>
              <a:t>     to guide prostate biopsy in those patients who have an elevated serum </a:t>
            </a:r>
          </a:p>
          <a:p>
            <a:pPr eaLnBrk="1" hangingPunct="1">
              <a:lnSpc>
                <a:spcPct val="80000"/>
              </a:lnSpc>
            </a:pPr>
            <a:r>
              <a:rPr lang="en-US" altLang="en-US" sz="1400"/>
              <a:t>     PSA level, an abnormal DRE, or both (Fig. 34.4_3).</a:t>
            </a:r>
          </a:p>
          <a:p>
            <a:pPr eaLnBrk="1" hangingPunct="1">
              <a:lnSpc>
                <a:spcPct val="80000"/>
              </a:lnSpc>
            </a:pPr>
            <a:r>
              <a:rPr lang="en-US" altLang="en-US" sz="1400"/>
              <a:t>       PSA is a serine protease produced by benign and malignant prostate </a:t>
            </a:r>
          </a:p>
          <a:p>
            <a:pPr eaLnBrk="1" hangingPunct="1">
              <a:lnSpc>
                <a:spcPct val="80000"/>
              </a:lnSpc>
            </a:pPr>
            <a:r>
              <a:rPr lang="en-US" altLang="en-US" sz="1400"/>
              <a:t>     tissues. Although it is produced in small amounts elsewhere, including </a:t>
            </a:r>
          </a:p>
          <a:p>
            <a:pPr eaLnBrk="1" hangingPunct="1">
              <a:lnSpc>
                <a:spcPct val="80000"/>
              </a:lnSpc>
            </a:pPr>
            <a:r>
              <a:rPr lang="en-US" altLang="en-US" sz="1400"/>
              <a:t>     breast tissue, endometrium, and in a few malignancies other than </a:t>
            </a:r>
          </a:p>
          <a:p>
            <a:pPr eaLnBrk="1" hangingPunct="1">
              <a:lnSpc>
                <a:spcPct val="80000"/>
              </a:lnSpc>
            </a:pPr>
            <a:r>
              <a:rPr lang="en-US" altLang="en-US" sz="1400"/>
              <a:t>     prostatic cancer, it should be considered to be organ-specific </a:t>
            </a:r>
          </a:p>
          <a:p>
            <a:pPr eaLnBrk="1" hangingPunct="1">
              <a:lnSpc>
                <a:spcPct val="80000"/>
              </a:lnSpc>
            </a:pPr>
            <a:r>
              <a:rPr lang="en-US" altLang="en-US" sz="1400"/>
              <a:t>     clinically.[ref: 171-175] PSA circulates in the serum as uncomplexed </a:t>
            </a:r>
          </a:p>
          <a:p>
            <a:pPr eaLnBrk="1" hangingPunct="1">
              <a:lnSpc>
                <a:spcPct val="80000"/>
              </a:lnSpc>
            </a:pPr>
            <a:r>
              <a:rPr lang="en-US" altLang="en-US" sz="1400"/>
              <a:t>     (free or unbound) or complexed (bound) forms.[ref: 176-178] Serum PSA </a:t>
            </a:r>
          </a:p>
          <a:p>
            <a:pPr eaLnBrk="1" hangingPunct="1">
              <a:lnSpc>
                <a:spcPct val="80000"/>
              </a:lnSpc>
            </a:pPr>
            <a:r>
              <a:rPr lang="en-US" altLang="en-US" sz="1400"/>
              <a:t>     is largely complexed by endogenous protease inhibitors, the most common </a:t>
            </a:r>
          </a:p>
          <a:p>
            <a:pPr eaLnBrk="1" hangingPunct="1">
              <a:lnSpc>
                <a:spcPct val="80000"/>
              </a:lnSpc>
            </a:pPr>
            <a:r>
              <a:rPr lang="en-US" altLang="en-US" sz="1400"/>
              <a:t>     being alpha(1)-antichymotrypsin. Other proteins bind a smaller </a:t>
            </a:r>
          </a:p>
          <a:p>
            <a:pPr eaLnBrk="1" hangingPunct="1">
              <a:lnSpc>
                <a:spcPct val="80000"/>
              </a:lnSpc>
            </a:pPr>
            <a:r>
              <a:rPr lang="en-US" altLang="en-US" sz="1400"/>
              <a:t>     fraction.</a:t>
            </a:r>
          </a:p>
          <a:p>
            <a:pPr eaLnBrk="1" hangingPunct="1">
              <a:lnSpc>
                <a:spcPct val="80000"/>
              </a:lnSpc>
            </a:pPr>
            <a:r>
              <a:rPr lang="en-US" altLang="en-US" sz="1400"/>
              <a:t>       Serum PSA may be elevated transiently in cases of prostatitis and </a:t>
            </a:r>
          </a:p>
          <a:p>
            <a:pPr eaLnBrk="1" hangingPunct="1">
              <a:lnSpc>
                <a:spcPct val="80000"/>
              </a:lnSpc>
            </a:pPr>
            <a:r>
              <a:rPr lang="en-US" altLang="en-US" sz="1400"/>
              <a:t>     after endoscopic urethral manipulation, prostatic biopsy and, to a more </a:t>
            </a:r>
          </a:p>
          <a:p>
            <a:pPr eaLnBrk="1" hangingPunct="1">
              <a:lnSpc>
                <a:spcPct val="80000"/>
              </a:lnSpc>
            </a:pPr>
            <a:r>
              <a:rPr lang="en-US" altLang="en-US" sz="1400"/>
              <a:t>     limited extent, ejaculation. [ref: 179,180] Routine DRE actually has </a:t>
            </a:r>
          </a:p>
          <a:p>
            <a:pPr eaLnBrk="1" hangingPunct="1">
              <a:lnSpc>
                <a:spcPct val="80000"/>
              </a:lnSpc>
            </a:pPr>
            <a:r>
              <a:rPr lang="en-US" altLang="en-US" sz="1400"/>
              <a:t>     little effect on serum PSA, but most physicians defer PSA testing after </a:t>
            </a:r>
          </a:p>
          <a:p>
            <a:pPr eaLnBrk="1" hangingPunct="1">
              <a:lnSpc>
                <a:spcPct val="80000"/>
              </a:lnSpc>
            </a:pPr>
            <a:r>
              <a:rPr lang="en-US" altLang="en-US" sz="1400"/>
              <a:t>     such an examination.[ref: 181] The half-life of serum PSA is 2.2 to 3.2 </a:t>
            </a:r>
          </a:p>
          <a:p>
            <a:pPr eaLnBrk="1" hangingPunct="1">
              <a:lnSpc>
                <a:spcPct val="80000"/>
              </a:lnSpc>
            </a:pPr>
            <a:r>
              <a:rPr lang="en-US" altLang="en-US" sz="1400"/>
              <a:t>     days. [ref: 182,183] Therefore, one should wait approximately 4 to 8 </a:t>
            </a:r>
          </a:p>
          <a:p>
            <a:pPr eaLnBrk="1" hangingPunct="1">
              <a:lnSpc>
                <a:spcPct val="80000"/>
              </a:lnSpc>
            </a:pPr>
            <a:r>
              <a:rPr lang="en-US" altLang="en-US" sz="1400"/>
              <a:t>     weeks after significant prostate manipulation, such as that which </a:t>
            </a:r>
          </a:p>
          <a:p>
            <a:pPr eaLnBrk="1" hangingPunct="1">
              <a:lnSpc>
                <a:spcPct val="80000"/>
              </a:lnSpc>
            </a:pPr>
            <a:r>
              <a:rPr lang="en-US" altLang="en-US" sz="1400"/>
              <a:t>     occurs with prostatitis or prostate biopsy, before obtaining serum PSA. </a:t>
            </a:r>
          </a:p>
          <a:p>
            <a:pPr eaLnBrk="1" hangingPunct="1">
              <a:lnSpc>
                <a:spcPct val="80000"/>
              </a:lnSpc>
            </a:pPr>
            <a:r>
              <a:rPr lang="en-US" altLang="en-US" sz="1400"/>
              <a:t>     It should be emphasized that the most common cause for an elevated </a:t>
            </a:r>
          </a:p>
          <a:p>
            <a:pPr eaLnBrk="1" hangingPunct="1">
              <a:lnSpc>
                <a:spcPct val="80000"/>
              </a:lnSpc>
            </a:pPr>
            <a:r>
              <a:rPr lang="en-US" altLang="en-US" sz="1400"/>
              <a:t>     serum PSA level is BPH, the incidence of which increases with age, as </a:t>
            </a:r>
          </a:p>
          <a:p>
            <a:pPr eaLnBrk="1" hangingPunct="1">
              <a:lnSpc>
                <a:spcPct val="80000"/>
              </a:lnSpc>
            </a:pPr>
            <a:r>
              <a:rPr lang="en-US" altLang="en-US" sz="1400"/>
              <a:t>     does the incidence of prostate cancer.</a:t>
            </a:r>
          </a:p>
          <a:p>
            <a:pPr eaLnBrk="1" hangingPunct="1">
              <a:lnSpc>
                <a:spcPct val="80000"/>
              </a:lnSpc>
            </a:pPr>
            <a:r>
              <a:rPr lang="en-US" altLang="en-US" sz="1400"/>
              <a:t>       Serum PSA concentrations can be decreased by treatment with agents </a:t>
            </a:r>
          </a:p>
          <a:p>
            <a:pPr eaLnBrk="1" hangingPunct="1">
              <a:lnSpc>
                <a:spcPct val="80000"/>
              </a:lnSpc>
            </a:pPr>
            <a:r>
              <a:rPr lang="en-US" altLang="en-US" sz="1400"/>
              <a:t>     that lower serum testosterone, such as luteinizing hormone-releasing </a:t>
            </a:r>
          </a:p>
          <a:p>
            <a:pPr eaLnBrk="1" hangingPunct="1">
              <a:lnSpc>
                <a:spcPct val="80000"/>
              </a:lnSpc>
            </a:pPr>
            <a:r>
              <a:rPr lang="en-US" altLang="en-US" sz="1400"/>
              <a:t>     hormone (LHRH) agonists and antagonists, antiandrogens such as </a:t>
            </a:r>
          </a:p>
          <a:p>
            <a:pPr eaLnBrk="1" hangingPunct="1">
              <a:lnSpc>
                <a:spcPct val="80000"/>
              </a:lnSpc>
            </a:pPr>
            <a:r>
              <a:rPr lang="en-US" altLang="en-US" sz="1400"/>
              <a:t>     flutamide, and the 5alpha-reductase inhibitor finasteride, which is </a:t>
            </a:r>
          </a:p>
          <a:p>
            <a:pPr eaLnBrk="1" hangingPunct="1">
              <a:lnSpc>
                <a:spcPct val="80000"/>
              </a:lnSpc>
            </a:pPr>
            <a:r>
              <a:rPr lang="en-US" altLang="en-US" sz="1400"/>
              <a:t>     used for the management of presumed BPH and male-pattern baldness. </a:t>
            </a:r>
          </a:p>
          <a:p>
            <a:pPr eaLnBrk="1" hangingPunct="1">
              <a:lnSpc>
                <a:spcPct val="80000"/>
              </a:lnSpc>
            </a:pPr>
            <a:r>
              <a:rPr lang="en-US" altLang="en-US" sz="1400"/>
              <a:t>     Finasteride also lowers PSA levels by an average of 50%. [ref: 184] </a:t>
            </a:r>
          </a:p>
          <a:p>
            <a:pPr eaLnBrk="1" hangingPunct="1">
              <a:lnSpc>
                <a:spcPct val="80000"/>
              </a:lnSpc>
            </a:pPr>
            <a:r>
              <a:rPr lang="en-US" altLang="en-US" sz="1400"/>
              <a:t>     Therefore, one can correct for the effect of finasteride on PSA by </a:t>
            </a:r>
          </a:p>
          <a:p>
            <a:pPr eaLnBrk="1" hangingPunct="1">
              <a:lnSpc>
                <a:spcPct val="80000"/>
              </a:lnSpc>
            </a:pPr>
            <a:r>
              <a:rPr lang="en-US" altLang="en-US" sz="1400"/>
              <a:t>     doubling the PSA level.[ref: 185] Use of alpha-adrenergic antagonists </a:t>
            </a:r>
          </a:p>
          <a:p>
            <a:pPr eaLnBrk="1" hangingPunct="1">
              <a:lnSpc>
                <a:spcPct val="80000"/>
              </a:lnSpc>
            </a:pPr>
            <a:r>
              <a:rPr lang="en-US" altLang="en-US" sz="1400"/>
              <a:t>     such as terazosin (also used to manage obstructive voiding symptoms) </a:t>
            </a:r>
          </a:p>
          <a:p>
            <a:pPr eaLnBrk="1" hangingPunct="1">
              <a:lnSpc>
                <a:spcPct val="80000"/>
              </a:lnSpc>
            </a:pPr>
            <a:r>
              <a:rPr lang="en-US" altLang="en-US" sz="1400"/>
              <a:t>     has no appreciable effect on serum PSA levels.[ref: 186]</a:t>
            </a:r>
          </a:p>
          <a:p>
            <a:pPr eaLnBrk="1" hangingPunct="1">
              <a:lnSpc>
                <a:spcPct val="80000"/>
              </a:lnSpc>
            </a:pPr>
            <a:endParaRPr lang="en-US" altLang="en-US" sz="1400"/>
          </a:p>
          <a:p>
            <a:pPr eaLnBrk="1" hangingPunct="1">
              <a:lnSpc>
                <a:spcPct val="80000"/>
              </a:lnSpc>
            </a:pPr>
            <a:r>
              <a:rPr lang="en-US" altLang="en-US" sz="1400"/>
              <a:t>     Use of Total Serum Prostate-Specific Antigen Level and Digital Rectal </a:t>
            </a:r>
          </a:p>
          <a:p>
            <a:pPr eaLnBrk="1" hangingPunct="1">
              <a:lnSpc>
                <a:spcPct val="80000"/>
              </a:lnSpc>
            </a:pPr>
            <a:r>
              <a:rPr lang="en-US" altLang="en-US" sz="1400"/>
              <a:t>     Examination for Prostate Cancer Early Detection</a:t>
            </a:r>
          </a:p>
          <a:p>
            <a:pPr eaLnBrk="1" hangingPunct="1">
              <a:lnSpc>
                <a:spcPct val="80000"/>
              </a:lnSpc>
            </a:pPr>
            <a:endParaRPr lang="en-US" altLang="en-US" sz="1400"/>
          </a:p>
          <a:p>
            <a:pPr eaLnBrk="1" hangingPunct="1">
              <a:lnSpc>
                <a:spcPct val="80000"/>
              </a:lnSpc>
            </a:pPr>
            <a:r>
              <a:rPr lang="en-US" altLang="en-US" sz="1400"/>
              <a:t>     The risk of prostate cancer correlates with serum PSA concentrations </a:t>
            </a:r>
          </a:p>
          <a:p>
            <a:pPr eaLnBrk="1" hangingPunct="1">
              <a:lnSpc>
                <a:spcPct val="80000"/>
              </a:lnSpc>
            </a:pPr>
            <a:r>
              <a:rPr lang="en-US" altLang="en-US" sz="1400"/>
              <a:t>     and DRE findings. The positive predictive value of a serum PSA level </a:t>
            </a:r>
          </a:p>
          <a:p>
            <a:pPr eaLnBrk="1" hangingPunct="1">
              <a:lnSpc>
                <a:spcPct val="80000"/>
              </a:lnSpc>
            </a:pPr>
            <a:r>
              <a:rPr lang="en-US" altLang="en-US" sz="1400"/>
              <a:t>     between 4.0 ng/mL and 10 ng/mL is approximately 20% to 30%. [ref: 187-</a:t>
            </a:r>
          </a:p>
          <a:p>
            <a:pPr eaLnBrk="1" hangingPunct="1">
              <a:lnSpc>
                <a:spcPct val="80000"/>
              </a:lnSpc>
            </a:pPr>
            <a:r>
              <a:rPr lang="en-US" altLang="en-US" sz="1400"/>
              <a:t>     191] For levels in excess of 10 ng/mL, the positive predictive value </a:t>
            </a:r>
          </a:p>
          <a:p>
            <a:pPr eaLnBrk="1" hangingPunct="1">
              <a:lnSpc>
                <a:spcPct val="80000"/>
              </a:lnSpc>
            </a:pPr>
            <a:r>
              <a:rPr lang="en-US" altLang="en-US" sz="1400"/>
              <a:t>     increases to 42% to 71.4%. The use of DRE complements serum PSA testing </a:t>
            </a:r>
          </a:p>
          <a:p>
            <a:pPr eaLnBrk="1" hangingPunct="1">
              <a:lnSpc>
                <a:spcPct val="80000"/>
              </a:lnSpc>
            </a:pPr>
            <a:r>
              <a:rPr lang="en-US" altLang="en-US" sz="1400"/>
              <a:t>     (Table 34.4_3).</a:t>
            </a:r>
          </a:p>
          <a:p>
            <a:pPr eaLnBrk="1" hangingPunct="1">
              <a:lnSpc>
                <a:spcPct val="80000"/>
              </a:lnSpc>
            </a:pPr>
            <a:r>
              <a:rPr lang="en-US" altLang="en-US" sz="1400"/>
              <a:t>       The majority of cancers (&gt;80%) detected by serum PSA are clinically </a:t>
            </a:r>
          </a:p>
          <a:p>
            <a:pPr eaLnBrk="1" hangingPunct="1">
              <a:lnSpc>
                <a:spcPct val="80000"/>
              </a:lnSpc>
            </a:pPr>
            <a:r>
              <a:rPr lang="en-US" altLang="en-US" sz="1400"/>
              <a:t>     significant as defined by cancer grade and volume.[ref: 192] In </a:t>
            </a:r>
          </a:p>
          <a:p>
            <a:pPr eaLnBrk="1" hangingPunct="1">
              <a:lnSpc>
                <a:spcPct val="80000"/>
              </a:lnSpc>
            </a:pPr>
            <a:r>
              <a:rPr lang="en-US" altLang="en-US" sz="1400"/>
              <a:t>     contrast to the use of DRE alone for early detection of prostate </a:t>
            </a:r>
          </a:p>
          <a:p>
            <a:pPr eaLnBrk="1" hangingPunct="1">
              <a:lnSpc>
                <a:spcPct val="80000"/>
              </a:lnSpc>
            </a:pPr>
            <a:r>
              <a:rPr lang="en-US" altLang="en-US" sz="1400"/>
              <a:t>     cancer, the majority of PSA-detected cancers are confined clinically. </a:t>
            </a:r>
          </a:p>
          <a:p>
            <a:pPr eaLnBrk="1" hangingPunct="1">
              <a:lnSpc>
                <a:spcPct val="80000"/>
              </a:lnSpc>
            </a:pPr>
            <a:r>
              <a:rPr lang="en-US" altLang="en-US" sz="1400"/>
              <a:t>     However, as many as 40% of cancers detected by the use of serum PSA and </a:t>
            </a:r>
          </a:p>
          <a:p>
            <a:pPr eaLnBrk="1" hangingPunct="1">
              <a:lnSpc>
                <a:spcPct val="80000"/>
              </a:lnSpc>
            </a:pPr>
            <a:r>
              <a:rPr lang="en-US" altLang="en-US" sz="1400"/>
              <a:t>     DRE may have evidence of ECE, usually capsular penetration, if the </a:t>
            </a:r>
          </a:p>
          <a:p>
            <a:pPr eaLnBrk="1" hangingPunct="1">
              <a:lnSpc>
                <a:spcPct val="80000"/>
              </a:lnSpc>
            </a:pPr>
            <a:r>
              <a:rPr lang="en-US" altLang="en-US" sz="1400"/>
              <a:t>     prostate is removed surgically and examined pathologically. [ref: 192]</a:t>
            </a:r>
          </a:p>
          <a:p>
            <a:pPr eaLnBrk="1" hangingPunct="1">
              <a:lnSpc>
                <a:spcPct val="80000"/>
              </a:lnSpc>
            </a:pPr>
            <a:r>
              <a:rPr lang="en-US" altLang="en-US" sz="1400"/>
              <a:t>       The frequency of PSA testing remains a matter of some debate. In men </a:t>
            </a:r>
          </a:p>
          <a:p>
            <a:pPr eaLnBrk="1" hangingPunct="1">
              <a:lnSpc>
                <a:spcPct val="80000"/>
              </a:lnSpc>
            </a:pPr>
            <a:r>
              <a:rPr lang="en-US" altLang="en-US" sz="1400"/>
              <a:t>     with a normal DRE and a PSA level in excess of 2.5 ng/mL, PSA testing </a:t>
            </a:r>
          </a:p>
          <a:p>
            <a:pPr eaLnBrk="1" hangingPunct="1">
              <a:lnSpc>
                <a:spcPct val="80000"/>
              </a:lnSpc>
            </a:pPr>
            <a:r>
              <a:rPr lang="en-US" altLang="en-US" sz="1400"/>
              <a:t>     should be performed annually, as approximately 50% of these patients </a:t>
            </a:r>
          </a:p>
          <a:p>
            <a:pPr eaLnBrk="1" hangingPunct="1">
              <a:lnSpc>
                <a:spcPct val="80000"/>
              </a:lnSpc>
            </a:pPr>
            <a:r>
              <a:rPr lang="en-US" altLang="en-US" sz="1400"/>
              <a:t>     may convert to having a PSA level exceeding 4.0 ng/mL. [ref: 193,194] </a:t>
            </a:r>
          </a:p>
          <a:p>
            <a:pPr eaLnBrk="1" hangingPunct="1">
              <a:lnSpc>
                <a:spcPct val="80000"/>
              </a:lnSpc>
            </a:pPr>
            <a:r>
              <a:rPr lang="en-US" altLang="en-US" sz="1400"/>
              <a:t>     The test can be performed biannually in those with a normal DRE and </a:t>
            </a:r>
          </a:p>
          <a:p>
            <a:pPr eaLnBrk="1" hangingPunct="1">
              <a:lnSpc>
                <a:spcPct val="80000"/>
              </a:lnSpc>
            </a:pPr>
            <a:r>
              <a:rPr lang="en-US" altLang="en-US" sz="1400"/>
              <a:t>     serum PSA level lower than 2.5 ng/mL, as conversion in this group is </a:t>
            </a:r>
          </a:p>
          <a:p>
            <a:pPr eaLnBrk="1" hangingPunct="1">
              <a:lnSpc>
                <a:spcPct val="80000"/>
              </a:lnSpc>
            </a:pPr>
            <a:r>
              <a:rPr lang="en-US" altLang="en-US" sz="1400"/>
              <a:t>     much less likely. The likelihood of curable prostate cancer, either </a:t>
            </a:r>
          </a:p>
          <a:p>
            <a:pPr eaLnBrk="1" hangingPunct="1">
              <a:lnSpc>
                <a:spcPct val="80000"/>
              </a:lnSpc>
            </a:pPr>
            <a:r>
              <a:rPr lang="en-US" altLang="en-US" sz="1400"/>
              <a:t>     organ-confined or with ECE associated with low to intermediate cancer </a:t>
            </a:r>
          </a:p>
          <a:p>
            <a:pPr eaLnBrk="1" hangingPunct="1">
              <a:lnSpc>
                <a:spcPct val="80000"/>
              </a:lnSpc>
            </a:pPr>
            <a:r>
              <a:rPr lang="en-US" altLang="en-US" sz="1400"/>
              <a:t>     grade, is similar in men who have prostate cancer associated with serum </a:t>
            </a:r>
          </a:p>
          <a:p>
            <a:pPr eaLnBrk="1" hangingPunct="1">
              <a:lnSpc>
                <a:spcPct val="80000"/>
              </a:lnSpc>
            </a:pPr>
            <a:r>
              <a:rPr lang="en-US" altLang="en-US" sz="1400"/>
              <a:t>     PSA levels lower than 4.0 ng/mL and in those with levels of 4.0 to 5.0 </a:t>
            </a:r>
          </a:p>
          <a:p>
            <a:pPr eaLnBrk="1" hangingPunct="1">
              <a:lnSpc>
                <a:spcPct val="80000"/>
              </a:lnSpc>
            </a:pPr>
            <a:r>
              <a:rPr lang="en-US" altLang="en-US" sz="1400"/>
              <a:t>     ng/mL. Therefore, cure is not likely to be compromised in those with </a:t>
            </a:r>
          </a:p>
          <a:p>
            <a:pPr eaLnBrk="1" hangingPunct="1">
              <a:lnSpc>
                <a:spcPct val="80000"/>
              </a:lnSpc>
            </a:pPr>
            <a:r>
              <a:rPr lang="en-US" altLang="en-US" sz="1400"/>
              <a:t>     very low serum PSA levels initially who experience a limited rise in </a:t>
            </a:r>
          </a:p>
          <a:p>
            <a:pPr eaLnBrk="1" hangingPunct="1">
              <a:lnSpc>
                <a:spcPct val="80000"/>
              </a:lnSpc>
            </a:pPr>
            <a:r>
              <a:rPr lang="en-US" altLang="en-US" sz="1400"/>
              <a:t>     the PSA level over time.</a:t>
            </a:r>
          </a:p>
          <a:p>
            <a:pPr eaLnBrk="1" hangingPunct="1">
              <a:lnSpc>
                <a:spcPct val="80000"/>
              </a:lnSpc>
            </a:pPr>
            <a:endParaRPr lang="en-US" altLang="en-US" sz="1400"/>
          </a:p>
          <a:p>
            <a:pPr eaLnBrk="1" hangingPunct="1">
              <a:lnSpc>
                <a:spcPct val="80000"/>
              </a:lnSpc>
            </a:pPr>
            <a:r>
              <a:rPr lang="en-US" altLang="en-US" sz="1400"/>
              <a:t>     Enhancing Prostate-Specific Antigen Test Performance</a:t>
            </a:r>
          </a:p>
          <a:p>
            <a:pPr eaLnBrk="1" hangingPunct="1">
              <a:lnSpc>
                <a:spcPct val="80000"/>
              </a:lnSpc>
            </a:pPr>
            <a:endParaRPr lang="en-US" altLang="en-US" sz="1400"/>
          </a:p>
          <a:p>
            <a:pPr eaLnBrk="1" hangingPunct="1">
              <a:lnSpc>
                <a:spcPct val="80000"/>
              </a:lnSpc>
            </a:pPr>
            <a:r>
              <a:rPr lang="en-US" altLang="en-US" sz="1400"/>
              <a:t>     A number of different strategies have been developed to enhance PSA </a:t>
            </a:r>
          </a:p>
          <a:p>
            <a:pPr eaLnBrk="1" hangingPunct="1">
              <a:lnSpc>
                <a:spcPct val="80000"/>
              </a:lnSpc>
            </a:pPr>
            <a:r>
              <a:rPr lang="en-US" altLang="en-US" sz="1400"/>
              <a:t>     test performance, by increasing sensitivity in certain populations or </a:t>
            </a:r>
          </a:p>
          <a:p>
            <a:pPr eaLnBrk="1" hangingPunct="1">
              <a:lnSpc>
                <a:spcPct val="80000"/>
              </a:lnSpc>
            </a:pPr>
            <a:r>
              <a:rPr lang="en-US" altLang="en-US" sz="1400"/>
              <a:t>     specificity in others. These strategies include use of age-specific </a:t>
            </a:r>
          </a:p>
          <a:p>
            <a:pPr eaLnBrk="1" hangingPunct="1">
              <a:lnSpc>
                <a:spcPct val="80000"/>
              </a:lnSpc>
            </a:pPr>
            <a:r>
              <a:rPr lang="en-US" altLang="en-US" sz="1400"/>
              <a:t>     reference ranges, PSA velocity, PSA density, and the molecular forms of </a:t>
            </a:r>
          </a:p>
          <a:p>
            <a:pPr eaLnBrk="1" hangingPunct="1">
              <a:lnSpc>
                <a:spcPct val="80000"/>
              </a:lnSpc>
            </a:pPr>
            <a:r>
              <a:rPr lang="en-US" altLang="en-US" sz="1400"/>
              <a:t>     PSA (free or complexed PSA).</a:t>
            </a:r>
          </a:p>
          <a:p>
            <a:pPr eaLnBrk="1" hangingPunct="1">
              <a:lnSpc>
                <a:spcPct val="80000"/>
              </a:lnSpc>
            </a:pPr>
            <a:r>
              <a:rPr lang="en-US" altLang="en-US" sz="1400"/>
              <a:t>       PSA density is a measurement that attempts to correct for elevated </a:t>
            </a:r>
          </a:p>
          <a:p>
            <a:pPr eaLnBrk="1" hangingPunct="1">
              <a:lnSpc>
                <a:spcPct val="80000"/>
              </a:lnSpc>
            </a:pPr>
            <a:r>
              <a:rPr lang="en-US" altLang="en-US" sz="1400"/>
              <a:t>     PSA levels due to BPH. PSA density is defined as the total serum PSA </a:t>
            </a:r>
          </a:p>
          <a:p>
            <a:pPr eaLnBrk="1" hangingPunct="1">
              <a:lnSpc>
                <a:spcPct val="80000"/>
              </a:lnSpc>
            </a:pPr>
            <a:r>
              <a:rPr lang="en-US" altLang="en-US" sz="1400"/>
              <a:t>     level divided by the prostate gland volume (in milliliters) measured by </a:t>
            </a:r>
          </a:p>
          <a:p>
            <a:pPr eaLnBrk="1" hangingPunct="1">
              <a:lnSpc>
                <a:spcPct val="80000"/>
              </a:lnSpc>
            </a:pPr>
            <a:r>
              <a:rPr lang="en-US" altLang="en-US" sz="1400"/>
              <a:t>     TRUS. [ref: 195] As prostate gland volume increases with increasing </a:t>
            </a:r>
          </a:p>
          <a:p>
            <a:pPr eaLnBrk="1" hangingPunct="1">
              <a:lnSpc>
                <a:spcPct val="80000"/>
              </a:lnSpc>
            </a:pPr>
            <a:r>
              <a:rPr lang="en-US" altLang="en-US" sz="1400"/>
              <a:t>     amounts of BPH, PSA should rise as well. Prostate cancer releases more </a:t>
            </a:r>
          </a:p>
          <a:p>
            <a:pPr eaLnBrk="1" hangingPunct="1">
              <a:lnSpc>
                <a:spcPct val="80000"/>
              </a:lnSpc>
            </a:pPr>
            <a:r>
              <a:rPr lang="en-US" altLang="en-US" sz="1400"/>
              <a:t>     PSA into the serum than does BPH.[ref: 196] The use of PSA density is </a:t>
            </a:r>
          </a:p>
          <a:p>
            <a:pPr eaLnBrk="1" hangingPunct="1">
              <a:lnSpc>
                <a:spcPct val="80000"/>
              </a:lnSpc>
            </a:pPr>
            <a:r>
              <a:rPr lang="en-US" altLang="en-US" sz="1400"/>
              <a:t>     limited by the need to perform TRUS, variations in the accuracy of TRUS </a:t>
            </a:r>
          </a:p>
          <a:p>
            <a:pPr eaLnBrk="1" hangingPunct="1">
              <a:lnSpc>
                <a:spcPct val="80000"/>
              </a:lnSpc>
            </a:pPr>
            <a:r>
              <a:rPr lang="en-US" altLang="en-US" sz="1400"/>
              <a:t>     to measure volume, and the fact that PSA levels due to BPH are a </a:t>
            </a:r>
          </a:p>
          <a:p>
            <a:pPr eaLnBrk="1" hangingPunct="1">
              <a:lnSpc>
                <a:spcPct val="80000"/>
              </a:lnSpc>
            </a:pPr>
            <a:r>
              <a:rPr lang="en-US" altLang="en-US" sz="1400"/>
              <a:t>     product of the ratios of both the stromal and epithelial components of </a:t>
            </a:r>
          </a:p>
          <a:p>
            <a:pPr eaLnBrk="1" hangingPunct="1">
              <a:lnSpc>
                <a:spcPct val="80000"/>
              </a:lnSpc>
            </a:pPr>
            <a:r>
              <a:rPr lang="en-US" altLang="en-US" sz="1400"/>
              <a:t>     BPH, which vary from patient to patient. Some have suggested that a PSA </a:t>
            </a:r>
          </a:p>
          <a:p>
            <a:pPr eaLnBrk="1" hangingPunct="1">
              <a:lnSpc>
                <a:spcPct val="80000"/>
              </a:lnSpc>
            </a:pPr>
            <a:r>
              <a:rPr lang="en-US" altLang="en-US" sz="1400"/>
              <a:t>     density cutoff of 0.15 may better discriminate between patients with </a:t>
            </a:r>
          </a:p>
          <a:p>
            <a:pPr eaLnBrk="1" hangingPunct="1">
              <a:lnSpc>
                <a:spcPct val="80000"/>
              </a:lnSpc>
            </a:pPr>
            <a:r>
              <a:rPr lang="en-US" altLang="en-US" sz="1400"/>
              <a:t>     elevated serum PSA levels due to BPH and those with elevated levels due </a:t>
            </a:r>
          </a:p>
          <a:p>
            <a:pPr eaLnBrk="1" hangingPunct="1">
              <a:lnSpc>
                <a:spcPct val="80000"/>
              </a:lnSpc>
            </a:pPr>
            <a:r>
              <a:rPr lang="en-US" altLang="en-US" sz="1400"/>
              <a:t>     to cancer. [ref: 197] Catalona et al.[ref: 198] showed that as many as </a:t>
            </a:r>
          </a:p>
          <a:p>
            <a:pPr eaLnBrk="1" hangingPunct="1">
              <a:lnSpc>
                <a:spcPct val="80000"/>
              </a:lnSpc>
            </a:pPr>
            <a:r>
              <a:rPr lang="en-US" altLang="en-US" sz="1400"/>
              <a:t>     50% of prostate cancers may be missed if one uses this PSA density </a:t>
            </a:r>
          </a:p>
          <a:p>
            <a:pPr eaLnBrk="1" hangingPunct="1">
              <a:lnSpc>
                <a:spcPct val="80000"/>
              </a:lnSpc>
            </a:pPr>
            <a:r>
              <a:rPr lang="en-US" altLang="en-US" sz="1400"/>
              <a:t>     cutoff to determine the need for prostate biopsy. Still others have </a:t>
            </a:r>
          </a:p>
          <a:p>
            <a:pPr eaLnBrk="1" hangingPunct="1">
              <a:lnSpc>
                <a:spcPct val="80000"/>
              </a:lnSpc>
            </a:pPr>
            <a:r>
              <a:rPr lang="en-US" altLang="en-US" sz="1400"/>
              <a:t>     failed to show any utility for the use of PSA density in men with a </a:t>
            </a:r>
          </a:p>
          <a:p>
            <a:pPr eaLnBrk="1" hangingPunct="1">
              <a:lnSpc>
                <a:spcPct val="80000"/>
              </a:lnSpc>
            </a:pPr>
            <a:r>
              <a:rPr lang="en-US" altLang="en-US" sz="1400"/>
              <a:t>     normal DRE and PSA levels between 4.0 and 10.0 ng/mL.[ref: 199] As BPH </a:t>
            </a:r>
          </a:p>
          <a:p>
            <a:pPr eaLnBrk="1" hangingPunct="1">
              <a:lnSpc>
                <a:spcPct val="80000"/>
              </a:lnSpc>
            </a:pPr>
            <a:r>
              <a:rPr lang="en-US" altLang="en-US" sz="1400"/>
              <a:t>     tends to occur in the transitional zone of the prostate and not in the </a:t>
            </a:r>
          </a:p>
          <a:p>
            <a:pPr eaLnBrk="1" hangingPunct="1">
              <a:lnSpc>
                <a:spcPct val="80000"/>
              </a:lnSpc>
            </a:pPr>
            <a:r>
              <a:rPr lang="en-US" altLang="en-US" sz="1400"/>
              <a:t>     central or peripheral zones, attempts to improve prostate cancer </a:t>
            </a:r>
          </a:p>
          <a:p>
            <a:pPr eaLnBrk="1" hangingPunct="1">
              <a:lnSpc>
                <a:spcPct val="80000"/>
              </a:lnSpc>
            </a:pPr>
            <a:r>
              <a:rPr lang="en-US" altLang="en-US" sz="1400"/>
              <a:t>     detection using transitional zone PSA density have been developed. </a:t>
            </a:r>
          </a:p>
          <a:p>
            <a:pPr eaLnBrk="1" hangingPunct="1">
              <a:lnSpc>
                <a:spcPct val="80000"/>
              </a:lnSpc>
            </a:pPr>
            <a:r>
              <a:rPr lang="en-US" altLang="en-US" sz="1400"/>
              <a:t>     [ref: 200,201] However, like PSA density, these calculations are </a:t>
            </a:r>
          </a:p>
          <a:p>
            <a:pPr eaLnBrk="1" hangingPunct="1">
              <a:lnSpc>
                <a:spcPct val="80000"/>
              </a:lnSpc>
            </a:pPr>
            <a:r>
              <a:rPr lang="en-US" altLang="en-US" sz="1400"/>
              <a:t>     subject to error, require TRUS, and do not seem to be superior to the </a:t>
            </a:r>
          </a:p>
          <a:p>
            <a:pPr eaLnBrk="1" hangingPunct="1">
              <a:lnSpc>
                <a:spcPct val="80000"/>
              </a:lnSpc>
            </a:pPr>
            <a:r>
              <a:rPr lang="en-US" altLang="en-US" sz="1400"/>
              <a:t>     use of PSA testing alone in most patients. In addition, the failure to </a:t>
            </a:r>
          </a:p>
          <a:p>
            <a:pPr eaLnBrk="1" hangingPunct="1">
              <a:lnSpc>
                <a:spcPct val="80000"/>
              </a:lnSpc>
            </a:pPr>
            <a:r>
              <a:rPr lang="en-US" altLang="en-US" sz="1400"/>
              <a:t>     identify prostate cancer in those with larger prostate glands may </a:t>
            </a:r>
          </a:p>
          <a:p>
            <a:pPr eaLnBrk="1" hangingPunct="1">
              <a:lnSpc>
                <a:spcPct val="80000"/>
              </a:lnSpc>
            </a:pPr>
            <a:r>
              <a:rPr lang="en-US" altLang="en-US" sz="1400"/>
              <a:t>     simply be a product of biopsy sampling errors rather than true absence </a:t>
            </a:r>
          </a:p>
          <a:p>
            <a:pPr eaLnBrk="1" hangingPunct="1">
              <a:lnSpc>
                <a:spcPct val="80000"/>
              </a:lnSpc>
            </a:pPr>
            <a:r>
              <a:rPr lang="en-US" altLang="en-US" sz="1400"/>
              <a:t>     of the disease.</a:t>
            </a:r>
          </a:p>
          <a:p>
            <a:pPr eaLnBrk="1" hangingPunct="1">
              <a:lnSpc>
                <a:spcPct val="80000"/>
              </a:lnSpc>
            </a:pPr>
            <a:r>
              <a:rPr lang="en-US" altLang="en-US" sz="1400"/>
              <a:t>       Age-specific PSA reference ranges are an attempt to compensate for </a:t>
            </a:r>
          </a:p>
          <a:p>
            <a:pPr eaLnBrk="1" hangingPunct="1">
              <a:lnSpc>
                <a:spcPct val="80000"/>
              </a:lnSpc>
            </a:pPr>
            <a:r>
              <a:rPr lang="en-US" altLang="en-US" sz="1400"/>
              <a:t>     the fact that the standard reference range of 0.0 to 4.0 ng/mL does not </a:t>
            </a:r>
          </a:p>
          <a:p>
            <a:pPr eaLnBrk="1" hangingPunct="1">
              <a:lnSpc>
                <a:spcPct val="80000"/>
              </a:lnSpc>
            </a:pPr>
            <a:r>
              <a:rPr lang="en-US" altLang="en-US" sz="1400"/>
              <a:t>     reflect age-related volume changes in the prostate due to BPH. A single </a:t>
            </a:r>
          </a:p>
          <a:p>
            <a:pPr eaLnBrk="1" hangingPunct="1">
              <a:lnSpc>
                <a:spcPct val="80000"/>
              </a:lnSpc>
            </a:pPr>
            <a:r>
              <a:rPr lang="en-US" altLang="en-US" sz="1400"/>
              <a:t>     cutoff may, therefore, be inappropriate for all ages. Many </a:t>
            </a:r>
          </a:p>
          <a:p>
            <a:pPr eaLnBrk="1" hangingPunct="1">
              <a:lnSpc>
                <a:spcPct val="80000"/>
              </a:lnSpc>
            </a:pPr>
            <a:r>
              <a:rPr lang="en-US" altLang="en-US" sz="1400"/>
              <a:t>     investigators have proposed age-related reference ranges to improve </a:t>
            </a:r>
          </a:p>
          <a:p>
            <a:pPr eaLnBrk="1" hangingPunct="1">
              <a:lnSpc>
                <a:spcPct val="80000"/>
              </a:lnSpc>
            </a:pPr>
            <a:r>
              <a:rPr lang="en-US" altLang="en-US" sz="1400"/>
              <a:t>     test sensitivity in younger men (who have less BPH and, therefore, </a:t>
            </a:r>
          </a:p>
          <a:p>
            <a:pPr eaLnBrk="1" hangingPunct="1">
              <a:lnSpc>
                <a:spcPct val="80000"/>
              </a:lnSpc>
            </a:pPr>
            <a:r>
              <a:rPr lang="en-US" altLang="en-US" sz="1400"/>
              <a:t>     would be expected to have lower levels of PSA) and to improve test </a:t>
            </a:r>
          </a:p>
          <a:p>
            <a:pPr eaLnBrk="1" hangingPunct="1">
              <a:lnSpc>
                <a:spcPct val="80000"/>
              </a:lnSpc>
            </a:pPr>
            <a:r>
              <a:rPr lang="en-US" altLang="en-US" sz="1400"/>
              <a:t>     specificity in older men (who are more likely to have BPH and higher </a:t>
            </a:r>
          </a:p>
          <a:p>
            <a:pPr eaLnBrk="1" hangingPunct="1">
              <a:lnSpc>
                <a:spcPct val="80000"/>
              </a:lnSpc>
            </a:pPr>
            <a:r>
              <a:rPr lang="en-US" altLang="en-US" sz="1400"/>
              <a:t>     PSA values that accompany it).[ref: 202] Race may also have an impact </a:t>
            </a:r>
          </a:p>
          <a:p>
            <a:pPr eaLnBrk="1" hangingPunct="1">
              <a:lnSpc>
                <a:spcPct val="80000"/>
              </a:lnSpc>
            </a:pPr>
            <a:r>
              <a:rPr lang="en-US" altLang="en-US" sz="1400"/>
              <a:t>     on PSA levels, an issue that has been addressed by several authors </a:t>
            </a:r>
          </a:p>
          <a:p>
            <a:pPr eaLnBrk="1" hangingPunct="1">
              <a:lnSpc>
                <a:spcPct val="80000"/>
              </a:lnSpc>
            </a:pPr>
            <a:r>
              <a:rPr lang="en-US" altLang="en-US" sz="1400"/>
              <a:t>     (Table 34.4_4). Using age-specific reference ranges, cancer detection </a:t>
            </a:r>
          </a:p>
          <a:p>
            <a:pPr eaLnBrk="1" hangingPunct="1">
              <a:lnSpc>
                <a:spcPct val="80000"/>
              </a:lnSpc>
            </a:pPr>
            <a:r>
              <a:rPr lang="en-US" altLang="en-US" sz="1400"/>
              <a:t>     rates will increase 8% to 18% in men younger than 60 years and will </a:t>
            </a:r>
          </a:p>
          <a:p>
            <a:pPr eaLnBrk="1" hangingPunct="1">
              <a:lnSpc>
                <a:spcPct val="80000"/>
              </a:lnSpc>
            </a:pPr>
            <a:r>
              <a:rPr lang="en-US" altLang="en-US" sz="1400"/>
              <a:t>     decrease 4% to 22% in older men. Use of age-specific reference ranges </a:t>
            </a:r>
          </a:p>
          <a:p>
            <a:pPr eaLnBrk="1" hangingPunct="1">
              <a:lnSpc>
                <a:spcPct val="80000"/>
              </a:lnSpc>
            </a:pPr>
            <a:r>
              <a:rPr lang="en-US" altLang="en-US" sz="1400"/>
              <a:t>     decreases the overall biopsy rate in men undergoing screening. The </a:t>
            </a:r>
          </a:p>
          <a:p>
            <a:pPr eaLnBrk="1" hangingPunct="1">
              <a:lnSpc>
                <a:spcPct val="80000"/>
              </a:lnSpc>
            </a:pPr>
            <a:r>
              <a:rPr lang="en-US" altLang="en-US" sz="1400"/>
              <a:t>     biopsy rate has been shown to decrease approximately 21% in older men </a:t>
            </a:r>
          </a:p>
          <a:p>
            <a:pPr eaLnBrk="1" hangingPunct="1">
              <a:lnSpc>
                <a:spcPct val="80000"/>
              </a:lnSpc>
            </a:pPr>
            <a:r>
              <a:rPr lang="en-US" altLang="en-US" sz="1400"/>
              <a:t>     undergoing screening if age-specific reference ranges are used. </a:t>
            </a:r>
          </a:p>
          <a:p>
            <a:pPr eaLnBrk="1" hangingPunct="1">
              <a:lnSpc>
                <a:spcPct val="80000"/>
              </a:lnSpc>
            </a:pPr>
            <a:r>
              <a:rPr lang="en-US" altLang="en-US" sz="1400"/>
              <a:t>     However, the overall cancer detection rate will also decrease, as fewer </a:t>
            </a:r>
          </a:p>
          <a:p>
            <a:pPr eaLnBrk="1" hangingPunct="1">
              <a:lnSpc>
                <a:spcPct val="80000"/>
              </a:lnSpc>
            </a:pPr>
            <a:r>
              <a:rPr lang="en-US" altLang="en-US" sz="1400"/>
              <a:t>     elderly men, the group most likely to have prostate cancer, will </a:t>
            </a:r>
          </a:p>
          <a:p>
            <a:pPr eaLnBrk="1" hangingPunct="1">
              <a:lnSpc>
                <a:spcPct val="80000"/>
              </a:lnSpc>
            </a:pPr>
            <a:r>
              <a:rPr lang="en-US" altLang="en-US" sz="1400"/>
              <a:t>     undergo prostate biopsy. In one series, the overall cancer detection </a:t>
            </a:r>
          </a:p>
          <a:p>
            <a:pPr eaLnBrk="1" hangingPunct="1">
              <a:lnSpc>
                <a:spcPct val="80000"/>
              </a:lnSpc>
            </a:pPr>
            <a:r>
              <a:rPr lang="en-US" altLang="en-US" sz="1400"/>
              <a:t>     rate fell from 5.7% using the standard PSA cutoff point of 4.0 ng/mL to </a:t>
            </a:r>
          </a:p>
          <a:p>
            <a:pPr eaLnBrk="1" hangingPunct="1">
              <a:lnSpc>
                <a:spcPct val="80000"/>
              </a:lnSpc>
            </a:pPr>
            <a:r>
              <a:rPr lang="en-US" altLang="en-US" sz="1400"/>
              <a:t>     3.8% using age-specific reference ranges. Of the T1c or nonpalpable </a:t>
            </a:r>
          </a:p>
          <a:p>
            <a:pPr eaLnBrk="1" hangingPunct="1">
              <a:lnSpc>
                <a:spcPct val="80000"/>
              </a:lnSpc>
            </a:pPr>
            <a:r>
              <a:rPr lang="en-US" altLang="en-US" sz="1400"/>
              <a:t>     cancers missed in the older patient population, the vast majority have </a:t>
            </a:r>
          </a:p>
          <a:p>
            <a:pPr eaLnBrk="1" hangingPunct="1">
              <a:lnSpc>
                <a:spcPct val="80000"/>
              </a:lnSpc>
            </a:pPr>
            <a:r>
              <a:rPr lang="en-US" altLang="en-US" sz="1400"/>
              <a:t>     favorable pathologic features suggesting that they may be of low </a:t>
            </a:r>
          </a:p>
          <a:p>
            <a:pPr eaLnBrk="1" hangingPunct="1">
              <a:lnSpc>
                <a:spcPct val="80000"/>
              </a:lnSpc>
            </a:pPr>
            <a:r>
              <a:rPr lang="en-US" altLang="en-US" sz="1400"/>
              <a:t>     biologic potential in this age group and that failure to detect them </a:t>
            </a:r>
          </a:p>
          <a:p>
            <a:pPr eaLnBrk="1" hangingPunct="1">
              <a:lnSpc>
                <a:spcPct val="80000"/>
              </a:lnSpc>
            </a:pPr>
            <a:r>
              <a:rPr lang="en-US" altLang="en-US" sz="1400"/>
              <a:t>     may have little impact on patient mortality or morbidity. Use of age-</a:t>
            </a:r>
          </a:p>
          <a:p>
            <a:pPr eaLnBrk="1" hangingPunct="1">
              <a:lnSpc>
                <a:spcPct val="80000"/>
              </a:lnSpc>
            </a:pPr>
            <a:r>
              <a:rPr lang="en-US" altLang="en-US" sz="1400"/>
              <a:t>     specific reference ranges remains controversial: Some investigators </a:t>
            </a:r>
          </a:p>
          <a:p>
            <a:pPr eaLnBrk="1" hangingPunct="1">
              <a:lnSpc>
                <a:spcPct val="80000"/>
              </a:lnSpc>
            </a:pPr>
            <a:r>
              <a:rPr lang="en-US" altLang="en-US" sz="1400"/>
              <a:t>     have shown no benefit to their use as compared to use of the standard </a:t>
            </a:r>
          </a:p>
          <a:p>
            <a:pPr eaLnBrk="1" hangingPunct="1">
              <a:lnSpc>
                <a:spcPct val="80000"/>
              </a:lnSpc>
            </a:pPr>
            <a:r>
              <a:rPr lang="en-US" altLang="en-US" sz="1400"/>
              <a:t>     cutoff point of 4.0 ng/mL. Others have also argued cogently the </a:t>
            </a:r>
          </a:p>
          <a:p>
            <a:pPr eaLnBrk="1" hangingPunct="1">
              <a:lnSpc>
                <a:spcPct val="80000"/>
              </a:lnSpc>
            </a:pPr>
            <a:r>
              <a:rPr lang="en-US" altLang="en-US" sz="1400"/>
              <a:t>     likelihood that organ-confined cancers are similar in men with serum </a:t>
            </a:r>
          </a:p>
          <a:p>
            <a:pPr eaLnBrk="1" hangingPunct="1">
              <a:lnSpc>
                <a:spcPct val="80000"/>
              </a:lnSpc>
            </a:pPr>
            <a:r>
              <a:rPr lang="en-US" altLang="en-US" sz="1400"/>
              <a:t>     PSA values between 2.5 and 6.0 ng/mL, suggesting that any lead time </a:t>
            </a:r>
          </a:p>
          <a:p>
            <a:pPr eaLnBrk="1" hangingPunct="1">
              <a:lnSpc>
                <a:spcPct val="80000"/>
              </a:lnSpc>
            </a:pPr>
            <a:r>
              <a:rPr lang="en-US" altLang="en-US" sz="1400"/>
              <a:t>     gained by use of age-specific reference ranges will not likely </a:t>
            </a:r>
          </a:p>
          <a:p>
            <a:pPr eaLnBrk="1" hangingPunct="1">
              <a:lnSpc>
                <a:spcPct val="80000"/>
              </a:lnSpc>
            </a:pPr>
            <a:r>
              <a:rPr lang="en-US" altLang="en-US" sz="1400"/>
              <a:t>     translate into improved outcomes and that the increased costs--</a:t>
            </a:r>
          </a:p>
          <a:p>
            <a:pPr eaLnBrk="1" hangingPunct="1">
              <a:lnSpc>
                <a:spcPct val="80000"/>
              </a:lnSpc>
            </a:pPr>
            <a:r>
              <a:rPr lang="en-US" altLang="en-US" sz="1400"/>
              <a:t>     monetary, physical, and psychological--associated with the increased </a:t>
            </a:r>
          </a:p>
          <a:p>
            <a:pPr eaLnBrk="1" hangingPunct="1">
              <a:lnSpc>
                <a:spcPct val="80000"/>
              </a:lnSpc>
            </a:pPr>
            <a:r>
              <a:rPr lang="en-US" altLang="en-US" sz="1400"/>
              <a:t>     biopsy rates in men younger than 60 years may not be justified.</a:t>
            </a:r>
          </a:p>
          <a:p>
            <a:pPr eaLnBrk="1" hangingPunct="1">
              <a:lnSpc>
                <a:spcPct val="80000"/>
              </a:lnSpc>
            </a:pPr>
            <a:r>
              <a:rPr lang="en-US" altLang="en-US" sz="1400"/>
              <a:t>       PSA velocity refers to the rate of changes in serum PSA over time. </a:t>
            </a:r>
          </a:p>
          <a:p>
            <a:pPr eaLnBrk="1" hangingPunct="1">
              <a:lnSpc>
                <a:spcPct val="80000"/>
              </a:lnSpc>
            </a:pPr>
            <a:r>
              <a:rPr lang="en-US" altLang="en-US" sz="1400"/>
              <a:t>     PSA velocity is calculated using the following equation: 1/2 (PSA2 - </a:t>
            </a:r>
          </a:p>
          <a:p>
            <a:pPr eaLnBrk="1" hangingPunct="1">
              <a:lnSpc>
                <a:spcPct val="80000"/>
              </a:lnSpc>
            </a:pPr>
            <a:r>
              <a:rPr lang="en-US" altLang="en-US" sz="1400"/>
              <a:t>     PSA1/time 1) + (PSA3 - PSA2/time 2), where PSA1 is the first, PSA2 the </a:t>
            </a:r>
          </a:p>
          <a:p>
            <a:pPr eaLnBrk="1" hangingPunct="1">
              <a:lnSpc>
                <a:spcPct val="80000"/>
              </a:lnSpc>
            </a:pPr>
            <a:r>
              <a:rPr lang="en-US" altLang="en-US" sz="1400"/>
              <a:t>     second, and PSA3 the third PSA measurement. Time represents the </a:t>
            </a:r>
          </a:p>
          <a:p>
            <a:pPr eaLnBrk="1" hangingPunct="1">
              <a:lnSpc>
                <a:spcPct val="80000"/>
              </a:lnSpc>
            </a:pPr>
            <a:r>
              <a:rPr lang="en-US" altLang="en-US" sz="1400"/>
              <a:t>     interval (in years) between PSA measurements. At least three PSA </a:t>
            </a:r>
          </a:p>
          <a:p>
            <a:pPr eaLnBrk="1" hangingPunct="1">
              <a:lnSpc>
                <a:spcPct val="80000"/>
              </a:lnSpc>
            </a:pPr>
            <a:r>
              <a:rPr lang="en-US" altLang="en-US" sz="1400"/>
              <a:t>     measurements obtained over 24 months or at least 12 to 18 months apart </a:t>
            </a:r>
          </a:p>
          <a:p>
            <a:pPr eaLnBrk="1" hangingPunct="1">
              <a:lnSpc>
                <a:spcPct val="80000"/>
              </a:lnSpc>
            </a:pPr>
            <a:r>
              <a:rPr lang="en-US" altLang="en-US" sz="1400"/>
              <a:t>     are required for maximal accuracy. In the initial study, significant </a:t>
            </a:r>
          </a:p>
          <a:p>
            <a:pPr eaLnBrk="1" hangingPunct="1">
              <a:lnSpc>
                <a:spcPct val="80000"/>
              </a:lnSpc>
            </a:pPr>
            <a:r>
              <a:rPr lang="en-US" altLang="en-US" sz="1400"/>
              <a:t>     differences in PSA velocity were noted in patients found to have cancer </a:t>
            </a:r>
          </a:p>
          <a:p>
            <a:pPr eaLnBrk="1" hangingPunct="1">
              <a:lnSpc>
                <a:spcPct val="80000"/>
              </a:lnSpc>
            </a:pPr>
            <a:r>
              <a:rPr lang="en-US" altLang="en-US" sz="1400"/>
              <a:t>     and BPH many years before cancer diagnosis. Carter et al.[ref: 203,204] </a:t>
            </a:r>
          </a:p>
          <a:p>
            <a:pPr eaLnBrk="1" hangingPunct="1">
              <a:lnSpc>
                <a:spcPct val="80000"/>
              </a:lnSpc>
            </a:pPr>
            <a:r>
              <a:rPr lang="en-US" altLang="en-US" sz="1400"/>
              <a:t>     found that a PSA velocity exceeding 0.75 ng/mL was highly predictive of </a:t>
            </a:r>
          </a:p>
          <a:p>
            <a:pPr eaLnBrk="1" hangingPunct="1">
              <a:lnSpc>
                <a:spcPct val="80000"/>
              </a:lnSpc>
            </a:pPr>
            <a:r>
              <a:rPr lang="en-US" altLang="en-US" sz="1400"/>
              <a:t>     prostate cancer using one assay (sensitivity 72% and specificity 95%). </a:t>
            </a:r>
          </a:p>
          <a:p>
            <a:pPr eaLnBrk="1" hangingPunct="1">
              <a:lnSpc>
                <a:spcPct val="80000"/>
              </a:lnSpc>
            </a:pPr>
            <a:r>
              <a:rPr lang="en-US" altLang="en-US" sz="1400"/>
              <a:t>     The use of PSA velocity is limited by the fact that multiple </a:t>
            </a:r>
          </a:p>
          <a:p>
            <a:pPr eaLnBrk="1" hangingPunct="1">
              <a:lnSpc>
                <a:spcPct val="80000"/>
              </a:lnSpc>
            </a:pPr>
            <a:r>
              <a:rPr lang="en-US" altLang="en-US" sz="1400"/>
              <a:t>     measurements using the same assay over a relatively long period are </a:t>
            </a:r>
          </a:p>
          <a:p>
            <a:pPr eaLnBrk="1" hangingPunct="1">
              <a:lnSpc>
                <a:spcPct val="80000"/>
              </a:lnSpc>
            </a:pPr>
            <a:r>
              <a:rPr lang="en-US" altLang="en-US" sz="1400"/>
              <a:t>     necessary for accuracy. In addition, there is substantial biologic and </a:t>
            </a:r>
          </a:p>
          <a:p>
            <a:pPr eaLnBrk="1" hangingPunct="1">
              <a:lnSpc>
                <a:spcPct val="80000"/>
              </a:lnSpc>
            </a:pPr>
            <a:r>
              <a:rPr lang="en-US" altLang="en-US" sz="1400"/>
              <a:t>     laboratory variability in serum PSA testing, and some suggest that only </a:t>
            </a:r>
          </a:p>
          <a:p>
            <a:pPr eaLnBrk="1" hangingPunct="1">
              <a:lnSpc>
                <a:spcPct val="80000"/>
              </a:lnSpc>
            </a:pPr>
            <a:r>
              <a:rPr lang="en-US" altLang="en-US" sz="1400"/>
              <a:t>     increases in serum PSA greater than 25% are likely to represent changes </a:t>
            </a:r>
          </a:p>
          <a:p>
            <a:pPr eaLnBrk="1" hangingPunct="1">
              <a:lnSpc>
                <a:spcPct val="80000"/>
              </a:lnSpc>
            </a:pPr>
            <a:r>
              <a:rPr lang="en-US" altLang="en-US" sz="1400"/>
              <a:t>     due to prostatic disease (BPH or cancer).</a:t>
            </a:r>
          </a:p>
          <a:p>
            <a:pPr eaLnBrk="1" hangingPunct="1">
              <a:lnSpc>
                <a:spcPct val="80000"/>
              </a:lnSpc>
            </a:pPr>
            <a:r>
              <a:rPr lang="en-US" altLang="en-US" sz="1400"/>
              <a:t>       Perhaps the greatest enhancement of PSA testing has been based on the </a:t>
            </a:r>
          </a:p>
          <a:p>
            <a:pPr eaLnBrk="1" hangingPunct="1">
              <a:lnSpc>
                <a:spcPct val="80000"/>
              </a:lnSpc>
            </a:pPr>
            <a:r>
              <a:rPr lang="en-US" altLang="en-US" sz="1400"/>
              <a:t>     knowledge that PSA exists in the serum in both free (or unbound) and </a:t>
            </a:r>
          </a:p>
          <a:p>
            <a:pPr eaLnBrk="1" hangingPunct="1">
              <a:lnSpc>
                <a:spcPct val="80000"/>
              </a:lnSpc>
            </a:pPr>
            <a:r>
              <a:rPr lang="en-US" altLang="en-US" sz="1400"/>
              <a:t>     complexed forms (bound to serum proteins). Stenman et al.[ref: 176] </a:t>
            </a:r>
          </a:p>
          <a:p>
            <a:pPr eaLnBrk="1" hangingPunct="1">
              <a:lnSpc>
                <a:spcPct val="80000"/>
              </a:lnSpc>
            </a:pPr>
            <a:r>
              <a:rPr lang="en-US" altLang="en-US" sz="1400"/>
              <a:t>     made the observation that the free form of serum PSA exists in a higher </a:t>
            </a:r>
          </a:p>
          <a:p>
            <a:pPr eaLnBrk="1" hangingPunct="1">
              <a:lnSpc>
                <a:spcPct val="80000"/>
              </a:lnSpc>
            </a:pPr>
            <a:r>
              <a:rPr lang="en-US" altLang="en-US" sz="1400"/>
              <a:t>     fraction in men without prostate cancer than in those with the disease. </a:t>
            </a:r>
          </a:p>
          <a:p>
            <a:pPr eaLnBrk="1" hangingPunct="1">
              <a:lnSpc>
                <a:spcPct val="80000"/>
              </a:lnSpc>
            </a:pPr>
            <a:r>
              <a:rPr lang="en-US" altLang="en-US" sz="1400"/>
              <a:t>     Others observed that the specificity of PSA testing for the detection </a:t>
            </a:r>
          </a:p>
          <a:p>
            <a:pPr eaLnBrk="1" hangingPunct="1">
              <a:lnSpc>
                <a:spcPct val="80000"/>
              </a:lnSpc>
            </a:pPr>
            <a:r>
              <a:rPr lang="en-US" altLang="en-US" sz="1400"/>
              <a:t>     of prostate cancer could be enhanced by calculating the free-to-total </a:t>
            </a:r>
          </a:p>
          <a:p>
            <a:pPr eaLnBrk="1" hangingPunct="1">
              <a:lnSpc>
                <a:spcPct val="80000"/>
              </a:lnSpc>
            </a:pPr>
            <a:r>
              <a:rPr lang="en-US" altLang="en-US" sz="1400"/>
              <a:t>     PSA ratio as compared to using total PSA alone. [ref: 205] Partin et </a:t>
            </a:r>
          </a:p>
          <a:p>
            <a:pPr eaLnBrk="1" hangingPunct="1">
              <a:lnSpc>
                <a:spcPct val="80000"/>
              </a:lnSpc>
            </a:pPr>
            <a:r>
              <a:rPr lang="en-US" altLang="en-US" sz="1400"/>
              <a:t>     al.[ref: 206] conducted a multiinstitutional trial evaluating the </a:t>
            </a:r>
          </a:p>
          <a:p>
            <a:pPr eaLnBrk="1" hangingPunct="1">
              <a:lnSpc>
                <a:spcPct val="80000"/>
              </a:lnSpc>
            </a:pPr>
            <a:r>
              <a:rPr lang="en-US" altLang="en-US" sz="1400"/>
              <a:t>     performance of both total and free-to-total PSA for the detection of </a:t>
            </a:r>
          </a:p>
          <a:p>
            <a:pPr eaLnBrk="1" hangingPunct="1">
              <a:lnSpc>
                <a:spcPct val="80000"/>
              </a:lnSpc>
            </a:pPr>
            <a:r>
              <a:rPr lang="en-US" altLang="en-US" sz="1400"/>
              <a:t>     prostate cancer in men with serum PSA levels between 4.0 and 10.0 ng/mL </a:t>
            </a:r>
          </a:p>
          <a:p>
            <a:pPr eaLnBrk="1" hangingPunct="1">
              <a:lnSpc>
                <a:spcPct val="80000"/>
              </a:lnSpc>
            </a:pPr>
            <a:r>
              <a:rPr lang="en-US" altLang="en-US" sz="1400"/>
              <a:t>     using the Hybritech assay (Hybritech, Inc., San Diego, CA). All men had </a:t>
            </a:r>
          </a:p>
          <a:p>
            <a:pPr eaLnBrk="1" hangingPunct="1">
              <a:lnSpc>
                <a:spcPct val="80000"/>
              </a:lnSpc>
            </a:pPr>
            <a:r>
              <a:rPr lang="en-US" altLang="en-US" sz="1400"/>
              <a:t>     a normal DRE and underwent systematic TRUS-guided prostate biopsy. Of </a:t>
            </a:r>
          </a:p>
          <a:p>
            <a:pPr eaLnBrk="1" hangingPunct="1">
              <a:lnSpc>
                <a:spcPct val="80000"/>
              </a:lnSpc>
            </a:pPr>
            <a:r>
              <a:rPr lang="en-US" altLang="en-US" sz="1400"/>
              <a:t>     773 men, 379 (49%) were ultimately found to have prostate cancer. As </a:t>
            </a:r>
          </a:p>
          <a:p>
            <a:pPr eaLnBrk="1" hangingPunct="1">
              <a:lnSpc>
                <a:spcPct val="80000"/>
              </a:lnSpc>
            </a:pPr>
            <a:r>
              <a:rPr lang="en-US" altLang="en-US" sz="1400"/>
              <a:t>     expected, the total PSA was higher and free fraction was lower in those </a:t>
            </a:r>
          </a:p>
          <a:p>
            <a:pPr eaLnBrk="1" hangingPunct="1">
              <a:lnSpc>
                <a:spcPct val="80000"/>
              </a:lnSpc>
            </a:pPr>
            <a:r>
              <a:rPr lang="en-US" altLang="en-US" sz="1400"/>
              <a:t>     with prostate cancer as compared to those without the disease. Using a </a:t>
            </a:r>
          </a:p>
          <a:p>
            <a:pPr eaLnBrk="1" hangingPunct="1">
              <a:lnSpc>
                <a:spcPct val="80000"/>
              </a:lnSpc>
            </a:pPr>
            <a:r>
              <a:rPr lang="en-US" altLang="en-US" sz="1400"/>
              <a:t>     free PSA cutoff of 20% to provide 95% sensitivity, these researchers </a:t>
            </a:r>
          </a:p>
          <a:p>
            <a:pPr eaLnBrk="1" hangingPunct="1">
              <a:lnSpc>
                <a:spcPct val="80000"/>
              </a:lnSpc>
            </a:pPr>
            <a:r>
              <a:rPr lang="en-US" altLang="en-US" sz="1400"/>
              <a:t>     could achieve a specificity of 20%, eliminating 20% of unnecessary </a:t>
            </a:r>
          </a:p>
          <a:p>
            <a:pPr eaLnBrk="1" hangingPunct="1">
              <a:lnSpc>
                <a:spcPct val="80000"/>
              </a:lnSpc>
            </a:pPr>
            <a:r>
              <a:rPr lang="en-US" altLang="en-US" sz="1400"/>
              <a:t>     biopsies. For patients who had a normal DRE and total PSA concentration </a:t>
            </a:r>
          </a:p>
          <a:p>
            <a:pPr eaLnBrk="1" hangingPunct="1">
              <a:lnSpc>
                <a:spcPct val="80000"/>
              </a:lnSpc>
            </a:pPr>
            <a:r>
              <a:rPr lang="en-US" altLang="en-US" sz="1400"/>
              <a:t>     between 4.0 and 10.0 ng/mL, the probability of prostate cancer was 56%, </a:t>
            </a:r>
          </a:p>
          <a:p>
            <a:pPr eaLnBrk="1" hangingPunct="1">
              <a:lnSpc>
                <a:spcPct val="80000"/>
              </a:lnSpc>
            </a:pPr>
            <a:r>
              <a:rPr lang="en-US" altLang="en-US" sz="1400"/>
              <a:t>     20%, and 8% for those with free PSA fractions of 0% to 10%, 15% to 20%, </a:t>
            </a:r>
          </a:p>
          <a:p>
            <a:pPr eaLnBrk="1" hangingPunct="1">
              <a:lnSpc>
                <a:spcPct val="80000"/>
              </a:lnSpc>
            </a:pPr>
            <a:r>
              <a:rPr lang="en-US" altLang="en-US" sz="1400"/>
              <a:t>     and more than 25%, respectively. Catalona et al. [ref: 206] also </a:t>
            </a:r>
          </a:p>
          <a:p>
            <a:pPr eaLnBrk="1" hangingPunct="1">
              <a:lnSpc>
                <a:spcPct val="80000"/>
              </a:lnSpc>
            </a:pPr>
            <a:r>
              <a:rPr lang="en-US" altLang="en-US" sz="1400"/>
              <a:t>     demonstrated that the use of the percentage of free PSA in men with </a:t>
            </a:r>
          </a:p>
          <a:p>
            <a:pPr eaLnBrk="1" hangingPunct="1">
              <a:lnSpc>
                <a:spcPct val="80000"/>
              </a:lnSpc>
            </a:pPr>
            <a:r>
              <a:rPr lang="en-US" altLang="en-US" sz="1400"/>
              <a:t>     total serum PSA concentrations between 4.0 and 10 ng/mL could eliminate </a:t>
            </a:r>
          </a:p>
          <a:p>
            <a:pPr eaLnBrk="1" hangingPunct="1">
              <a:lnSpc>
                <a:spcPct val="80000"/>
              </a:lnSpc>
            </a:pPr>
            <a:r>
              <a:rPr lang="en-US" altLang="en-US" sz="1400"/>
              <a:t>     29% of unnecessary biopsies, if a cutoff of 20% free PSA was used as an </a:t>
            </a:r>
          </a:p>
          <a:p>
            <a:pPr eaLnBrk="1" hangingPunct="1">
              <a:lnSpc>
                <a:spcPct val="80000"/>
              </a:lnSpc>
            </a:pPr>
            <a:r>
              <a:rPr lang="en-US" altLang="en-US" sz="1400"/>
              <a:t>     indicator for prostate biopsy. Others have performed similar studies </a:t>
            </a:r>
          </a:p>
          <a:p>
            <a:pPr eaLnBrk="1" hangingPunct="1">
              <a:lnSpc>
                <a:spcPct val="80000"/>
              </a:lnSpc>
            </a:pPr>
            <a:r>
              <a:rPr lang="en-US" altLang="en-US" sz="1400"/>
              <a:t>     using the same or different assays and patient populations (i.e., </a:t>
            </a:r>
          </a:p>
          <a:p>
            <a:pPr eaLnBrk="1" hangingPunct="1">
              <a:lnSpc>
                <a:spcPct val="80000"/>
              </a:lnSpc>
            </a:pPr>
            <a:r>
              <a:rPr lang="en-US" altLang="en-US" sz="1400"/>
              <a:t>     ranges of total PSA). [ref: 205,207-213] In these studies, the </a:t>
            </a:r>
          </a:p>
          <a:p>
            <a:pPr eaLnBrk="1" hangingPunct="1">
              <a:lnSpc>
                <a:spcPct val="80000"/>
              </a:lnSpc>
            </a:pPr>
            <a:r>
              <a:rPr lang="en-US" altLang="en-US" sz="1400"/>
              <a:t>     sensitivity and specificity for cancer detection varied from 71% to </a:t>
            </a:r>
          </a:p>
          <a:p>
            <a:pPr eaLnBrk="1" hangingPunct="1">
              <a:lnSpc>
                <a:spcPct val="80000"/>
              </a:lnSpc>
            </a:pPr>
            <a:r>
              <a:rPr lang="en-US" altLang="en-US" sz="1400"/>
              <a:t>     100% and 24% to 95%, respectively, using cutoff points ranging from 14% </a:t>
            </a:r>
          </a:p>
          <a:p>
            <a:pPr eaLnBrk="1" hangingPunct="1">
              <a:lnSpc>
                <a:spcPct val="80000"/>
              </a:lnSpc>
            </a:pPr>
            <a:r>
              <a:rPr lang="en-US" altLang="en-US" sz="1400"/>
              <a:t>     to 28%.</a:t>
            </a:r>
          </a:p>
          <a:p>
            <a:pPr eaLnBrk="1" hangingPunct="1">
              <a:lnSpc>
                <a:spcPct val="80000"/>
              </a:lnSpc>
            </a:pPr>
            <a:r>
              <a:rPr lang="en-US" altLang="en-US" sz="1400"/>
              <a:t>       As 13% to 20% of men with serum PSA concentrations between 2.6 and </a:t>
            </a:r>
          </a:p>
          <a:p>
            <a:pPr eaLnBrk="1" hangingPunct="1">
              <a:lnSpc>
                <a:spcPct val="80000"/>
              </a:lnSpc>
            </a:pPr>
            <a:r>
              <a:rPr lang="en-US" altLang="en-US" sz="1400"/>
              <a:t>     4.0 ng/mL (upper limit of normal) will be found to have prostate cancer </a:t>
            </a:r>
          </a:p>
          <a:p>
            <a:pPr eaLnBrk="1" hangingPunct="1">
              <a:lnSpc>
                <a:spcPct val="80000"/>
              </a:lnSpc>
            </a:pPr>
            <a:r>
              <a:rPr lang="en-US" altLang="en-US" sz="1400"/>
              <a:t>     within 5 years, some have examined the usefulness of percentage of free </a:t>
            </a:r>
          </a:p>
          <a:p>
            <a:pPr eaLnBrk="1" hangingPunct="1">
              <a:lnSpc>
                <a:spcPct val="80000"/>
              </a:lnSpc>
            </a:pPr>
            <a:r>
              <a:rPr lang="en-US" altLang="en-US" sz="1400"/>
              <a:t>     PSA for the early detection of prostate cancer in these men. [ref: </a:t>
            </a:r>
          </a:p>
          <a:p>
            <a:pPr eaLnBrk="1" hangingPunct="1">
              <a:lnSpc>
                <a:spcPct val="80000"/>
              </a:lnSpc>
            </a:pPr>
            <a:r>
              <a:rPr lang="en-US" altLang="en-US" sz="1400"/>
              <a:t>     171,176,214] Catalona et al.[ref: 208] used percentage of free PSA to </a:t>
            </a:r>
          </a:p>
          <a:p>
            <a:pPr eaLnBrk="1" hangingPunct="1">
              <a:lnSpc>
                <a:spcPct val="80000"/>
              </a:lnSpc>
            </a:pPr>
            <a:r>
              <a:rPr lang="en-US" altLang="en-US" sz="1400"/>
              <a:t>     screen 914 men aged 50 years or older who had normal DREs and total PSA </a:t>
            </a:r>
          </a:p>
          <a:p>
            <a:pPr eaLnBrk="1" hangingPunct="1">
              <a:lnSpc>
                <a:spcPct val="80000"/>
              </a:lnSpc>
            </a:pPr>
            <a:r>
              <a:rPr lang="en-US" altLang="en-US" sz="1400"/>
              <a:t>     concentrations between 2.6 and 4.0 ng/mL. Using a cutoff point of 27% </a:t>
            </a:r>
          </a:p>
          <a:p>
            <a:pPr eaLnBrk="1" hangingPunct="1">
              <a:lnSpc>
                <a:spcPct val="80000"/>
              </a:lnSpc>
            </a:pPr>
            <a:r>
              <a:rPr lang="en-US" altLang="en-US" sz="1400"/>
              <a:t>     free PSA, 90% of cancers were detected and 18% of unnecessary biopsies </a:t>
            </a:r>
          </a:p>
          <a:p>
            <a:pPr eaLnBrk="1" hangingPunct="1">
              <a:lnSpc>
                <a:spcPct val="80000"/>
              </a:lnSpc>
            </a:pPr>
            <a:r>
              <a:rPr lang="en-US" altLang="en-US" sz="1400"/>
              <a:t>     were eliminated. The positive predictive value of percentage of free </a:t>
            </a:r>
          </a:p>
          <a:p>
            <a:pPr eaLnBrk="1" hangingPunct="1">
              <a:lnSpc>
                <a:spcPct val="80000"/>
              </a:lnSpc>
            </a:pPr>
            <a:r>
              <a:rPr lang="en-US" altLang="en-US" sz="1400"/>
              <a:t>     PSA at this cutoff point was 24%, and 81% of 52 men who underwent </a:t>
            </a:r>
          </a:p>
          <a:p>
            <a:pPr eaLnBrk="1" hangingPunct="1">
              <a:lnSpc>
                <a:spcPct val="80000"/>
              </a:lnSpc>
            </a:pPr>
            <a:r>
              <a:rPr lang="en-US" altLang="en-US" sz="1400"/>
              <a:t>     radical prostatectomy were found to have organ-confined cancers. Of </a:t>
            </a:r>
          </a:p>
          <a:p>
            <a:pPr eaLnBrk="1" hangingPunct="1">
              <a:lnSpc>
                <a:spcPct val="80000"/>
              </a:lnSpc>
            </a:pPr>
            <a:r>
              <a:rPr lang="en-US" altLang="en-US" sz="1400"/>
              <a:t>     these cancers, 83% were considered to be clinically significant based </a:t>
            </a:r>
          </a:p>
          <a:p>
            <a:pPr eaLnBrk="1" hangingPunct="1">
              <a:lnSpc>
                <a:spcPct val="80000"/>
              </a:lnSpc>
            </a:pPr>
            <a:r>
              <a:rPr lang="en-US" altLang="en-US" sz="1400"/>
              <a:t>     on cancer volume, stage, and grade. Others have shown similar findings </a:t>
            </a:r>
          </a:p>
          <a:p>
            <a:pPr eaLnBrk="1" hangingPunct="1">
              <a:lnSpc>
                <a:spcPct val="80000"/>
              </a:lnSpc>
            </a:pPr>
            <a:r>
              <a:rPr lang="en-US" altLang="en-US" sz="1400"/>
              <a:t>     using a different PSA cutoff point. [ref: 215]</a:t>
            </a:r>
          </a:p>
          <a:p>
            <a:pPr eaLnBrk="1" hangingPunct="1">
              <a:lnSpc>
                <a:spcPct val="80000"/>
              </a:lnSpc>
            </a:pPr>
            <a:r>
              <a:rPr lang="en-US" altLang="en-US" sz="1400"/>
              <a:t>       The percentage of free PSA may also be of value in predicting cancer </a:t>
            </a:r>
          </a:p>
          <a:p>
            <a:pPr eaLnBrk="1" hangingPunct="1">
              <a:lnSpc>
                <a:spcPct val="80000"/>
              </a:lnSpc>
            </a:pPr>
            <a:r>
              <a:rPr lang="en-US" altLang="en-US" sz="1400"/>
              <a:t>     aggressiveness. Carter et al. [ref: 216] measured both total and </a:t>
            </a:r>
          </a:p>
          <a:p>
            <a:pPr eaLnBrk="1" hangingPunct="1">
              <a:lnSpc>
                <a:spcPct val="80000"/>
              </a:lnSpc>
            </a:pPr>
            <a:r>
              <a:rPr lang="en-US" altLang="en-US" sz="1400"/>
              <a:t>     percentage of free PSA serially in men from whom serum had been stored </a:t>
            </a:r>
          </a:p>
          <a:p>
            <a:pPr eaLnBrk="1" hangingPunct="1">
              <a:lnSpc>
                <a:spcPct val="80000"/>
              </a:lnSpc>
            </a:pPr>
            <a:r>
              <a:rPr lang="en-US" altLang="en-US" sz="1400"/>
              <a:t>     before the diagnosis of prostate cancer. Stored sera from men with </a:t>
            </a:r>
          </a:p>
          <a:p>
            <a:pPr eaLnBrk="1" hangingPunct="1">
              <a:lnSpc>
                <a:spcPct val="80000"/>
              </a:lnSpc>
            </a:pPr>
            <a:r>
              <a:rPr lang="en-US" altLang="en-US" sz="1400"/>
              <a:t>     aggressive cancers as defined by stage (T3, nodal or bone metastases), </a:t>
            </a:r>
          </a:p>
          <a:p>
            <a:pPr eaLnBrk="1" hangingPunct="1">
              <a:lnSpc>
                <a:spcPct val="80000"/>
              </a:lnSpc>
            </a:pPr>
            <a:r>
              <a:rPr lang="en-US" altLang="en-US" sz="1400"/>
              <a:t>     grade (7), or positive margins at the time of radical prostatectomy </a:t>
            </a:r>
          </a:p>
          <a:p>
            <a:pPr eaLnBrk="1" hangingPunct="1">
              <a:lnSpc>
                <a:spcPct val="80000"/>
              </a:lnSpc>
            </a:pPr>
            <a:r>
              <a:rPr lang="en-US" altLang="en-US" sz="1400"/>
              <a:t>     were compared to sera from men with less aggressive cancers (none of </a:t>
            </a:r>
          </a:p>
          <a:p>
            <a:pPr eaLnBrk="1" hangingPunct="1">
              <a:lnSpc>
                <a:spcPct val="80000"/>
              </a:lnSpc>
            </a:pPr>
            <a:r>
              <a:rPr lang="en-US" altLang="en-US" sz="1400"/>
              <a:t>     the previously mentioned features). Although total PSA levels were not </a:t>
            </a:r>
          </a:p>
          <a:p>
            <a:pPr eaLnBrk="1" hangingPunct="1">
              <a:lnSpc>
                <a:spcPct val="80000"/>
              </a:lnSpc>
            </a:pPr>
            <a:r>
              <a:rPr lang="en-US" altLang="en-US" sz="1400"/>
              <a:t>     different between both groups measured serially before the diagnosis, a </a:t>
            </a:r>
          </a:p>
          <a:p>
            <a:pPr eaLnBrk="1" hangingPunct="1">
              <a:lnSpc>
                <a:spcPct val="80000"/>
              </a:lnSpc>
            </a:pPr>
            <a:r>
              <a:rPr lang="en-US" altLang="en-US" sz="1400"/>
              <a:t>     statistically significant difference between the two groups with </a:t>
            </a:r>
          </a:p>
          <a:p>
            <a:pPr eaLnBrk="1" hangingPunct="1">
              <a:lnSpc>
                <a:spcPct val="80000"/>
              </a:lnSpc>
            </a:pPr>
            <a:r>
              <a:rPr lang="en-US" altLang="en-US" sz="1400"/>
              <a:t>     respect to percentage of free PSA was noted. All eight patients with </a:t>
            </a:r>
          </a:p>
          <a:p>
            <a:pPr eaLnBrk="1" hangingPunct="1">
              <a:lnSpc>
                <a:spcPct val="80000"/>
              </a:lnSpc>
            </a:pPr>
            <a:r>
              <a:rPr lang="en-US" altLang="en-US" sz="1400"/>
              <a:t>     aggressive cancers from whom serum was available for testing 10 years </a:t>
            </a:r>
          </a:p>
          <a:p>
            <a:pPr eaLnBrk="1" hangingPunct="1">
              <a:lnSpc>
                <a:spcPct val="80000"/>
              </a:lnSpc>
            </a:pPr>
            <a:r>
              <a:rPr lang="en-US" altLang="en-US" sz="1400"/>
              <a:t>     before diagnosis had free PSA fractions of 14% or less.</a:t>
            </a:r>
          </a:p>
          <a:p>
            <a:pPr eaLnBrk="1" hangingPunct="1">
              <a:lnSpc>
                <a:spcPct val="80000"/>
              </a:lnSpc>
            </a:pPr>
            <a:r>
              <a:rPr lang="en-US" altLang="en-US" sz="1400"/>
              <a:t>       Clinicians should be aware of several issues when determining whether </a:t>
            </a:r>
          </a:p>
          <a:p>
            <a:pPr eaLnBrk="1" hangingPunct="1">
              <a:lnSpc>
                <a:spcPct val="80000"/>
              </a:lnSpc>
            </a:pPr>
            <a:r>
              <a:rPr lang="en-US" altLang="en-US" sz="1400"/>
              <a:t>     to use percentage of free PSA and in interpreting results of the assay. </a:t>
            </a:r>
          </a:p>
          <a:p>
            <a:pPr eaLnBrk="1" hangingPunct="1">
              <a:lnSpc>
                <a:spcPct val="80000"/>
              </a:lnSpc>
            </a:pPr>
            <a:r>
              <a:rPr lang="en-US" altLang="en-US" sz="1400"/>
              <a:t>     Age, prostate volume, and method of serum storage before processing may </a:t>
            </a:r>
          </a:p>
          <a:p>
            <a:pPr eaLnBrk="1" hangingPunct="1">
              <a:lnSpc>
                <a:spcPct val="80000"/>
              </a:lnSpc>
            </a:pPr>
            <a:r>
              <a:rPr lang="en-US" altLang="en-US" sz="1400"/>
              <a:t>     influence PSA ratios. Samples should be processed within 3 hours or </a:t>
            </a:r>
          </a:p>
          <a:p>
            <a:pPr eaLnBrk="1" hangingPunct="1">
              <a:lnSpc>
                <a:spcPct val="80000"/>
              </a:lnSpc>
            </a:pPr>
            <a:r>
              <a:rPr lang="en-US" altLang="en-US" sz="1400"/>
              <a:t>     stored at -70C if processing is delayed; otherwise, the free PSA </a:t>
            </a:r>
          </a:p>
          <a:p>
            <a:pPr eaLnBrk="1" hangingPunct="1">
              <a:lnSpc>
                <a:spcPct val="80000"/>
              </a:lnSpc>
            </a:pPr>
            <a:r>
              <a:rPr lang="en-US" altLang="en-US" sz="1400"/>
              <a:t>     fraction may be degraded. [ref: 217] Lower free PSA cutoff points may </a:t>
            </a:r>
          </a:p>
          <a:p>
            <a:pPr eaLnBrk="1" hangingPunct="1">
              <a:lnSpc>
                <a:spcPct val="80000"/>
              </a:lnSpc>
            </a:pPr>
            <a:r>
              <a:rPr lang="en-US" altLang="en-US" sz="1400"/>
              <a:t>     be possible in smaller gland volumes (i.e., &lt;40 cm**3) while still </a:t>
            </a:r>
          </a:p>
          <a:p>
            <a:pPr eaLnBrk="1" hangingPunct="1">
              <a:lnSpc>
                <a:spcPct val="80000"/>
              </a:lnSpc>
            </a:pPr>
            <a:r>
              <a:rPr lang="en-US" altLang="en-US" sz="1400"/>
              <a:t>     maintaining an acceptable detection sensitivity of 90%. [ref: 207] </a:t>
            </a:r>
          </a:p>
          <a:p>
            <a:pPr eaLnBrk="1" hangingPunct="1">
              <a:lnSpc>
                <a:spcPct val="80000"/>
              </a:lnSpc>
            </a:pPr>
            <a:r>
              <a:rPr lang="en-US" altLang="en-US" sz="1400"/>
              <a:t>     Several analytical issues must be understood. Assays performed by </a:t>
            </a:r>
          </a:p>
          <a:p>
            <a:pPr eaLnBrk="1" hangingPunct="1">
              <a:lnSpc>
                <a:spcPct val="80000"/>
              </a:lnSpc>
            </a:pPr>
            <a:r>
              <a:rPr lang="en-US" altLang="en-US" sz="1400"/>
              <a:t>     different methods may yield different results. [ref: 191,218,219] The </a:t>
            </a:r>
          </a:p>
          <a:p>
            <a:pPr eaLnBrk="1" hangingPunct="1">
              <a:lnSpc>
                <a:spcPct val="80000"/>
              </a:lnSpc>
            </a:pPr>
            <a:r>
              <a:rPr lang="en-US" altLang="en-US" sz="1400"/>
              <a:t>     percentage of free PSA cutoff point advised by manufacturers of these </a:t>
            </a:r>
          </a:p>
          <a:p>
            <a:pPr eaLnBrk="1" hangingPunct="1">
              <a:lnSpc>
                <a:spcPct val="80000"/>
              </a:lnSpc>
            </a:pPr>
            <a:r>
              <a:rPr lang="en-US" altLang="en-US" sz="1400"/>
              <a:t>     assays varies. Therefore, clinicians must be well acquainted with the </a:t>
            </a:r>
          </a:p>
          <a:p>
            <a:pPr eaLnBrk="1" hangingPunct="1">
              <a:lnSpc>
                <a:spcPct val="80000"/>
              </a:lnSpc>
            </a:pPr>
            <a:r>
              <a:rPr lang="en-US" altLang="en-US" sz="1400"/>
              <a:t>     methods used for free PSA testing before interpreting the results. </a:t>
            </a:r>
          </a:p>
          <a:p>
            <a:pPr eaLnBrk="1" hangingPunct="1">
              <a:lnSpc>
                <a:spcPct val="80000"/>
              </a:lnSpc>
            </a:pPr>
            <a:r>
              <a:rPr lang="en-US" altLang="en-US" sz="1400"/>
              <a:t>     Finally, it must be emphasized that use of percentage free PSA improves </a:t>
            </a:r>
          </a:p>
          <a:p>
            <a:pPr eaLnBrk="1" hangingPunct="1">
              <a:lnSpc>
                <a:spcPct val="80000"/>
              </a:lnSpc>
            </a:pPr>
            <a:r>
              <a:rPr lang="en-US" altLang="en-US" sz="1400"/>
              <a:t>     specificity of detection; some cancers will be missed. Both physicians </a:t>
            </a:r>
          </a:p>
          <a:p>
            <a:pPr eaLnBrk="1" hangingPunct="1">
              <a:lnSpc>
                <a:spcPct val="80000"/>
              </a:lnSpc>
            </a:pPr>
            <a:r>
              <a:rPr lang="en-US" altLang="en-US" sz="1400"/>
              <a:t>     and patients must be aware of this, as some will find any decrement in </a:t>
            </a:r>
          </a:p>
          <a:p>
            <a:pPr eaLnBrk="1" hangingPunct="1">
              <a:lnSpc>
                <a:spcPct val="80000"/>
              </a:lnSpc>
            </a:pPr>
            <a:r>
              <a:rPr lang="en-US" altLang="en-US" sz="1400"/>
              <a:t>     sensitivity unacceptable. Percentage of free PSA testing may be used </a:t>
            </a:r>
          </a:p>
          <a:p>
            <a:pPr eaLnBrk="1" hangingPunct="1">
              <a:lnSpc>
                <a:spcPct val="80000"/>
              </a:lnSpc>
            </a:pPr>
            <a:r>
              <a:rPr lang="en-US" altLang="en-US" sz="1400"/>
              <a:t>     best when determining the need for a second prostate biopsy in patients </a:t>
            </a:r>
          </a:p>
          <a:p>
            <a:pPr eaLnBrk="1" hangingPunct="1">
              <a:lnSpc>
                <a:spcPct val="80000"/>
              </a:lnSpc>
            </a:pPr>
            <a:r>
              <a:rPr lang="en-US" altLang="en-US" sz="1400"/>
              <a:t>     with a normal DRE, a total serum PSA between 4.0 and 10 ng/mL, and a </a:t>
            </a:r>
          </a:p>
          <a:p>
            <a:pPr eaLnBrk="1" hangingPunct="1">
              <a:lnSpc>
                <a:spcPct val="80000"/>
              </a:lnSpc>
            </a:pPr>
            <a:r>
              <a:rPr lang="en-US" altLang="en-US" sz="1400"/>
              <a:t>     previously negative biopsy.</a:t>
            </a:r>
          </a:p>
          <a:p>
            <a:pPr eaLnBrk="1" hangingPunct="1">
              <a:lnSpc>
                <a:spcPct val="80000"/>
              </a:lnSpc>
            </a:pPr>
            <a:endParaRPr lang="en-US" altLang="en-US" sz="1400"/>
          </a:p>
          <a:p>
            <a:pPr eaLnBrk="1" hangingPunct="1">
              <a:lnSpc>
                <a:spcPct val="80000"/>
              </a:lnSpc>
            </a:pPr>
            <a:r>
              <a:rPr lang="en-US" altLang="en-US" sz="1400"/>
              <a:t>     Future Refinements</a:t>
            </a:r>
          </a:p>
          <a:p>
            <a:pPr eaLnBrk="1" hangingPunct="1">
              <a:lnSpc>
                <a:spcPct val="80000"/>
              </a:lnSpc>
            </a:pPr>
            <a:endParaRPr lang="en-US" altLang="en-US" sz="1400"/>
          </a:p>
          <a:p>
            <a:pPr eaLnBrk="1" hangingPunct="1">
              <a:lnSpc>
                <a:spcPct val="80000"/>
              </a:lnSpc>
            </a:pPr>
            <a:r>
              <a:rPr lang="en-US" altLang="en-US" sz="1400"/>
              <a:t>     Similar to use of percentage of free PSA, several investigators have </a:t>
            </a:r>
          </a:p>
          <a:p>
            <a:pPr eaLnBrk="1" hangingPunct="1">
              <a:lnSpc>
                <a:spcPct val="80000"/>
              </a:lnSpc>
            </a:pPr>
            <a:r>
              <a:rPr lang="en-US" altLang="en-US" sz="1400"/>
              <a:t>     assessed the measurement of complexed PSA (PSA bound to alpha(1)-</a:t>
            </a:r>
          </a:p>
          <a:p>
            <a:pPr eaLnBrk="1" hangingPunct="1">
              <a:lnSpc>
                <a:spcPct val="80000"/>
              </a:lnSpc>
            </a:pPr>
            <a:r>
              <a:rPr lang="en-US" altLang="en-US" sz="1400"/>
              <a:t>     antichymotrypsin) for the detection of prostate cancer. Brawer et al. </a:t>
            </a:r>
          </a:p>
          <a:p>
            <a:pPr eaLnBrk="1" hangingPunct="1">
              <a:lnSpc>
                <a:spcPct val="80000"/>
              </a:lnSpc>
            </a:pPr>
            <a:r>
              <a:rPr lang="en-US" altLang="en-US" sz="1400"/>
              <a:t>     [ref: 220] measured total, complexed, and free PSA in 75 men with </a:t>
            </a:r>
          </a:p>
          <a:p>
            <a:pPr eaLnBrk="1" hangingPunct="1">
              <a:lnSpc>
                <a:spcPct val="80000"/>
              </a:lnSpc>
            </a:pPr>
            <a:r>
              <a:rPr lang="en-US" altLang="en-US" sz="1400"/>
              <a:t>     prostate cancer and in 225 who had benign findings on prostate biopsy. </a:t>
            </a:r>
          </a:p>
          <a:p>
            <a:pPr eaLnBrk="1" hangingPunct="1">
              <a:lnSpc>
                <a:spcPct val="80000"/>
              </a:lnSpc>
            </a:pPr>
            <a:r>
              <a:rPr lang="en-US" altLang="en-US" sz="1400"/>
              <a:t>     At 95% sensitivity, the specificities of total, free, and complexed PSA </a:t>
            </a:r>
          </a:p>
          <a:p>
            <a:pPr eaLnBrk="1" hangingPunct="1">
              <a:lnSpc>
                <a:spcPct val="80000"/>
              </a:lnSpc>
            </a:pPr>
            <a:r>
              <a:rPr lang="en-US" altLang="en-US" sz="1400"/>
              <a:t>     were 21.8%, 15.4%, and 26.5%, respectively. Sokoll et al. [ref: 221] </a:t>
            </a:r>
          </a:p>
          <a:p>
            <a:pPr eaLnBrk="1" hangingPunct="1">
              <a:lnSpc>
                <a:spcPct val="80000"/>
              </a:lnSpc>
            </a:pPr>
            <a:r>
              <a:rPr lang="en-US" altLang="en-US" sz="1400"/>
              <a:t>     reported similar findings and improved specificity for complexed PSA as </a:t>
            </a:r>
          </a:p>
          <a:p>
            <a:pPr eaLnBrk="1" hangingPunct="1">
              <a:lnSpc>
                <a:spcPct val="80000"/>
              </a:lnSpc>
            </a:pPr>
            <a:r>
              <a:rPr lang="en-US" altLang="en-US" sz="1400"/>
              <a:t>     compared to total PSA in men with total serum PSA concentrations </a:t>
            </a:r>
          </a:p>
          <a:p>
            <a:pPr eaLnBrk="1" hangingPunct="1">
              <a:lnSpc>
                <a:spcPct val="80000"/>
              </a:lnSpc>
            </a:pPr>
            <a:r>
              <a:rPr lang="en-US" altLang="en-US" sz="1400"/>
              <a:t>     between 4.0 and 10.0 ng/mL.</a:t>
            </a:r>
          </a:p>
          <a:p>
            <a:pPr eaLnBrk="1" hangingPunct="1">
              <a:lnSpc>
                <a:spcPct val="80000"/>
              </a:lnSpc>
            </a:pPr>
            <a:r>
              <a:rPr lang="en-US" altLang="en-US" sz="1400"/>
              <a:t>       The ProstAsure Index (Horus Global HealthNet, Hilton Head Island, SC) </a:t>
            </a:r>
          </a:p>
          <a:p>
            <a:pPr eaLnBrk="1" hangingPunct="1">
              <a:lnSpc>
                <a:spcPct val="80000"/>
              </a:lnSpc>
            </a:pPr>
            <a:r>
              <a:rPr lang="en-US" altLang="en-US" sz="1400"/>
              <a:t>     examines the relationships between several variables, such as PSA, age, </a:t>
            </a:r>
          </a:p>
          <a:p>
            <a:pPr eaLnBrk="1" hangingPunct="1">
              <a:lnSpc>
                <a:spcPct val="80000"/>
              </a:lnSpc>
            </a:pPr>
            <a:r>
              <a:rPr lang="en-US" altLang="en-US" sz="1400"/>
              <a:t>     and prostatic acid phosphatase, using an artificial neural network to </a:t>
            </a:r>
          </a:p>
          <a:p>
            <a:pPr eaLnBrk="1" hangingPunct="1">
              <a:lnSpc>
                <a:spcPct val="80000"/>
              </a:lnSpc>
            </a:pPr>
            <a:r>
              <a:rPr lang="en-US" altLang="en-US" sz="1400"/>
              <a:t>     predict the risk of prostate cancer. Babaian et al.[ref: 222] compared </a:t>
            </a:r>
          </a:p>
          <a:p>
            <a:pPr eaLnBrk="1" hangingPunct="1">
              <a:lnSpc>
                <a:spcPct val="80000"/>
              </a:lnSpc>
            </a:pPr>
            <a:r>
              <a:rPr lang="en-US" altLang="en-US" sz="1400"/>
              <a:t>     the ProstAsure Index with percentage of free PSA for prostate cancer </a:t>
            </a:r>
          </a:p>
          <a:p>
            <a:pPr eaLnBrk="1" hangingPunct="1">
              <a:lnSpc>
                <a:spcPct val="80000"/>
              </a:lnSpc>
            </a:pPr>
            <a:r>
              <a:rPr lang="en-US" altLang="en-US" sz="1400"/>
              <a:t>     detection in 54 men with prostate cancer, 77 with BPH, and 94 with no </a:t>
            </a:r>
          </a:p>
          <a:p>
            <a:pPr eaLnBrk="1" hangingPunct="1">
              <a:lnSpc>
                <a:spcPct val="80000"/>
              </a:lnSpc>
            </a:pPr>
            <a:r>
              <a:rPr lang="en-US" altLang="en-US" sz="1400"/>
              <a:t>     evidence of either. A comparison of the receiver operating </a:t>
            </a:r>
          </a:p>
          <a:p>
            <a:pPr eaLnBrk="1" hangingPunct="1">
              <a:lnSpc>
                <a:spcPct val="80000"/>
              </a:lnSpc>
            </a:pPr>
            <a:r>
              <a:rPr lang="en-US" altLang="en-US" sz="1400"/>
              <a:t>     characteristics curves for both tests demonstrated that the area under </a:t>
            </a:r>
          </a:p>
          <a:p>
            <a:pPr eaLnBrk="1" hangingPunct="1">
              <a:lnSpc>
                <a:spcPct val="80000"/>
              </a:lnSpc>
            </a:pPr>
            <a:r>
              <a:rPr lang="en-US" altLang="en-US" sz="1400"/>
              <a:t>     the curve for the ProstAsure Index was higher than that for percentage </a:t>
            </a:r>
          </a:p>
          <a:p>
            <a:pPr eaLnBrk="1" hangingPunct="1">
              <a:lnSpc>
                <a:spcPct val="80000"/>
              </a:lnSpc>
            </a:pPr>
            <a:r>
              <a:rPr lang="en-US" altLang="en-US" sz="1400"/>
              <a:t>     of free PSA (0.95 vs. 0.86, respectively), suggesting a small but </a:t>
            </a:r>
          </a:p>
          <a:p>
            <a:pPr eaLnBrk="1" hangingPunct="1">
              <a:lnSpc>
                <a:spcPct val="80000"/>
              </a:lnSpc>
            </a:pPr>
            <a:r>
              <a:rPr lang="en-US" altLang="en-US" sz="1400"/>
              <a:t>     significant advantage for the index.</a:t>
            </a:r>
          </a:p>
          <a:p>
            <a:pPr eaLnBrk="1" hangingPunct="1">
              <a:lnSpc>
                <a:spcPct val="80000"/>
              </a:lnSpc>
            </a:pPr>
            <a:r>
              <a:rPr lang="en-US" altLang="en-US" sz="1400"/>
              <a:t>       Other serum proteins have been identified that may, in the future, </a:t>
            </a:r>
          </a:p>
          <a:p>
            <a:pPr eaLnBrk="1" hangingPunct="1">
              <a:lnSpc>
                <a:spcPct val="80000"/>
              </a:lnSpc>
            </a:pPr>
            <a:r>
              <a:rPr lang="en-US" altLang="en-US" sz="1400"/>
              <a:t>     play a role in prostate cancer detection and evaluation. Prostate-</a:t>
            </a:r>
          </a:p>
          <a:p>
            <a:pPr eaLnBrk="1" hangingPunct="1">
              <a:lnSpc>
                <a:spcPct val="80000"/>
              </a:lnSpc>
            </a:pPr>
            <a:r>
              <a:rPr lang="en-US" altLang="en-US" sz="1400"/>
              <a:t>     specific membrane antigen (PSMA) is a 750-amino acid type 2 </a:t>
            </a:r>
          </a:p>
          <a:p>
            <a:pPr eaLnBrk="1" hangingPunct="1">
              <a:lnSpc>
                <a:spcPct val="80000"/>
              </a:lnSpc>
            </a:pPr>
            <a:r>
              <a:rPr lang="en-US" altLang="en-US" sz="1400"/>
              <a:t>     transmembrane glycoprotein distinct from PSA. Serum levels of PSMA are </a:t>
            </a:r>
          </a:p>
          <a:p>
            <a:pPr eaLnBrk="1" hangingPunct="1">
              <a:lnSpc>
                <a:spcPct val="80000"/>
              </a:lnSpc>
            </a:pPr>
            <a:r>
              <a:rPr lang="en-US" altLang="en-US" sz="1400"/>
              <a:t>     increased in patients with prostate cancer. Human kallikrein-2 is a </a:t>
            </a:r>
          </a:p>
          <a:p>
            <a:pPr eaLnBrk="1" hangingPunct="1">
              <a:lnSpc>
                <a:spcPct val="80000"/>
              </a:lnSpc>
            </a:pPr>
            <a:r>
              <a:rPr lang="en-US" altLang="en-US" sz="1400"/>
              <a:t>     serum protease that bears considerable homology to PSA. Neither PSMA </a:t>
            </a:r>
          </a:p>
          <a:p>
            <a:pPr eaLnBrk="1" hangingPunct="1">
              <a:lnSpc>
                <a:spcPct val="80000"/>
              </a:lnSpc>
            </a:pPr>
            <a:r>
              <a:rPr lang="en-US" altLang="en-US" sz="1400"/>
              <a:t>     nor human kallikrein-2 currently is being used routinely for prostate </a:t>
            </a:r>
          </a:p>
          <a:p>
            <a:pPr eaLnBrk="1" hangingPunct="1">
              <a:lnSpc>
                <a:spcPct val="80000"/>
              </a:lnSpc>
            </a:pPr>
            <a:r>
              <a:rPr lang="en-US" altLang="en-US" sz="1400"/>
              <a:t>     cancer early detection, but refinements in development of serum assays, </a:t>
            </a:r>
          </a:p>
          <a:p>
            <a:pPr eaLnBrk="1" hangingPunct="1">
              <a:lnSpc>
                <a:spcPct val="80000"/>
              </a:lnSpc>
            </a:pPr>
            <a:r>
              <a:rPr lang="en-US" altLang="en-US" sz="1400"/>
              <a:t>     as well as novel imaging and treatment techniques targeting these and </a:t>
            </a:r>
          </a:p>
          <a:p>
            <a:pPr eaLnBrk="1" hangingPunct="1">
              <a:lnSpc>
                <a:spcPct val="80000"/>
              </a:lnSpc>
            </a:pPr>
            <a:r>
              <a:rPr lang="en-US" altLang="en-US" sz="1400"/>
              <a:t>     yet-to-be discovered proteins, may have a significant impact on </a:t>
            </a:r>
          </a:p>
          <a:p>
            <a:pPr eaLnBrk="1" hangingPunct="1">
              <a:lnSpc>
                <a:spcPct val="80000"/>
              </a:lnSpc>
            </a:pPr>
            <a:r>
              <a:rPr lang="en-US" altLang="en-US" sz="1400"/>
              <a:t>     prostate cancer early detection, staging, and treatment.</a:t>
            </a:r>
          </a:p>
          <a:p>
            <a:pPr eaLnBrk="1" hangingPunct="1">
              <a:lnSpc>
                <a:spcPct val="80000"/>
              </a:lnSpc>
            </a:pPr>
            <a:endParaRPr lang="en-US" altLang="en-US" sz="1400"/>
          </a:p>
          <a:p>
            <a:pPr eaLnBrk="1" hangingPunct="1">
              <a:lnSpc>
                <a:spcPct val="80000"/>
              </a:lnSpc>
            </a:pPr>
            <a:r>
              <a:rPr lang="en-US" altLang="en-US" sz="1400"/>
              <a:t>     Prostate Biopsy and Its Impact on Risk Assessment</a:t>
            </a:r>
          </a:p>
          <a:p>
            <a:pPr eaLnBrk="1" hangingPunct="1">
              <a:lnSpc>
                <a:spcPct val="80000"/>
              </a:lnSpc>
            </a:pPr>
            <a:endParaRPr lang="en-US" altLang="en-US" sz="1400"/>
          </a:p>
          <a:p>
            <a:pPr eaLnBrk="1" hangingPunct="1">
              <a:lnSpc>
                <a:spcPct val="80000"/>
              </a:lnSpc>
            </a:pPr>
            <a:r>
              <a:rPr lang="en-US" altLang="en-US" sz="1400"/>
              <a:t>     Prostate biopsy is indicated in men with an elevated serum PSA level, </a:t>
            </a:r>
          </a:p>
          <a:p>
            <a:pPr eaLnBrk="1" hangingPunct="1">
              <a:lnSpc>
                <a:spcPct val="80000"/>
              </a:lnSpc>
            </a:pPr>
            <a:r>
              <a:rPr lang="en-US" altLang="en-US" sz="1400"/>
              <a:t>     an abnormal DRE, or a combination of the two. Prostate biopsy is best </a:t>
            </a:r>
          </a:p>
          <a:p>
            <a:pPr eaLnBrk="1" hangingPunct="1">
              <a:lnSpc>
                <a:spcPct val="80000"/>
              </a:lnSpc>
            </a:pPr>
            <a:r>
              <a:rPr lang="en-US" altLang="en-US" sz="1400"/>
              <a:t>     performed under TRUS guidance using a spring-loaded biopsy device </a:t>
            </a:r>
          </a:p>
          <a:p>
            <a:pPr eaLnBrk="1" hangingPunct="1">
              <a:lnSpc>
                <a:spcPct val="80000"/>
              </a:lnSpc>
            </a:pPr>
            <a:r>
              <a:rPr lang="en-US" altLang="en-US" sz="1400"/>
              <a:t>     coupled to the transrectal probe. [ref: 223,224] Although prostate </a:t>
            </a:r>
          </a:p>
          <a:p>
            <a:pPr eaLnBrk="1" hangingPunct="1">
              <a:lnSpc>
                <a:spcPct val="80000"/>
              </a:lnSpc>
            </a:pPr>
            <a:r>
              <a:rPr lang="en-US" altLang="en-US" sz="1400"/>
              <a:t>     biopsy can be done using a transperineal approach, the transrectal </a:t>
            </a:r>
          </a:p>
          <a:p>
            <a:pPr eaLnBrk="1" hangingPunct="1">
              <a:lnSpc>
                <a:spcPct val="80000"/>
              </a:lnSpc>
            </a:pPr>
            <a:r>
              <a:rPr lang="en-US" altLang="en-US" sz="1400"/>
              <a:t>     approach facilitates more accurate needle placement and tissue </a:t>
            </a:r>
          </a:p>
          <a:p>
            <a:pPr eaLnBrk="1" hangingPunct="1">
              <a:lnSpc>
                <a:spcPct val="80000"/>
              </a:lnSpc>
            </a:pPr>
            <a:r>
              <a:rPr lang="en-US" altLang="en-US" sz="1400"/>
              <a:t>     sampling. Rather than just sampling an area abnormal on the basis of </a:t>
            </a:r>
          </a:p>
          <a:p>
            <a:pPr eaLnBrk="1" hangingPunct="1">
              <a:lnSpc>
                <a:spcPct val="80000"/>
              </a:lnSpc>
            </a:pPr>
            <a:r>
              <a:rPr lang="en-US" altLang="en-US" sz="1400"/>
              <a:t>     DRE or TRUS imaging, systematic biopsy strategies have been developed </a:t>
            </a:r>
          </a:p>
          <a:p>
            <a:pPr eaLnBrk="1" hangingPunct="1">
              <a:lnSpc>
                <a:spcPct val="80000"/>
              </a:lnSpc>
            </a:pPr>
            <a:r>
              <a:rPr lang="en-US" altLang="en-US" sz="1400"/>
              <a:t>     that improve cancer detection and risk assessment. DRE and TRUS each </a:t>
            </a:r>
          </a:p>
          <a:p>
            <a:pPr eaLnBrk="1" hangingPunct="1">
              <a:lnSpc>
                <a:spcPct val="80000"/>
              </a:lnSpc>
            </a:pPr>
            <a:r>
              <a:rPr lang="en-US" altLang="en-US" sz="1400"/>
              <a:t>     lack the sensitivity and specificity to guide performance of lesion-</a:t>
            </a:r>
          </a:p>
          <a:p>
            <a:pPr eaLnBrk="1" hangingPunct="1">
              <a:lnSpc>
                <a:spcPct val="80000"/>
              </a:lnSpc>
            </a:pPr>
            <a:r>
              <a:rPr lang="en-US" altLang="en-US" sz="1400"/>
              <a:t>     directed biopsy only. Traditionally, six (sextant) biopsies have been </a:t>
            </a:r>
          </a:p>
          <a:p>
            <a:pPr eaLnBrk="1" hangingPunct="1">
              <a:lnSpc>
                <a:spcPct val="80000"/>
              </a:lnSpc>
            </a:pPr>
            <a:r>
              <a:rPr lang="en-US" altLang="en-US" sz="1400"/>
              <a:t>     taken in most patients along a parasagittal line between the lateral </a:t>
            </a:r>
          </a:p>
          <a:p>
            <a:pPr eaLnBrk="1" hangingPunct="1">
              <a:lnSpc>
                <a:spcPct val="80000"/>
              </a:lnSpc>
            </a:pPr>
            <a:r>
              <a:rPr lang="en-US" altLang="en-US" sz="1400"/>
              <a:t>     edge and the midline of the prostate at the apex, midgland, and base </a:t>
            </a:r>
          </a:p>
          <a:p>
            <a:pPr eaLnBrk="1" hangingPunct="1">
              <a:lnSpc>
                <a:spcPct val="80000"/>
              </a:lnSpc>
            </a:pPr>
            <a:r>
              <a:rPr lang="en-US" altLang="en-US" sz="1400"/>
              <a:t>     bilaterally (Fig. 34.4_4). [ref: 225] Recently, several investigators </a:t>
            </a:r>
          </a:p>
          <a:p>
            <a:pPr eaLnBrk="1" hangingPunct="1">
              <a:lnSpc>
                <a:spcPct val="80000"/>
              </a:lnSpc>
            </a:pPr>
            <a:r>
              <a:rPr lang="en-US" altLang="en-US" sz="1400"/>
              <a:t>     have assessed the impact of increasing the number of biopsies as well </a:t>
            </a:r>
          </a:p>
          <a:p>
            <a:pPr eaLnBrk="1" hangingPunct="1">
              <a:lnSpc>
                <a:spcPct val="80000"/>
              </a:lnSpc>
            </a:pPr>
            <a:r>
              <a:rPr lang="en-US" altLang="en-US" sz="1400"/>
              <a:t>     as sampling specific portions or zones of the prostate.[ref: 225-227] </a:t>
            </a:r>
          </a:p>
          <a:p>
            <a:pPr eaLnBrk="1" hangingPunct="1">
              <a:lnSpc>
                <a:spcPct val="80000"/>
              </a:lnSpc>
            </a:pPr>
            <a:r>
              <a:rPr lang="en-US" altLang="en-US" sz="1400"/>
              <a:t>     Investigators have shown that more laterally directed biopsies of the </a:t>
            </a:r>
          </a:p>
          <a:p>
            <a:pPr eaLnBrk="1" hangingPunct="1">
              <a:lnSpc>
                <a:spcPct val="80000"/>
              </a:lnSpc>
            </a:pPr>
            <a:r>
              <a:rPr lang="en-US" altLang="en-US" sz="1400"/>
              <a:t>     peripheral zone will increase detection rates by 14% to 20% over the </a:t>
            </a:r>
          </a:p>
          <a:p>
            <a:pPr eaLnBrk="1" hangingPunct="1">
              <a:lnSpc>
                <a:spcPct val="80000"/>
              </a:lnSpc>
            </a:pPr>
            <a:r>
              <a:rPr lang="en-US" altLang="en-US" sz="1400"/>
              <a:t>     more traditional sextant technique. Chang et al. [ref: 225] analyzed a </a:t>
            </a:r>
          </a:p>
          <a:p>
            <a:pPr eaLnBrk="1" hangingPunct="1">
              <a:lnSpc>
                <a:spcPct val="80000"/>
              </a:lnSpc>
            </a:pPr>
            <a:r>
              <a:rPr lang="en-US" altLang="en-US" sz="1400"/>
              <a:t>     biopsy scheme that involved tissue from a minimum of eight sites, </a:t>
            </a:r>
          </a:p>
          <a:p>
            <a:pPr eaLnBrk="1" hangingPunct="1">
              <a:lnSpc>
                <a:spcPct val="80000"/>
              </a:lnSpc>
            </a:pPr>
            <a:r>
              <a:rPr lang="en-US" altLang="en-US" sz="1400"/>
              <a:t>     including bilateral apex, midlobar midgland, parasagittal midgland, and </a:t>
            </a:r>
          </a:p>
          <a:p>
            <a:pPr eaLnBrk="1" hangingPunct="1">
              <a:lnSpc>
                <a:spcPct val="80000"/>
              </a:lnSpc>
            </a:pPr>
            <a:r>
              <a:rPr lang="en-US" altLang="en-US" sz="1400"/>
              <a:t>     lateral base (see Fig. 34.4_4). They found that the parasagittal </a:t>
            </a:r>
          </a:p>
          <a:p>
            <a:pPr eaLnBrk="1" hangingPunct="1">
              <a:lnSpc>
                <a:spcPct val="80000"/>
              </a:lnSpc>
            </a:pPr>
            <a:r>
              <a:rPr lang="en-US" altLang="en-US" sz="1400"/>
              <a:t>     biopsies at the base added very little unique information to this </a:t>
            </a:r>
          </a:p>
          <a:p>
            <a:pPr eaLnBrk="1" hangingPunct="1">
              <a:lnSpc>
                <a:spcPct val="80000"/>
              </a:lnSpc>
            </a:pPr>
            <a:r>
              <a:rPr lang="en-US" altLang="en-US" sz="1400"/>
              <a:t>     scheme.</a:t>
            </a:r>
          </a:p>
          <a:p>
            <a:pPr eaLnBrk="1" hangingPunct="1">
              <a:lnSpc>
                <a:spcPct val="80000"/>
              </a:lnSpc>
            </a:pPr>
            <a:r>
              <a:rPr lang="en-US" altLang="en-US" sz="1400"/>
              <a:t>       As up to 30% of lesions may originate in the transitional zone, many </a:t>
            </a:r>
          </a:p>
          <a:p>
            <a:pPr eaLnBrk="1" hangingPunct="1">
              <a:lnSpc>
                <a:spcPct val="80000"/>
              </a:lnSpc>
            </a:pPr>
            <a:r>
              <a:rPr lang="en-US" altLang="en-US" sz="1400"/>
              <a:t>     investigators have examined the utility of specific transitional zone </a:t>
            </a:r>
          </a:p>
          <a:p>
            <a:pPr eaLnBrk="1" hangingPunct="1">
              <a:lnSpc>
                <a:spcPct val="80000"/>
              </a:lnSpc>
            </a:pPr>
            <a:r>
              <a:rPr lang="en-US" altLang="en-US" sz="1400"/>
              <a:t>     biopsies.[ref: 228-231] Most have found that routine transitional zone </a:t>
            </a:r>
          </a:p>
          <a:p>
            <a:pPr eaLnBrk="1" hangingPunct="1">
              <a:lnSpc>
                <a:spcPct val="80000"/>
              </a:lnSpc>
            </a:pPr>
            <a:r>
              <a:rPr lang="en-US" altLang="en-US" sz="1400"/>
              <a:t>     biopsies add little unique information to that gained from routine </a:t>
            </a:r>
          </a:p>
          <a:p>
            <a:pPr eaLnBrk="1" hangingPunct="1">
              <a:lnSpc>
                <a:spcPct val="80000"/>
              </a:lnSpc>
            </a:pPr>
            <a:r>
              <a:rPr lang="en-US" altLang="en-US" sz="1400"/>
              <a:t>     peripheral zone biopsy schemes. Therefore, transitional zone biopsy </a:t>
            </a:r>
          </a:p>
          <a:p>
            <a:pPr eaLnBrk="1" hangingPunct="1">
              <a:lnSpc>
                <a:spcPct val="80000"/>
              </a:lnSpc>
            </a:pPr>
            <a:r>
              <a:rPr lang="en-US" altLang="en-US" sz="1400"/>
              <a:t>     should be considered in those with a high suspicion of prostate cancer </a:t>
            </a:r>
          </a:p>
          <a:p>
            <a:pPr eaLnBrk="1" hangingPunct="1">
              <a:lnSpc>
                <a:spcPct val="80000"/>
              </a:lnSpc>
            </a:pPr>
            <a:r>
              <a:rPr lang="en-US" altLang="en-US" sz="1400"/>
              <a:t>     based on serum PSA level and who have undergone previous peripheral </a:t>
            </a:r>
          </a:p>
          <a:p>
            <a:pPr eaLnBrk="1" hangingPunct="1">
              <a:lnSpc>
                <a:spcPct val="80000"/>
              </a:lnSpc>
            </a:pPr>
            <a:r>
              <a:rPr lang="en-US" altLang="en-US" sz="1400"/>
              <a:t>     zone biopsy without cancer detection. Patients should be advised that a </a:t>
            </a:r>
          </a:p>
          <a:p>
            <a:pPr eaLnBrk="1" hangingPunct="1">
              <a:lnSpc>
                <a:spcPct val="80000"/>
              </a:lnSpc>
            </a:pPr>
            <a:r>
              <a:rPr lang="en-US" altLang="en-US" sz="1400"/>
              <a:t>     negative prostate biopsy does not completely exclude cancer, as 13% to </a:t>
            </a:r>
          </a:p>
          <a:p>
            <a:pPr eaLnBrk="1" hangingPunct="1">
              <a:lnSpc>
                <a:spcPct val="80000"/>
              </a:lnSpc>
            </a:pPr>
            <a:r>
              <a:rPr lang="en-US" altLang="en-US" sz="1400"/>
              <a:t>     31% of patients with an initially negative biopsy will be found to have </a:t>
            </a:r>
          </a:p>
          <a:p>
            <a:pPr eaLnBrk="1" hangingPunct="1">
              <a:lnSpc>
                <a:spcPct val="80000"/>
              </a:lnSpc>
            </a:pPr>
            <a:r>
              <a:rPr lang="en-US" altLang="en-US" sz="1400"/>
              <a:t>     cancer on subsequent biopsy.[ref: 232,233]</a:t>
            </a:r>
          </a:p>
          <a:p>
            <a:pPr eaLnBrk="1" hangingPunct="1">
              <a:lnSpc>
                <a:spcPct val="80000"/>
              </a:lnSpc>
            </a:pPr>
            <a:r>
              <a:rPr lang="en-US" altLang="en-US" sz="1400"/>
              <a:t>       Although the primary goal of prostate biopsy is cancer detection, the </a:t>
            </a:r>
          </a:p>
          <a:p>
            <a:pPr eaLnBrk="1" hangingPunct="1">
              <a:lnSpc>
                <a:spcPct val="80000"/>
              </a:lnSpc>
            </a:pPr>
            <a:r>
              <a:rPr lang="en-US" altLang="en-US" sz="1400"/>
              <a:t>     information gained from the results, if positive, can be of </a:t>
            </a:r>
          </a:p>
          <a:p>
            <a:pPr eaLnBrk="1" hangingPunct="1">
              <a:lnSpc>
                <a:spcPct val="80000"/>
              </a:lnSpc>
            </a:pPr>
            <a:r>
              <a:rPr lang="en-US" altLang="en-US" sz="1400"/>
              <a:t>     considerable value in initial risk assessment. The number of cores with </a:t>
            </a:r>
          </a:p>
          <a:p>
            <a:pPr eaLnBrk="1" hangingPunct="1">
              <a:lnSpc>
                <a:spcPct val="80000"/>
              </a:lnSpc>
            </a:pPr>
            <a:r>
              <a:rPr lang="en-US" altLang="en-US" sz="1400"/>
              <a:t>     cancer as well as the cancer grade determined by biopsy correlate with </a:t>
            </a:r>
          </a:p>
          <a:p>
            <a:pPr eaLnBrk="1" hangingPunct="1">
              <a:lnSpc>
                <a:spcPct val="80000"/>
              </a:lnSpc>
            </a:pPr>
            <a:r>
              <a:rPr lang="en-US" altLang="en-US" sz="1400"/>
              <a:t>     the risk of ECE and cancer progression. As biopsy samples only a </a:t>
            </a:r>
          </a:p>
          <a:p>
            <a:pPr eaLnBrk="1" hangingPunct="1">
              <a:lnSpc>
                <a:spcPct val="80000"/>
              </a:lnSpc>
            </a:pPr>
            <a:r>
              <a:rPr lang="en-US" altLang="en-US" sz="1400"/>
              <a:t>     portion of the prostate, accurate grading may be hampered by sampling </a:t>
            </a:r>
          </a:p>
          <a:p>
            <a:pPr eaLnBrk="1" hangingPunct="1">
              <a:lnSpc>
                <a:spcPct val="80000"/>
              </a:lnSpc>
            </a:pPr>
            <a:r>
              <a:rPr lang="en-US" altLang="en-US" sz="1400"/>
              <a:t>     errors. Grade as measured by biopsy will correlate exactly with that </a:t>
            </a:r>
          </a:p>
          <a:p>
            <a:pPr eaLnBrk="1" hangingPunct="1">
              <a:lnSpc>
                <a:spcPct val="80000"/>
              </a:lnSpc>
            </a:pPr>
            <a:r>
              <a:rPr lang="en-US" altLang="en-US" sz="1400"/>
              <a:t>     determined by analysis of the entire prostate after radical </a:t>
            </a:r>
          </a:p>
          <a:p>
            <a:pPr eaLnBrk="1" hangingPunct="1">
              <a:lnSpc>
                <a:spcPct val="80000"/>
              </a:lnSpc>
            </a:pPr>
            <a:r>
              <a:rPr lang="en-US" altLang="en-US" sz="1400"/>
              <a:t>     prostatectomy 31% to 59% of the time. [ref: 234,235] Most often, needle </a:t>
            </a:r>
          </a:p>
          <a:p>
            <a:pPr eaLnBrk="1" hangingPunct="1">
              <a:lnSpc>
                <a:spcPct val="80000"/>
              </a:lnSpc>
            </a:pPr>
            <a:r>
              <a:rPr lang="en-US" altLang="en-US" sz="1400"/>
              <a:t>     biopsy underestimates cancer grade. Grading errors appear to be more </a:t>
            </a:r>
          </a:p>
          <a:p>
            <a:pPr eaLnBrk="1" hangingPunct="1">
              <a:lnSpc>
                <a:spcPct val="80000"/>
              </a:lnSpc>
            </a:pPr>
            <a:r>
              <a:rPr lang="en-US" altLang="en-US" sz="1400"/>
              <a:t>     limited with the use of contemporary biopsy schemes, which have </a:t>
            </a:r>
          </a:p>
          <a:p>
            <a:pPr eaLnBrk="1" hangingPunct="1">
              <a:lnSpc>
                <a:spcPct val="80000"/>
              </a:lnSpc>
            </a:pPr>
            <a:r>
              <a:rPr lang="en-US" altLang="en-US" sz="1400"/>
              <a:t>     increased (&gt;6) the number of cores taken.[ref: 236]</a:t>
            </a:r>
          </a:p>
          <a:p>
            <a:pPr eaLnBrk="1" hangingPunct="1">
              <a:lnSpc>
                <a:spcPct val="80000"/>
              </a:lnSpc>
            </a:pPr>
            <a:r>
              <a:rPr lang="en-US" altLang="en-US" sz="1400"/>
              <a:t>       Prostate cancer volume correlates with both the risk of extracapsular </a:t>
            </a:r>
          </a:p>
          <a:p>
            <a:pPr eaLnBrk="1" hangingPunct="1">
              <a:lnSpc>
                <a:spcPct val="80000"/>
              </a:lnSpc>
            </a:pPr>
            <a:r>
              <a:rPr lang="en-US" altLang="en-US" sz="1400"/>
              <a:t>     disease and outcome after treatment. Although cancer volume currently </a:t>
            </a:r>
          </a:p>
          <a:p>
            <a:pPr eaLnBrk="1" hangingPunct="1">
              <a:lnSpc>
                <a:spcPct val="80000"/>
              </a:lnSpc>
            </a:pPr>
            <a:r>
              <a:rPr lang="en-US" altLang="en-US" sz="1400"/>
              <a:t>     is not well assessed by imaging, analysis of the number of biopsy cores </a:t>
            </a:r>
          </a:p>
          <a:p>
            <a:pPr eaLnBrk="1" hangingPunct="1">
              <a:lnSpc>
                <a:spcPct val="80000"/>
              </a:lnSpc>
            </a:pPr>
            <a:r>
              <a:rPr lang="en-US" altLang="en-US" sz="1400"/>
              <a:t>     involved with cancer as well as the extent of cancer within each core </a:t>
            </a:r>
          </a:p>
          <a:p>
            <a:pPr eaLnBrk="1" hangingPunct="1">
              <a:lnSpc>
                <a:spcPct val="80000"/>
              </a:lnSpc>
            </a:pPr>
            <a:r>
              <a:rPr lang="en-US" altLang="en-US" sz="1400"/>
              <a:t>     appears to be of value in this regard. Patients with multiple positive </a:t>
            </a:r>
          </a:p>
          <a:p>
            <a:pPr eaLnBrk="1" hangingPunct="1">
              <a:lnSpc>
                <a:spcPct val="80000"/>
              </a:lnSpc>
            </a:pPr>
            <a:r>
              <a:rPr lang="en-US" altLang="en-US" sz="1400"/>
              <a:t>     biopsies are at an increased risk of both ECE and recurrence after </a:t>
            </a:r>
          </a:p>
          <a:p>
            <a:pPr eaLnBrk="1" hangingPunct="1">
              <a:lnSpc>
                <a:spcPct val="80000"/>
              </a:lnSpc>
            </a:pPr>
            <a:r>
              <a:rPr lang="en-US" altLang="en-US" sz="1400"/>
              <a:t>     initial therapy. One series reported on 257 consecutive radical </a:t>
            </a:r>
          </a:p>
          <a:p>
            <a:pPr eaLnBrk="1" hangingPunct="1">
              <a:lnSpc>
                <a:spcPct val="80000"/>
              </a:lnSpc>
            </a:pPr>
            <a:r>
              <a:rPr lang="en-US" altLang="en-US" sz="1400"/>
              <a:t>     prostatectomy patients and demonstrated that the number of positive </a:t>
            </a:r>
          </a:p>
          <a:p>
            <a:pPr eaLnBrk="1" hangingPunct="1">
              <a:lnSpc>
                <a:spcPct val="80000"/>
              </a:lnSpc>
            </a:pPr>
            <a:r>
              <a:rPr lang="en-US" altLang="en-US" sz="1400"/>
              <a:t>     sextant biopsies and the Gleason score correlated with ECE (P &lt;.0001 </a:t>
            </a:r>
          </a:p>
          <a:p>
            <a:pPr eaLnBrk="1" hangingPunct="1">
              <a:lnSpc>
                <a:spcPct val="80000"/>
              </a:lnSpc>
            </a:pPr>
            <a:r>
              <a:rPr lang="en-US" altLang="en-US" sz="1400"/>
              <a:t>     and P = .0004, respectively) in a comparison of patients with and </a:t>
            </a:r>
          </a:p>
          <a:p>
            <a:pPr eaLnBrk="1" hangingPunct="1">
              <a:lnSpc>
                <a:spcPct val="80000"/>
              </a:lnSpc>
            </a:pPr>
            <a:r>
              <a:rPr lang="en-US" altLang="en-US" sz="1400"/>
              <a:t>     without ECE. [ref: 237] With respect to serologic recurrence, patients </a:t>
            </a:r>
          </a:p>
          <a:p>
            <a:pPr eaLnBrk="1" hangingPunct="1">
              <a:lnSpc>
                <a:spcPct val="80000"/>
              </a:lnSpc>
            </a:pPr>
            <a:r>
              <a:rPr lang="en-US" altLang="en-US" sz="1400"/>
              <a:t>     with fewer than three positive biopsies and a Gleason score of less </a:t>
            </a:r>
          </a:p>
          <a:p>
            <a:pPr eaLnBrk="1" hangingPunct="1">
              <a:lnSpc>
                <a:spcPct val="80000"/>
              </a:lnSpc>
            </a:pPr>
            <a:r>
              <a:rPr lang="en-US" altLang="en-US" sz="1400"/>
              <a:t>     than 7 were at a low risk for recurrence irrespective of preoperative </a:t>
            </a:r>
          </a:p>
          <a:p>
            <a:pPr eaLnBrk="1" hangingPunct="1">
              <a:lnSpc>
                <a:spcPct val="80000"/>
              </a:lnSpc>
            </a:pPr>
            <a:r>
              <a:rPr lang="en-US" altLang="en-US" sz="1400"/>
              <a:t>     PSA levels (14% risk with a mean follow-up of 2 years). [ref: 237] </a:t>
            </a:r>
          </a:p>
          <a:p>
            <a:pPr eaLnBrk="1" hangingPunct="1">
              <a:lnSpc>
                <a:spcPct val="80000"/>
              </a:lnSpc>
            </a:pPr>
            <a:r>
              <a:rPr lang="en-US" altLang="en-US" sz="1400"/>
              <a:t>     Other investigators have substantiated these findings, noting that </a:t>
            </a:r>
          </a:p>
          <a:p>
            <a:pPr eaLnBrk="1" hangingPunct="1">
              <a:lnSpc>
                <a:spcPct val="80000"/>
              </a:lnSpc>
            </a:pPr>
            <a:r>
              <a:rPr lang="en-US" altLang="en-US" sz="1400"/>
              <a:t>     patients in whom more than 50% of biopsy cores are involved with cancer </a:t>
            </a:r>
          </a:p>
          <a:p>
            <a:pPr eaLnBrk="1" hangingPunct="1">
              <a:lnSpc>
                <a:spcPct val="80000"/>
              </a:lnSpc>
            </a:pPr>
            <a:r>
              <a:rPr lang="en-US" altLang="en-US" sz="1400"/>
              <a:t>     are at an increased risk of both ECE and disease recurrence after </a:t>
            </a:r>
          </a:p>
          <a:p>
            <a:pPr eaLnBrk="1" hangingPunct="1">
              <a:lnSpc>
                <a:spcPct val="80000"/>
              </a:lnSpc>
            </a:pPr>
            <a:r>
              <a:rPr lang="en-US" altLang="en-US" sz="1400"/>
              <a:t>     radical prostatectomy.[ref: 238-240] Knowledge of the number of cores </a:t>
            </a:r>
          </a:p>
          <a:p>
            <a:pPr eaLnBrk="1" hangingPunct="1">
              <a:lnSpc>
                <a:spcPct val="80000"/>
              </a:lnSpc>
            </a:pPr>
            <a:r>
              <a:rPr lang="en-US" altLang="en-US" sz="1400"/>
              <a:t>     involved may give important information not provided by analysis of the </a:t>
            </a:r>
          </a:p>
          <a:p>
            <a:pPr eaLnBrk="1" hangingPunct="1">
              <a:lnSpc>
                <a:spcPct val="80000"/>
              </a:lnSpc>
            </a:pPr>
            <a:r>
              <a:rPr lang="en-US" altLang="en-US" sz="1400"/>
              <a:t>     PSA level, Gleason grade, and local T stage alone.[ref: 241]</a:t>
            </a:r>
          </a:p>
          <a:p>
            <a:pPr eaLnBrk="1" hangingPunct="1">
              <a:lnSpc>
                <a:spcPct val="80000"/>
              </a:lnSpc>
            </a:pPr>
            <a:r>
              <a:rPr lang="en-US" altLang="en-US" sz="1400"/>
              <a:t>       Although TRUS-guided prostate biopsy usually is very well tolerated </a:t>
            </a:r>
          </a:p>
          <a:p>
            <a:pPr eaLnBrk="1" hangingPunct="1">
              <a:lnSpc>
                <a:spcPct val="80000"/>
              </a:lnSpc>
            </a:pPr>
            <a:r>
              <a:rPr lang="en-US" altLang="en-US" sz="1400"/>
              <a:t>     by patients, approximately 24% of those undergoing the procedure will </a:t>
            </a:r>
          </a:p>
          <a:p>
            <a:pPr eaLnBrk="1" hangingPunct="1">
              <a:lnSpc>
                <a:spcPct val="80000"/>
              </a:lnSpc>
            </a:pPr>
            <a:r>
              <a:rPr lang="en-US" altLang="en-US" sz="1400"/>
              <a:t>     find it very painful. Hematospermia and hematuria are common, occurring </a:t>
            </a:r>
          </a:p>
          <a:p>
            <a:pPr eaLnBrk="1" hangingPunct="1">
              <a:lnSpc>
                <a:spcPct val="80000"/>
              </a:lnSpc>
            </a:pPr>
            <a:r>
              <a:rPr lang="en-US" altLang="en-US" sz="1400"/>
              <a:t>     in approximately 40% to 50% of patients.[ref: 242-244] High fever is </a:t>
            </a:r>
          </a:p>
          <a:p>
            <a:pPr eaLnBrk="1" hangingPunct="1">
              <a:lnSpc>
                <a:spcPct val="80000"/>
              </a:lnSpc>
            </a:pPr>
            <a:r>
              <a:rPr lang="en-US" altLang="en-US" sz="1400"/>
              <a:t>     rare, occurring in 2.9% to 4.2% of patients. Antibiotic prophylaxis is </a:t>
            </a:r>
          </a:p>
          <a:p>
            <a:pPr eaLnBrk="1" hangingPunct="1">
              <a:lnSpc>
                <a:spcPct val="80000"/>
              </a:lnSpc>
            </a:pPr>
            <a:r>
              <a:rPr lang="en-US" altLang="en-US" sz="1400"/>
              <a:t>     commonly given, although the necessity for it has been questioned by </a:t>
            </a:r>
          </a:p>
          <a:p>
            <a:pPr eaLnBrk="1" hangingPunct="1">
              <a:lnSpc>
                <a:spcPct val="80000"/>
              </a:lnSpc>
            </a:pPr>
            <a:r>
              <a:rPr lang="en-US" altLang="en-US" sz="1400"/>
              <a:t>     some. [ref: 242] Recent use of aspirin or nonsteroidal antiinflammatory </a:t>
            </a:r>
          </a:p>
          <a:p>
            <a:pPr eaLnBrk="1" hangingPunct="1">
              <a:lnSpc>
                <a:spcPct val="80000"/>
              </a:lnSpc>
            </a:pPr>
            <a:r>
              <a:rPr lang="en-US" altLang="en-US" sz="1400"/>
              <a:t>     agents is not a contraindication for this procedure.[ref: 244]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a:noFill/>
          <a:ln/>
        </p:spPr>
        <p:txBody>
          <a:bodyPr/>
          <a:lstStyle/>
          <a:p>
            <a:pPr eaLnBrk="1" hangingPunct="1"/>
            <a:r>
              <a:rPr lang="en-US" altLang="en-US"/>
              <a:t>Look at how delivery advances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a:ln/>
        </p:spPr>
      </p:sp>
      <p:sp>
        <p:nvSpPr>
          <p:cNvPr id="188419" name="Rectangle 3"/>
          <p:cNvSpPr>
            <a:spLocks noGrp="1"/>
          </p:cNvSpPr>
          <p:nvPr>
            <p:ph type="body" idx="1"/>
          </p:nvPr>
        </p:nvSpPr>
        <p:spPr>
          <a:noFill/>
          <a:ln/>
        </p:spPr>
        <p:txBody>
          <a:bodyPr/>
          <a:lstStyle/>
          <a:p>
            <a:pPr eaLnBrk="1" hangingPunct="1"/>
            <a:r>
              <a:rPr lang="en-US" altLang="en-US"/>
              <a:t>Well, first of all 3D isn’t new.  What is new is the direction of the acquisition, and the speed with which a 3D volume can be obtained and reconstructed and the automation of the process.</a:t>
            </a:r>
          </a:p>
          <a:p>
            <a:pPr eaLnBrk="1" hangingPunct="1"/>
            <a:r>
              <a:rPr lang="en-US" altLang="en-US"/>
              <a:t>Transverse images – physicians draws prostate on all slices, physicist digitizes them into their computer</a:t>
            </a:r>
          </a:p>
          <a:p>
            <a:pPr eaLnBrk="1" hangingPunct="1"/>
            <a:r>
              <a:rPr lang="en-US" altLang="en-US"/>
              <a:t>Go to OR a few weeks later – patient’s asleep, guess what? Their prostate doesn’t look the same.  The plan they made on that prostate? Clinical results show that most patients do well.  But some don’t.</a:t>
            </a:r>
          </a:p>
          <a:p>
            <a:pPr eaLnBrk="1" hangingPunct="1"/>
            <a:r>
              <a:rPr lang="en-US" altLang="en-US"/>
              <a:t>If you could get an image and plan in the OR and then deliver right away – why wouldn’t you?</a:t>
            </a:r>
          </a:p>
          <a:p>
            <a:pPr eaLnBrk="1" hangingPunct="1"/>
            <a:r>
              <a:rPr lang="en-US" altLang="en-US"/>
              <a:t>So what does 3D ultrasound mean for us? US is the technology, the mover is the technology, using it in the OR for prostate brachytherapy live planning is the innovation</a:t>
            </a:r>
          </a:p>
          <a:p>
            <a:pPr eaLnBrk="1" hangingPunct="1"/>
            <a:r>
              <a:rPr lang="en-US" altLang="en-US"/>
              <a:t>For us,</a:t>
            </a:r>
          </a:p>
          <a:p>
            <a:pPr eaLnBrk="1" hangingPunct="1"/>
            <a:r>
              <a:rPr lang="en-US" altLang="en-US"/>
              <a:t>Paitent moves, has gas, requires cleansing just re-scan</a:t>
            </a:r>
          </a:p>
          <a:p>
            <a:pPr eaLnBrk="1" hangingPunct="1"/>
            <a:endParaRPr lang="en-US" altLang="en-US"/>
          </a:p>
          <a:p>
            <a:pPr eaLnBrk="1" hangingPunct="1"/>
            <a:r>
              <a:rPr lang="en-US" altLang="en-US"/>
              <a:t>Live feedback during treatment on the planning system</a:t>
            </a:r>
          </a:p>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6172200"/>
            <a:ext cx="9144000" cy="685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 name="Rectangle 3"/>
          <p:cNvSpPr>
            <a:spLocks noChangeArrowheads="1"/>
          </p:cNvSpPr>
          <p:nvPr userDrawn="1"/>
        </p:nvSpPr>
        <p:spPr bwMode="auto">
          <a:xfrm>
            <a:off x="0" y="1600200"/>
            <a:ext cx="9144000" cy="457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6" name="Rectangle 4"/>
          <p:cNvSpPr>
            <a:spLocks noChangeArrowheads="1"/>
          </p:cNvSpPr>
          <p:nvPr userDrawn="1"/>
        </p:nvSpPr>
        <p:spPr bwMode="auto">
          <a:xfrm>
            <a:off x="0" y="0"/>
            <a:ext cx="9144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 name="Rectangle 10"/>
          <p:cNvSpPr>
            <a:spLocks noChangeArrowheads="1"/>
          </p:cNvSpPr>
          <p:nvPr userDrawn="1"/>
        </p:nvSpPr>
        <p:spPr bwMode="auto">
          <a:xfrm>
            <a:off x="0" y="1524000"/>
            <a:ext cx="9144000" cy="76200"/>
          </a:xfrm>
          <a:prstGeom prst="rect">
            <a:avLst/>
          </a:prstGeom>
          <a:solidFill>
            <a:srgbClr val="0000CC"/>
          </a:solidFill>
          <a:ln w="9525">
            <a:noFill/>
            <a:miter lim="800000"/>
            <a:headEnd/>
            <a:tailEnd/>
          </a:ln>
          <a:effectLst>
            <a:outerShdw dist="107763" dir="13500000" algn="ctr" rotWithShape="0">
              <a:srgbClr val="808080">
                <a:alpha val="50000"/>
              </a:srgbClr>
            </a:outerShdw>
          </a:effectLst>
        </p:spPr>
        <p:txBody>
          <a:bodyPr wrap="none" anchor="ctr"/>
          <a:lstStyle/>
          <a:p>
            <a:endParaRPr lang="en-US"/>
          </a:p>
        </p:txBody>
      </p:sp>
      <p:sp>
        <p:nvSpPr>
          <p:cNvPr id="8" name="Rectangle 11"/>
          <p:cNvSpPr>
            <a:spLocks noChangeArrowheads="1"/>
          </p:cNvSpPr>
          <p:nvPr userDrawn="1"/>
        </p:nvSpPr>
        <p:spPr bwMode="auto">
          <a:xfrm>
            <a:off x="0" y="0"/>
            <a:ext cx="457200" cy="68580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109573" name="Rectangle 5"/>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p>
        </p:txBody>
      </p:sp>
      <p:sp>
        <p:nvSpPr>
          <p:cNvPr id="109574" name="Rectangle 6"/>
          <p:cNvSpPr>
            <a:spLocks noGrp="1" noChangeArrowheads="1"/>
          </p:cNvSpPr>
          <p:nvPr>
            <p:ph type="subTitle" idx="1"/>
          </p:nvPr>
        </p:nvSpPr>
        <p:spPr>
          <a:xfrm>
            <a:off x="1371600" y="3886200"/>
            <a:ext cx="6400800" cy="1752600"/>
          </a:xfrm>
        </p:spPr>
        <p:txBody>
          <a:bodyPr/>
          <a:lstStyle>
            <a:lvl1pPr marL="0" indent="0" algn="ctr">
              <a:buFontTx/>
              <a:buNone/>
              <a:defRPr>
                <a:solidFill>
                  <a:srgbClr val="FFFF00"/>
                </a:solidFill>
              </a:defRPr>
            </a:lvl1pPr>
          </a:lstStyle>
          <a:p>
            <a:r>
              <a:rPr lang="en-US"/>
              <a:t>Click to edit Master subtitle style</a:t>
            </a:r>
          </a:p>
        </p:txBody>
      </p:sp>
      <p:sp>
        <p:nvSpPr>
          <p:cNvPr id="9" name="Rectangle 7"/>
          <p:cNvSpPr>
            <a:spLocks noGrp="1" noChangeArrowheads="1"/>
          </p:cNvSpPr>
          <p:nvPr>
            <p:ph type="dt" sz="half" idx="10"/>
          </p:nvPr>
        </p:nvSpPr>
        <p:spPr/>
        <p:txBody>
          <a:bodyPr/>
          <a:lstStyle>
            <a:lvl1pPr>
              <a:defRPr/>
            </a:lvl1pPr>
          </a:lstStyle>
          <a:p>
            <a:pPr>
              <a:defRPr/>
            </a:pPr>
            <a:endParaRPr lang="en-US"/>
          </a:p>
        </p:txBody>
      </p:sp>
      <p:sp>
        <p:nvSpPr>
          <p:cNvPr id="10" name="Rectangle 8"/>
          <p:cNvSpPr>
            <a:spLocks noGrp="1" noChangeArrowheads="1"/>
          </p:cNvSpPr>
          <p:nvPr>
            <p:ph type="ftr" sz="quarter" idx="11"/>
          </p:nvPr>
        </p:nvSpPr>
        <p:spPr/>
        <p:txBody>
          <a:bodyPr/>
          <a:lstStyle>
            <a:lvl1pPr>
              <a:defRPr/>
            </a:lvl1pPr>
          </a:lstStyle>
          <a:p>
            <a:pPr>
              <a:defRPr/>
            </a:pPr>
            <a:endParaRPr lang="en-US"/>
          </a:p>
        </p:txBody>
      </p:sp>
      <p:sp>
        <p:nvSpPr>
          <p:cNvPr id="11" name="Rectangle 9"/>
          <p:cNvSpPr>
            <a:spLocks noGrp="1" noChangeArrowheads="1"/>
          </p:cNvSpPr>
          <p:nvPr>
            <p:ph type="sldNum" sz="quarter" idx="12"/>
          </p:nvPr>
        </p:nvSpPr>
        <p:spPr/>
        <p:txBody>
          <a:bodyPr/>
          <a:lstStyle>
            <a:lvl1pPr>
              <a:defRPr/>
            </a:lvl1pPr>
          </a:lstStyle>
          <a:p>
            <a:pPr>
              <a:defRPr/>
            </a:pPr>
            <a:fld id="{8AC10725-F20C-4B22-A9F6-E6FE04E04C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A7F67-3103-4D78-B4BB-6732DA2C0D3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AAAD9-4B97-4884-8615-5D52B52C2B9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76400"/>
            <a:ext cx="4038600" cy="4449763"/>
          </a:xfrm>
        </p:spPr>
        <p:txBody>
          <a:bodyPr/>
          <a:lstStyle/>
          <a:p>
            <a:pPr lvl="0"/>
            <a:endParaRPr lang="en-US" noProof="0"/>
          </a:p>
        </p:txBody>
      </p:sp>
      <p:sp>
        <p:nvSpPr>
          <p:cNvPr id="4" name="Text Placeholder 3"/>
          <p:cNvSpPr>
            <a:spLocks noGrp="1"/>
          </p:cNvSpPr>
          <p:nvPr>
            <p:ph type="body" sz="half" idx="2"/>
          </p:nvPr>
        </p:nvSpPr>
        <p:spPr>
          <a:xfrm>
            <a:off x="4648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CCAEE0-A9F9-4326-B265-D729413CB6B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7942-9512-4724-9B38-1F8C2926C22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A9C70E-2DB5-4B52-806F-73DACB87FD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53706-B86F-4F59-BAFE-9FCF0A21832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D6C39-936C-479F-A99D-6AE6EAA1BE0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03980-CBF4-4B81-992A-CB88086365C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9DDEB5-9F09-48AE-B21C-C1878D6673B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42326C-691C-4B6D-9E1F-AF73B56509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F27DE2-3065-4116-AA1F-5E33C25973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6BF997-3F51-47AD-893F-9CAA64A435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4FAE32-1DC7-45E4-9AC1-04FA8D4358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0" y="6172200"/>
            <a:ext cx="9144000" cy="685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7" name="Rectangle 9"/>
          <p:cNvSpPr>
            <a:spLocks noChangeArrowheads="1"/>
          </p:cNvSpPr>
          <p:nvPr userDrawn="1"/>
        </p:nvSpPr>
        <p:spPr bwMode="auto">
          <a:xfrm>
            <a:off x="0" y="1600200"/>
            <a:ext cx="9144000" cy="457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028" name="Rectangle 7"/>
          <p:cNvSpPr>
            <a:spLocks noChangeArrowheads="1"/>
          </p:cNvSpPr>
          <p:nvPr userDrawn="1"/>
        </p:nvSpPr>
        <p:spPr bwMode="auto">
          <a:xfrm>
            <a:off x="0" y="0"/>
            <a:ext cx="9144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9"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3"/>
          <p:cNvSpPr>
            <a:spLocks noGrp="1" noChangeArrowheads="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85A4C6A-FE2A-4EB8-A19C-17AE34E4A712}" type="slidenum">
              <a:rPr lang="en-US"/>
              <a:pPr>
                <a:defRPr/>
              </a:pPr>
              <a:t>‹#›</a:t>
            </a:fld>
            <a:endParaRPr lang="en-US"/>
          </a:p>
        </p:txBody>
      </p:sp>
      <p:sp>
        <p:nvSpPr>
          <p:cNvPr id="1034" name="Rectangle 8"/>
          <p:cNvSpPr>
            <a:spLocks noChangeArrowheads="1"/>
          </p:cNvSpPr>
          <p:nvPr userDrawn="1"/>
        </p:nvSpPr>
        <p:spPr bwMode="auto">
          <a:xfrm>
            <a:off x="0" y="1524000"/>
            <a:ext cx="9144000" cy="76200"/>
          </a:xfrm>
          <a:prstGeom prst="rect">
            <a:avLst/>
          </a:prstGeom>
          <a:solidFill>
            <a:srgbClr val="0000CC"/>
          </a:solidFill>
          <a:ln w="9525">
            <a:noFill/>
            <a:miter lim="800000"/>
            <a:headEnd/>
            <a:tailEnd/>
          </a:ln>
          <a:effectLst>
            <a:outerShdw dist="107763" dir="13500000" algn="ctr" rotWithShape="0">
              <a:srgbClr val="808080">
                <a:alpha val="50000"/>
              </a:srgbClr>
            </a:outerShdw>
          </a:effectLst>
        </p:spPr>
        <p:txBody>
          <a:bodyPr wrap="none" anchor="ctr"/>
          <a:lstStyle/>
          <a:p>
            <a:endParaRPr lang="en-US"/>
          </a:p>
        </p:txBody>
      </p:sp>
      <p:sp>
        <p:nvSpPr>
          <p:cNvPr id="1035" name="Rectangle 11"/>
          <p:cNvSpPr>
            <a:spLocks noChangeArrowheads="1"/>
          </p:cNvSpPr>
          <p:nvPr userDrawn="1"/>
        </p:nvSpPr>
        <p:spPr bwMode="auto">
          <a:xfrm>
            <a:off x="0" y="0"/>
            <a:ext cx="457200" cy="6858000"/>
          </a:xfrm>
          <a:prstGeom prst="rect">
            <a:avLst/>
          </a:prstGeom>
          <a:solidFill>
            <a:srgbClr val="0066CC"/>
          </a:solidFill>
          <a:ln w="9525">
            <a:solidFill>
              <a:schemeClr val="tx1"/>
            </a:solidFill>
            <a:miter lim="800000"/>
            <a:headEnd/>
            <a:tailEnd/>
          </a:ln>
        </p:spPr>
        <p:txBody>
          <a:bodyPr wrap="none" anchor="ctr"/>
          <a:lstStyle/>
          <a:p>
            <a:endParaRPr lang="en-US"/>
          </a:p>
        </p:txBody>
      </p:sp>
      <p:pic>
        <p:nvPicPr>
          <p:cNvPr id="1036" name="Picture 12" descr="CHcrestsm"/>
          <p:cNvPicPr>
            <a:picLocks noChangeAspect="1" noChangeArrowheads="1"/>
          </p:cNvPicPr>
          <p:nvPr userDrawn="1"/>
        </p:nvPicPr>
        <p:blipFill>
          <a:blip r:embed="rId17" cstate="print"/>
          <a:srcRect/>
          <a:stretch>
            <a:fillRect/>
          </a:stretch>
        </p:blipFill>
        <p:spPr bwMode="auto">
          <a:xfrm>
            <a:off x="0" y="6176963"/>
            <a:ext cx="1295400" cy="681037"/>
          </a:xfrm>
          <a:prstGeom prst="rect">
            <a:avLst/>
          </a:prstGeom>
          <a:noFill/>
          <a:ln w="9525">
            <a:noFill/>
            <a:miter lim="800000"/>
            <a:headEnd/>
            <a:tailEnd/>
          </a:ln>
        </p:spPr>
      </p:pic>
      <p:pic>
        <p:nvPicPr>
          <p:cNvPr id="1037" name="Picture 13" descr="ACB_black"/>
          <p:cNvPicPr>
            <a:picLocks noChangeAspect="1" noChangeArrowheads="1"/>
          </p:cNvPicPr>
          <p:nvPr userDrawn="1"/>
        </p:nvPicPr>
        <p:blipFill>
          <a:blip r:embed="rId18" cstate="print"/>
          <a:srcRect/>
          <a:stretch>
            <a:fillRect/>
          </a:stretch>
        </p:blipFill>
        <p:spPr bwMode="auto">
          <a:xfrm>
            <a:off x="7467600" y="6180138"/>
            <a:ext cx="685800" cy="677862"/>
          </a:xfrm>
          <a:prstGeom prst="rect">
            <a:avLst/>
          </a:prstGeom>
          <a:noFill/>
          <a:ln w="9525">
            <a:noFill/>
            <a:miter lim="800000"/>
            <a:headEnd/>
            <a:tailEnd/>
          </a:ln>
        </p:spPr>
      </p:pic>
      <p:pic>
        <p:nvPicPr>
          <p:cNvPr id="1038" name="Picture 15" descr="Tbcc Photo1"/>
          <p:cNvPicPr>
            <a:picLocks noChangeAspect="1" noChangeArrowheads="1"/>
          </p:cNvPicPr>
          <p:nvPr userDrawn="1"/>
        </p:nvPicPr>
        <p:blipFill>
          <a:blip r:embed="rId19" cstate="print"/>
          <a:srcRect/>
          <a:stretch>
            <a:fillRect/>
          </a:stretch>
        </p:blipFill>
        <p:spPr bwMode="auto">
          <a:xfrm>
            <a:off x="8153400" y="6172200"/>
            <a:ext cx="990600" cy="668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9"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30" r:id="rId13"/>
    <p:sldLayoutId id="2147483826" r:id="rId14"/>
    <p:sldLayoutId id="2147483828" r:id="rId15"/>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p:cNvSpPr>
            <a:spLocks noChangeArrowheads="1"/>
          </p:cNvSpPr>
          <p:nvPr/>
        </p:nvSpPr>
        <p:spPr bwMode="auto">
          <a:xfrm>
            <a:off x="0" y="0"/>
            <a:ext cx="9144000" cy="6858000"/>
          </a:xfrm>
          <a:prstGeom prst="rect">
            <a:avLst/>
          </a:prstGeom>
          <a:solidFill>
            <a:schemeClr val="tx1"/>
          </a:solidFill>
          <a:ln w="38100" algn="ctr">
            <a:solidFill>
              <a:srgbClr val="FFFF00"/>
            </a:solidFill>
            <a:miter lim="800000"/>
            <a:headEnd/>
            <a:tailEnd/>
          </a:ln>
        </p:spPr>
        <p:txBody>
          <a:bodyPr wrap="none" anchor="ctr"/>
          <a:lstStyle/>
          <a:p>
            <a:endParaRPr lang="en-US" altLang="en-US"/>
          </a:p>
        </p:txBody>
      </p:sp>
      <p:pic>
        <p:nvPicPr>
          <p:cNvPr id="4099" name="Picture 13"/>
          <p:cNvPicPr>
            <a:picLocks noChangeAspect="1" noChangeArrowheads="1"/>
          </p:cNvPicPr>
          <p:nvPr/>
        </p:nvPicPr>
        <p:blipFill>
          <a:blip r:embed="rId2" cstate="print"/>
          <a:srcRect/>
          <a:stretch>
            <a:fillRect/>
          </a:stretch>
        </p:blipFill>
        <p:spPr bwMode="auto">
          <a:xfrm>
            <a:off x="533400" y="2609850"/>
            <a:ext cx="8153400" cy="4248150"/>
          </a:xfrm>
          <a:prstGeom prst="rect">
            <a:avLst/>
          </a:prstGeom>
          <a:noFill/>
          <a:ln w="38100" algn="ctr">
            <a:noFill/>
            <a:miter lim="800000"/>
            <a:headEnd/>
            <a:tailEnd/>
          </a:ln>
        </p:spPr>
      </p:pic>
      <p:sp>
        <p:nvSpPr>
          <p:cNvPr id="4100" name="Rectangle 4"/>
          <p:cNvSpPr>
            <a:spLocks noGrp="1" noChangeArrowheads="1"/>
          </p:cNvSpPr>
          <p:nvPr>
            <p:ph type="ctrTitle"/>
          </p:nvPr>
        </p:nvSpPr>
        <p:spPr>
          <a:xfrm>
            <a:off x="2667000" y="2590800"/>
            <a:ext cx="3962400" cy="609600"/>
          </a:xfrm>
          <a:solidFill>
            <a:schemeClr val="hlink"/>
          </a:solidFill>
        </p:spPr>
        <p:txBody>
          <a:bodyPr/>
          <a:lstStyle/>
          <a:p>
            <a:pPr eaLnBrk="1" hangingPunct="1"/>
            <a:r>
              <a:rPr lang="en-US" altLang="en-US" sz="4000" b="1">
                <a:solidFill>
                  <a:srgbClr val="FFFF00"/>
                </a:solidFill>
              </a:rPr>
              <a:t>Prostate Cancer</a:t>
            </a:r>
          </a:p>
        </p:txBody>
      </p:sp>
      <p:sp>
        <p:nvSpPr>
          <p:cNvPr id="4101" name="Rectangle 5"/>
          <p:cNvSpPr>
            <a:spLocks noGrp="1" noChangeArrowheads="1"/>
          </p:cNvSpPr>
          <p:nvPr>
            <p:ph type="subTitle" idx="1"/>
          </p:nvPr>
        </p:nvSpPr>
        <p:spPr>
          <a:xfrm>
            <a:off x="4343400" y="5257800"/>
            <a:ext cx="4800600" cy="1447800"/>
          </a:xfrm>
          <a:solidFill>
            <a:srgbClr val="666699"/>
          </a:solidFill>
        </p:spPr>
        <p:txBody>
          <a:bodyPr/>
          <a:lstStyle/>
          <a:p>
            <a:pPr eaLnBrk="1" hangingPunct="1">
              <a:lnSpc>
                <a:spcPct val="80000"/>
              </a:lnSpc>
            </a:pPr>
            <a:r>
              <a:rPr lang="en-US" altLang="en-US" sz="2800" dirty="0">
                <a:solidFill>
                  <a:schemeClr val="bg1"/>
                </a:solidFill>
              </a:rPr>
              <a:t>Advancing Cure with Modern Technology and Research</a:t>
            </a:r>
          </a:p>
          <a:p>
            <a:pPr eaLnBrk="1" hangingPunct="1">
              <a:lnSpc>
                <a:spcPct val="80000"/>
              </a:lnSpc>
            </a:pPr>
            <a:endParaRPr lang="en-US" altLang="en-US" sz="2000" dirty="0">
              <a:solidFill>
                <a:schemeClr val="bg1"/>
              </a:solidFill>
            </a:endParaRPr>
          </a:p>
          <a:p>
            <a:pPr eaLnBrk="1" hangingPunct="1">
              <a:lnSpc>
                <a:spcPct val="80000"/>
              </a:lnSpc>
            </a:pPr>
            <a:r>
              <a:rPr lang="en-US" altLang="en-US" sz="2000" dirty="0" err="1">
                <a:solidFill>
                  <a:schemeClr val="bg1"/>
                </a:solidFill>
              </a:rPr>
              <a:t>Dr</a:t>
            </a:r>
            <a:r>
              <a:rPr lang="en-US" altLang="en-US" sz="2000" dirty="0">
                <a:solidFill>
                  <a:schemeClr val="bg1"/>
                </a:solidFill>
              </a:rPr>
              <a:t> </a:t>
            </a:r>
            <a:r>
              <a:rPr lang="en-US" altLang="en-US" sz="2000" dirty="0" err="1">
                <a:solidFill>
                  <a:schemeClr val="bg1"/>
                </a:solidFill>
              </a:rPr>
              <a:t>Siraj</a:t>
            </a:r>
            <a:r>
              <a:rPr lang="en-US" altLang="en-US" sz="2000" dirty="0">
                <a:solidFill>
                  <a:schemeClr val="bg1"/>
                </a:solidFill>
              </a:rPr>
              <a:t> Husain MD</a:t>
            </a:r>
          </a:p>
        </p:txBody>
      </p:sp>
      <p:pic>
        <p:nvPicPr>
          <p:cNvPr id="4102" name="Picture 6" descr="postpla3"/>
          <p:cNvPicPr>
            <a:picLocks noChangeAspect="1" noChangeArrowheads="1"/>
          </p:cNvPicPr>
          <p:nvPr/>
        </p:nvPicPr>
        <p:blipFill>
          <a:blip r:embed="rId3" cstate="print"/>
          <a:srcRect/>
          <a:stretch>
            <a:fillRect/>
          </a:stretch>
        </p:blipFill>
        <p:spPr bwMode="auto">
          <a:xfrm>
            <a:off x="228600" y="228600"/>
            <a:ext cx="2743200" cy="2266950"/>
          </a:xfrm>
          <a:prstGeom prst="rect">
            <a:avLst/>
          </a:prstGeom>
          <a:noFill/>
          <a:ln w="9525">
            <a:noFill/>
            <a:miter lim="800000"/>
            <a:headEnd/>
            <a:tailEnd/>
          </a:ln>
        </p:spPr>
      </p:pic>
      <p:pic>
        <p:nvPicPr>
          <p:cNvPr id="118786" name="Picture 2" descr="Us Guided Implant"/>
          <p:cNvPicPr>
            <a:picLocks noChangeArrowheads="1"/>
          </p:cNvPicPr>
          <p:nvPr/>
        </p:nvPicPr>
        <p:blipFill>
          <a:blip r:embed="rId4" cstate="print"/>
          <a:srcRect/>
          <a:stretch>
            <a:fillRect/>
          </a:stretch>
        </p:blipFill>
        <p:spPr bwMode="auto">
          <a:xfrm>
            <a:off x="6934200" y="2590800"/>
            <a:ext cx="1981200" cy="1600200"/>
          </a:xfrm>
          <a:prstGeom prst="rect">
            <a:avLst/>
          </a:prstGeom>
          <a:noFill/>
          <a:ln w="9525">
            <a:noFill/>
            <a:miter lim="800000"/>
            <a:headEnd/>
            <a:tailEnd/>
          </a:ln>
        </p:spPr>
      </p:pic>
      <p:pic>
        <p:nvPicPr>
          <p:cNvPr id="4104" name="Picture 12" descr="färdigdosfördelning"/>
          <p:cNvPicPr>
            <a:picLocks noChangeAspect="1" noChangeArrowheads="1"/>
          </p:cNvPicPr>
          <p:nvPr/>
        </p:nvPicPr>
        <p:blipFill>
          <a:blip r:embed="rId5" cstate="print">
            <a:lum bright="-18000"/>
          </a:blip>
          <a:srcRect l="27853" t="29961" r="26636" b="7788"/>
          <a:stretch>
            <a:fillRect/>
          </a:stretch>
        </p:blipFill>
        <p:spPr bwMode="auto">
          <a:xfrm>
            <a:off x="6553200" y="304800"/>
            <a:ext cx="2362200" cy="2274888"/>
          </a:xfrm>
          <a:prstGeom prst="rect">
            <a:avLst/>
          </a:prstGeom>
          <a:noFill/>
          <a:ln w="28575">
            <a:solidFill>
              <a:srgbClr val="FFCC00"/>
            </a:solidFill>
            <a:miter lim="800000"/>
            <a:headEnd/>
            <a:tailEnd/>
          </a:ln>
        </p:spPr>
      </p:pic>
      <p:pic>
        <p:nvPicPr>
          <p:cNvPr id="4105" name="Picture 11"/>
          <p:cNvPicPr>
            <a:picLocks noChangeAspect="1" noChangeArrowheads="1"/>
          </p:cNvPicPr>
          <p:nvPr/>
        </p:nvPicPr>
        <p:blipFill>
          <a:blip r:embed="rId6" cstate="print"/>
          <a:srcRect/>
          <a:stretch>
            <a:fillRect/>
          </a:stretch>
        </p:blipFill>
        <p:spPr bwMode="auto">
          <a:xfrm>
            <a:off x="228600" y="2514600"/>
            <a:ext cx="1662113" cy="2286000"/>
          </a:xfrm>
          <a:prstGeom prst="rect">
            <a:avLst/>
          </a:prstGeom>
          <a:noFill/>
          <a:ln w="38100" algn="ctr">
            <a:noFill/>
            <a:miter lim="800000"/>
            <a:headEnd/>
            <a:tailEnd/>
          </a:ln>
        </p:spPr>
      </p:pic>
      <p:pic>
        <p:nvPicPr>
          <p:cNvPr id="4106" name="Picture 12"/>
          <p:cNvPicPr>
            <a:picLocks noChangeArrowheads="1"/>
          </p:cNvPicPr>
          <p:nvPr/>
        </p:nvPicPr>
        <p:blipFill>
          <a:blip r:embed="rId7" cstate="print"/>
          <a:srcRect/>
          <a:stretch>
            <a:fillRect/>
          </a:stretch>
        </p:blipFill>
        <p:spPr bwMode="auto">
          <a:xfrm>
            <a:off x="3276600" y="304800"/>
            <a:ext cx="2895600" cy="220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8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z="3200"/>
              <a:t>What Predicts Outcome of Prostate Cancer?</a:t>
            </a:r>
            <a:r>
              <a:rPr lang="en-US" altLang="en-US" sz="4000"/>
              <a:t> </a:t>
            </a:r>
          </a:p>
        </p:txBody>
      </p:sp>
      <p:sp>
        <p:nvSpPr>
          <p:cNvPr id="13315" name="Content Placeholder 2"/>
          <p:cNvSpPr>
            <a:spLocks noGrp="1"/>
          </p:cNvSpPr>
          <p:nvPr>
            <p:ph idx="1"/>
          </p:nvPr>
        </p:nvSpPr>
        <p:spPr/>
        <p:txBody>
          <a:bodyPr/>
          <a:lstStyle/>
          <a:p>
            <a:pPr eaLnBrk="1" hangingPunct="1"/>
            <a:r>
              <a:rPr lang="en-US" altLang="en-US" sz="2400" dirty="0"/>
              <a:t>Personal Risk Factors (Risk of getting prostate cancer)</a:t>
            </a:r>
          </a:p>
          <a:p>
            <a:pPr lvl="2" eaLnBrk="1" hangingPunct="1"/>
            <a:r>
              <a:rPr lang="en-US" altLang="en-US" dirty="0"/>
              <a:t>Age</a:t>
            </a:r>
          </a:p>
          <a:p>
            <a:pPr lvl="2" eaLnBrk="1" hangingPunct="1"/>
            <a:r>
              <a:rPr lang="en-US" altLang="en-US" dirty="0"/>
              <a:t>Race</a:t>
            </a:r>
          </a:p>
          <a:p>
            <a:pPr lvl="2" eaLnBrk="1" hangingPunct="1"/>
            <a:r>
              <a:rPr lang="en-US" altLang="en-US" dirty="0"/>
              <a:t>Family History / Genetics</a:t>
            </a:r>
          </a:p>
          <a:p>
            <a:pPr lvl="2" eaLnBrk="1" hangingPunct="1"/>
            <a:r>
              <a:rPr lang="en-US" altLang="en-US" dirty="0"/>
              <a:t>Diet </a:t>
            </a:r>
          </a:p>
          <a:p>
            <a:pPr eaLnBrk="1" hangingPunct="1"/>
            <a:r>
              <a:rPr lang="en-US" altLang="en-US" sz="2400" dirty="0"/>
              <a:t>Clinical Factors (Risk factors that affect prognosis and assist in treatment decisions)</a:t>
            </a:r>
          </a:p>
          <a:p>
            <a:pPr lvl="2" eaLnBrk="1" hangingPunct="1"/>
            <a:r>
              <a:rPr lang="en-US" altLang="en-US" dirty="0"/>
              <a:t>Gleason Score</a:t>
            </a:r>
          </a:p>
          <a:p>
            <a:pPr lvl="2" eaLnBrk="1" hangingPunct="1"/>
            <a:r>
              <a:rPr lang="en-US" altLang="en-US" dirty="0"/>
              <a:t>PSA</a:t>
            </a:r>
          </a:p>
          <a:p>
            <a:pPr lvl="2" eaLnBrk="1" hangingPunct="1"/>
            <a:r>
              <a:rPr lang="en-US" altLang="en-US" dirty="0"/>
              <a:t>Clinical Stage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7" dur="500"/>
                                        <p:tgtEl>
                                          <p:spTgt spid="1331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10" dur="500"/>
                                        <p:tgtEl>
                                          <p:spTgt spid="1331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13" dur="500"/>
                                        <p:tgtEl>
                                          <p:spTgt spid="133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3315">
                                            <p:txEl>
                                              <p:pRg st="3" end="3"/>
                                            </p:txEl>
                                          </p:spTgt>
                                        </p:tgtEl>
                                        <p:attrNameLst>
                                          <p:attrName>style.visibility</p:attrName>
                                        </p:attrNameLst>
                                      </p:cBhvr>
                                      <p:to>
                                        <p:strVal val="visible"/>
                                      </p:to>
                                    </p:set>
                                    <p:animEffect transition="in" filter="box(in)">
                                      <p:cBhvr>
                                        <p:cTn id="18" dur="500"/>
                                        <p:tgtEl>
                                          <p:spTgt spid="133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animEffect transition="in" filter="box(in)">
                                      <p:cBhvr>
                                        <p:cTn id="23" dur="500"/>
                                        <p:tgtEl>
                                          <p:spTgt spid="1331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13315">
                                            <p:txEl>
                                              <p:pRg st="5" end="5"/>
                                            </p:txEl>
                                          </p:spTgt>
                                        </p:tgtEl>
                                        <p:attrNameLst>
                                          <p:attrName>style.visibility</p:attrName>
                                        </p:attrNameLst>
                                      </p:cBhvr>
                                      <p:to>
                                        <p:strVal val="visible"/>
                                      </p:to>
                                    </p:set>
                                    <p:animEffect transition="in" filter="box(in)">
                                      <p:cBhvr>
                                        <p:cTn id="28" dur="500"/>
                                        <p:tgtEl>
                                          <p:spTgt spid="13315">
                                            <p:txEl>
                                              <p:pRg st="5" end="5"/>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animEffect transition="in" filter="box(in)">
                                      <p:cBhvr>
                                        <p:cTn id="31" dur="500"/>
                                        <p:tgtEl>
                                          <p:spTgt spid="13315">
                                            <p:txEl>
                                              <p:pRg st="6" end="6"/>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13315">
                                            <p:txEl>
                                              <p:pRg st="7" end="7"/>
                                            </p:txEl>
                                          </p:spTgt>
                                        </p:tgtEl>
                                        <p:attrNameLst>
                                          <p:attrName>style.visibility</p:attrName>
                                        </p:attrNameLst>
                                      </p:cBhvr>
                                      <p:to>
                                        <p:strVal val="visible"/>
                                      </p:to>
                                    </p:set>
                                    <p:animEffect transition="in" filter="box(in)">
                                      <p:cBhvr>
                                        <p:cTn id="34" dur="500"/>
                                        <p:tgtEl>
                                          <p:spTgt spid="13315">
                                            <p:txEl>
                                              <p:pRg st="7" end="7"/>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13315">
                                            <p:txEl>
                                              <p:pRg st="8" end="8"/>
                                            </p:txEl>
                                          </p:spTgt>
                                        </p:tgtEl>
                                        <p:attrNameLst>
                                          <p:attrName>style.visibility</p:attrName>
                                        </p:attrNameLst>
                                      </p:cBhvr>
                                      <p:to>
                                        <p:strVal val="visible"/>
                                      </p:to>
                                    </p:set>
                                    <p:animEffect transition="in" filter="box(in)">
                                      <p:cBhvr>
                                        <p:cTn id="37" dur="500"/>
                                        <p:tgtEl>
                                          <p:spTgt spid="13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PSA Outcome after Re-Implant</a:t>
            </a:r>
          </a:p>
        </p:txBody>
      </p:sp>
      <p:pic>
        <p:nvPicPr>
          <p:cNvPr id="4" name="Content Placeholder 3"/>
          <p:cNvPicPr>
            <a:picLocks noGrp="1"/>
          </p:cNvPicPr>
          <p:nvPr>
            <p:ph idx="1"/>
          </p:nvPr>
        </p:nvPicPr>
        <p:blipFill>
          <a:blip r:embed="rId2" cstate="print"/>
          <a:stretch>
            <a:fillRect/>
          </a:stretch>
        </p:blipFill>
        <p:spPr>
          <a:xfrm>
            <a:off x="1347534" y="1676400"/>
            <a:ext cx="6448931" cy="4449763"/>
          </a:xfrm>
          <a:prstGeom prst="rect">
            <a:avLst/>
          </a:prstGeom>
        </p:spPr>
      </p:pic>
    </p:spTree>
    <p:extLst>
      <p:ext uri="{BB962C8B-B14F-4D97-AF65-F5344CB8AC3E}">
        <p14:creationId xmlns:p14="http://schemas.microsoft.com/office/powerpoint/2010/main" val="16624687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685800" y="1600200"/>
            <a:ext cx="8127448" cy="4449763"/>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a:t>
            </a:r>
          </a:p>
        </p:txBody>
      </p:sp>
      <p:sp>
        <p:nvSpPr>
          <p:cNvPr id="3" name="Content Placeholder 2"/>
          <p:cNvSpPr>
            <a:spLocks noGrp="1"/>
          </p:cNvSpPr>
          <p:nvPr>
            <p:ph idx="1"/>
          </p:nvPr>
        </p:nvSpPr>
        <p:spPr/>
        <p:txBody>
          <a:bodyPr/>
          <a:lstStyle/>
          <a:p>
            <a:r>
              <a:rPr lang="en-US" dirty="0"/>
              <a:t>Re-Implant: 7</a:t>
            </a:r>
          </a:p>
          <a:p>
            <a:pPr lvl="1"/>
            <a:r>
              <a:rPr lang="en-US" dirty="0"/>
              <a:t>PSA declining in 5 (71% cure rate at this time)</a:t>
            </a:r>
          </a:p>
          <a:p>
            <a:pPr lvl="1"/>
            <a:r>
              <a:rPr lang="en-US" dirty="0"/>
              <a:t>2 with a slowly rising PSA – on surveillance at this time</a:t>
            </a:r>
          </a:p>
          <a:p>
            <a:pPr lvl="1"/>
            <a:endParaRPr lang="en-US" dirty="0"/>
          </a:p>
          <a:p>
            <a:r>
              <a:rPr lang="en-US" dirty="0"/>
              <a:t>Side Effects:</a:t>
            </a:r>
          </a:p>
          <a:p>
            <a:pPr lvl="1"/>
            <a:r>
              <a:rPr lang="en-US" dirty="0"/>
              <a:t>Urinary stricture (2/7) – TURP</a:t>
            </a:r>
          </a:p>
          <a:p>
            <a:pPr lvl="1"/>
            <a:endParaRPr lang="en-US" dirty="0"/>
          </a:p>
        </p:txBody>
      </p:sp>
    </p:spTree>
    <p:extLst>
      <p:ext uri="{BB962C8B-B14F-4D97-AF65-F5344CB8AC3E}">
        <p14:creationId xmlns:p14="http://schemas.microsoft.com/office/powerpoint/2010/main" val="38836823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sz="2800" dirty="0"/>
              <a:t>Salvage Brachytherapy or a Re-Implant after Brachytherapy is possible, has good outcomes, less side effects than surgery and may cure more than half the people with an isolated recurrence</a:t>
            </a:r>
          </a:p>
          <a:p>
            <a:r>
              <a:rPr lang="en-US" sz="2800" dirty="0"/>
              <a:t>We are proud to be the only center in Canada to have done this and hopefully our publication will lead others to think of doing the same</a:t>
            </a:r>
          </a:p>
        </p:txBody>
      </p:sp>
    </p:spTree>
    <p:extLst>
      <p:ext uri="{BB962C8B-B14F-4D97-AF65-F5344CB8AC3E}">
        <p14:creationId xmlns:p14="http://schemas.microsoft.com/office/powerpoint/2010/main" val="39342963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Thank You</a:t>
            </a:r>
          </a:p>
        </p:txBody>
      </p:sp>
      <p:pic>
        <p:nvPicPr>
          <p:cNvPr id="1026" name="Picture 2" descr="C:\Users\siraj-X79\Documents\Prostate Cancer Talk 2016-03\Recurrence\wpid-wp-144167132650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828800"/>
            <a:ext cx="4572000" cy="369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2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Risk Factors</a:t>
            </a:r>
          </a:p>
        </p:txBody>
      </p:sp>
      <p:sp>
        <p:nvSpPr>
          <p:cNvPr id="15363" name="Rectangle 3"/>
          <p:cNvSpPr>
            <a:spLocks noGrp="1" noChangeArrowheads="1"/>
          </p:cNvSpPr>
          <p:nvPr>
            <p:ph type="body" idx="1"/>
          </p:nvPr>
        </p:nvSpPr>
        <p:spPr/>
        <p:txBody>
          <a:bodyPr/>
          <a:lstStyle/>
          <a:p>
            <a:pPr eaLnBrk="1" hangingPunct="1"/>
            <a:r>
              <a:rPr lang="en-US" altLang="en-US">
                <a:solidFill>
                  <a:srgbClr val="FF9900"/>
                </a:solidFill>
              </a:rPr>
              <a:t>Host Related (Age):</a:t>
            </a:r>
          </a:p>
          <a:p>
            <a:pPr lvl="1" eaLnBrk="1" hangingPunct="1"/>
            <a:r>
              <a:rPr lang="en-US" altLang="en-US" sz="2400"/>
              <a:t>Age at diagnosis: &lt;50 yrs – worse prognosis</a:t>
            </a:r>
          </a:p>
          <a:p>
            <a:pPr lvl="1" eaLnBrk="1" hangingPunct="1"/>
            <a:r>
              <a:rPr lang="en-US" altLang="en-US" sz="2400"/>
              <a:t>1 in 55 men between the ages of 40 and 59 will develop clinically apparent disease.</a:t>
            </a:r>
          </a:p>
          <a:p>
            <a:pPr lvl="1" eaLnBrk="1" hangingPunct="1"/>
            <a:r>
              <a:rPr lang="en-US" altLang="en-US" sz="2400"/>
              <a:t>1 in 7 men between 60 and 79.</a:t>
            </a:r>
          </a:p>
          <a:p>
            <a:pPr lvl="1" eaLnBrk="1" hangingPunct="1"/>
            <a:r>
              <a:rPr lang="en-US" altLang="en-US" sz="2400"/>
              <a:t>75% of men older than 80 will have some form of latent disease (Autopsy series)</a:t>
            </a:r>
          </a:p>
          <a:p>
            <a:pPr lvl="1" eaLnBrk="1" hangingPunct="1"/>
            <a:r>
              <a:rPr lang="en-US" altLang="en-US" sz="2400"/>
              <a:t>80% of clinically apparent disease occurs in men older than 65 years.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229600" cy="1143000"/>
          </a:xfrm>
        </p:spPr>
        <p:txBody>
          <a:bodyPr/>
          <a:lstStyle/>
          <a:p>
            <a:r>
              <a:rPr lang="en-US" altLang="en-US" dirty="0"/>
              <a:t>Risk Factors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3387894"/>
              </p:ext>
            </p:extLst>
          </p:nvPr>
        </p:nvGraphicFramePr>
        <p:xfrm>
          <a:off x="533400" y="1143000"/>
          <a:ext cx="8382000" cy="49072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0840">
                <a:tc>
                  <a:txBody>
                    <a:bodyPr/>
                    <a:lstStyle/>
                    <a:p>
                      <a:r>
                        <a:rPr lang="en-US" dirty="0">
                          <a:solidFill>
                            <a:srgbClr val="FF0000"/>
                          </a:solidFill>
                        </a:rPr>
                        <a:t>Risk Group</a:t>
                      </a:r>
                    </a:p>
                  </a:txBody>
                  <a:tcPr/>
                </a:tc>
                <a:tc>
                  <a:txBody>
                    <a:bodyPr/>
                    <a:lstStyle/>
                    <a:p>
                      <a:r>
                        <a:rPr lang="en-US" dirty="0">
                          <a:solidFill>
                            <a:srgbClr val="FF0000"/>
                          </a:solidFill>
                        </a:rPr>
                        <a:t>RR for Prostate Cancer (95%</a:t>
                      </a:r>
                      <a:r>
                        <a:rPr lang="en-US" baseline="0" dirty="0">
                          <a:solidFill>
                            <a:srgbClr val="FF0000"/>
                          </a:solidFill>
                        </a:rPr>
                        <a:t> CI)</a:t>
                      </a:r>
                      <a:endParaRPr lang="en-US" dirty="0">
                        <a:solidFill>
                          <a:srgbClr val="FF0000"/>
                        </a:solidFill>
                      </a:endParaRPr>
                    </a:p>
                  </a:txBody>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chemeClr val="dk1"/>
                          </a:solidFill>
                          <a:latin typeface="+mn-lt"/>
                          <a:ea typeface="+mn-ea"/>
                          <a:cs typeface="+mn-cs"/>
                        </a:rPr>
                        <a:t>Brother(s) with prostate cancer diagnosed at any age</a:t>
                      </a:r>
                      <a:endParaRPr lang="en-US" dirty="0"/>
                    </a:p>
                  </a:txBody>
                  <a:tcPr/>
                </a:tc>
                <a:tc>
                  <a:txBody>
                    <a:bodyPr/>
                    <a:lstStyle/>
                    <a:p>
                      <a:r>
                        <a:rPr lang="en-US" sz="1800" b="0" i="0" u="none" strike="noStrike" kern="1200" baseline="0" dirty="0">
                          <a:solidFill>
                            <a:schemeClr val="dk1"/>
                          </a:solidFill>
                          <a:latin typeface="+mn-lt"/>
                          <a:ea typeface="+mn-ea"/>
                          <a:cs typeface="+mn-cs"/>
                        </a:rPr>
                        <a:t>3.14 (2.37–4.15)</a:t>
                      </a:r>
                      <a:endParaRPr lang="en-US" dirty="0"/>
                    </a:p>
                  </a:txBody>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chemeClr val="dk1"/>
                          </a:solidFill>
                          <a:latin typeface="+mn-lt"/>
                          <a:ea typeface="+mn-ea"/>
                          <a:cs typeface="+mn-cs"/>
                        </a:rPr>
                        <a:t>Father with prostate cancer diagnosed at any age</a:t>
                      </a:r>
                      <a:endParaRPr lang="en-US" dirty="0"/>
                    </a:p>
                  </a:txBody>
                  <a:tcPr/>
                </a:tc>
                <a:tc>
                  <a:txBody>
                    <a:bodyPr/>
                    <a:lstStyle/>
                    <a:p>
                      <a:r>
                        <a:rPr lang="en-US" sz="1800" b="0" i="0" u="none" strike="noStrike" kern="1200" baseline="0" dirty="0">
                          <a:solidFill>
                            <a:schemeClr val="dk1"/>
                          </a:solidFill>
                          <a:latin typeface="+mn-lt"/>
                          <a:ea typeface="+mn-ea"/>
                          <a:cs typeface="+mn-cs"/>
                        </a:rPr>
                        <a:t>2.35 (2.02–2.72)</a:t>
                      </a:r>
                      <a:endParaRPr lang="en-US" dirty="0"/>
                    </a:p>
                  </a:txBody>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chemeClr val="dk1"/>
                          </a:solidFill>
                          <a:latin typeface="+mn-lt"/>
                          <a:ea typeface="+mn-ea"/>
                          <a:cs typeface="+mn-cs"/>
                        </a:rPr>
                        <a:t>One affected FDR diagnosed at any age</a:t>
                      </a:r>
                      <a:endParaRPr lang="en-US" dirty="0"/>
                    </a:p>
                  </a:txBody>
                  <a:tcPr/>
                </a:tc>
                <a:tc>
                  <a:txBody>
                    <a:bodyPr/>
                    <a:lstStyle/>
                    <a:p>
                      <a:r>
                        <a:rPr lang="en-US" sz="1800" b="0" i="0" u="none" strike="noStrike" kern="1200" baseline="0" dirty="0">
                          <a:solidFill>
                            <a:schemeClr val="dk1"/>
                          </a:solidFill>
                          <a:latin typeface="+mn-lt"/>
                          <a:ea typeface="+mn-ea"/>
                          <a:cs typeface="+mn-cs"/>
                        </a:rPr>
                        <a:t>2.48 (2.25–2.74)</a:t>
                      </a:r>
                      <a:endParaRPr lang="en-US" dirty="0"/>
                    </a:p>
                  </a:txBody>
                  <a:tcPr/>
                </a:tc>
                <a:extLst>
                  <a:ext uri="{0D108BD9-81ED-4DB2-BD59-A6C34878D82A}">
                    <a16:rowId xmlns:a16="http://schemas.microsoft.com/office/drawing/2014/main" val="10003"/>
                  </a:ext>
                </a:extLst>
              </a:tr>
              <a:tr h="370840">
                <a:tc>
                  <a:txBody>
                    <a:bodyPr/>
                    <a:lstStyle/>
                    <a:p>
                      <a:r>
                        <a:rPr lang="en-US" sz="1800" b="0" i="0" u="none" strike="noStrike" kern="1200" baseline="0" dirty="0">
                          <a:solidFill>
                            <a:schemeClr val="dk1"/>
                          </a:solidFill>
                          <a:latin typeface="+mn-lt"/>
                          <a:ea typeface="+mn-ea"/>
                          <a:cs typeface="+mn-cs"/>
                        </a:rPr>
                        <a:t>Affected FDRs diagnosed &lt;65 y</a:t>
                      </a:r>
                      <a:endParaRPr lang="en-US" dirty="0"/>
                    </a:p>
                  </a:txBody>
                  <a:tcPr/>
                </a:tc>
                <a:tc>
                  <a:txBody>
                    <a:bodyPr/>
                    <a:lstStyle/>
                    <a:p>
                      <a:r>
                        <a:rPr lang="en-US" sz="1800" b="0" i="0" u="none" strike="noStrike" kern="1200" baseline="0" dirty="0">
                          <a:solidFill>
                            <a:schemeClr val="dk1"/>
                          </a:solidFill>
                          <a:latin typeface="+mn-lt"/>
                          <a:ea typeface="+mn-ea"/>
                          <a:cs typeface="+mn-cs"/>
                        </a:rPr>
                        <a:t>2.87 (2.21–3.74)</a:t>
                      </a:r>
                      <a:endParaRPr lang="en-US" dirty="0"/>
                    </a:p>
                  </a:txBody>
                  <a:tcPr/>
                </a:tc>
                <a:extLst>
                  <a:ext uri="{0D108BD9-81ED-4DB2-BD59-A6C34878D82A}">
                    <a16:rowId xmlns:a16="http://schemas.microsoft.com/office/drawing/2014/main" val="10004"/>
                  </a:ext>
                </a:extLst>
              </a:tr>
              <a:tr h="370840">
                <a:tc>
                  <a:txBody>
                    <a:bodyPr/>
                    <a:lstStyle/>
                    <a:p>
                      <a:r>
                        <a:rPr lang="en-US" sz="1800" b="0" i="0" u="none" strike="noStrike" kern="1200" baseline="0" dirty="0">
                          <a:solidFill>
                            <a:schemeClr val="dk1"/>
                          </a:solidFill>
                          <a:latin typeface="+mn-lt"/>
                          <a:ea typeface="+mn-ea"/>
                          <a:cs typeface="+mn-cs"/>
                        </a:rPr>
                        <a:t>Affected FDRs diagnosed ≥65 y</a:t>
                      </a:r>
                      <a:endParaRPr lang="en-US" dirty="0"/>
                    </a:p>
                  </a:txBody>
                  <a:tcPr/>
                </a:tc>
                <a:tc>
                  <a:txBody>
                    <a:bodyPr/>
                    <a:lstStyle/>
                    <a:p>
                      <a:r>
                        <a:rPr lang="en-US" sz="1800" b="0" i="0" u="none" strike="noStrike" kern="1200" baseline="0" dirty="0">
                          <a:solidFill>
                            <a:schemeClr val="dk1"/>
                          </a:solidFill>
                          <a:latin typeface="+mn-lt"/>
                          <a:ea typeface="+mn-ea"/>
                          <a:cs typeface="+mn-cs"/>
                        </a:rPr>
                        <a:t>1.92 (1.49–2.47)</a:t>
                      </a:r>
                      <a:endParaRPr lang="en-US" dirty="0"/>
                    </a:p>
                  </a:txBody>
                  <a:tcPr/>
                </a:tc>
                <a:extLst>
                  <a:ext uri="{0D108BD9-81ED-4DB2-BD59-A6C34878D82A}">
                    <a16:rowId xmlns:a16="http://schemas.microsoft.com/office/drawing/2014/main" val="10005"/>
                  </a:ext>
                </a:extLst>
              </a:tr>
              <a:tr h="370840">
                <a:tc>
                  <a:txBody>
                    <a:bodyPr/>
                    <a:lstStyle/>
                    <a:p>
                      <a:r>
                        <a:rPr lang="en-US" sz="1800" b="0" i="0" u="none" strike="noStrike" kern="1200" baseline="0" dirty="0">
                          <a:solidFill>
                            <a:schemeClr val="dk1"/>
                          </a:solidFill>
                          <a:latin typeface="+mn-lt"/>
                          <a:ea typeface="+mn-ea"/>
                          <a:cs typeface="+mn-cs"/>
                        </a:rPr>
                        <a:t>Second-degree relatives diagnosed at any age</a:t>
                      </a:r>
                      <a:endParaRPr lang="en-US" dirty="0"/>
                    </a:p>
                  </a:txBody>
                  <a:tcPr/>
                </a:tc>
                <a:tc>
                  <a:txBody>
                    <a:bodyPr/>
                    <a:lstStyle/>
                    <a:p>
                      <a:r>
                        <a:rPr lang="en-US" sz="1800" b="0" i="0" u="none" strike="noStrike" kern="1200" baseline="0" dirty="0">
                          <a:solidFill>
                            <a:schemeClr val="dk1"/>
                          </a:solidFill>
                          <a:latin typeface="+mn-lt"/>
                          <a:ea typeface="+mn-ea"/>
                          <a:cs typeface="+mn-cs"/>
                        </a:rPr>
                        <a:t>2.52 (0.99–6.46)</a:t>
                      </a:r>
                      <a:endParaRPr lang="en-US" dirty="0"/>
                    </a:p>
                  </a:txBody>
                  <a:tcPr/>
                </a:tc>
                <a:extLst>
                  <a:ext uri="{0D108BD9-81ED-4DB2-BD59-A6C34878D82A}">
                    <a16:rowId xmlns:a16="http://schemas.microsoft.com/office/drawing/2014/main" val="10006"/>
                  </a:ext>
                </a:extLst>
              </a:tr>
              <a:tr h="370840">
                <a:tc>
                  <a:txBody>
                    <a:bodyPr/>
                    <a:lstStyle/>
                    <a:p>
                      <a:r>
                        <a:rPr lang="en-US" sz="1800" b="0" i="0" u="none" strike="noStrike" kern="1200" baseline="0" dirty="0">
                          <a:solidFill>
                            <a:schemeClr val="dk1"/>
                          </a:solidFill>
                          <a:latin typeface="+mn-lt"/>
                          <a:ea typeface="+mn-ea"/>
                          <a:cs typeface="+mn-cs"/>
                        </a:rPr>
                        <a:t>Two or more affected FDRs diagnosed at any age</a:t>
                      </a:r>
                      <a:endParaRPr lang="en-US" dirty="0"/>
                    </a:p>
                  </a:txBody>
                  <a:tcPr/>
                </a:tc>
                <a:tc>
                  <a:txBody>
                    <a:bodyPr/>
                    <a:lstStyle/>
                    <a:p>
                      <a:r>
                        <a:rPr lang="en-US" sz="1800" b="0" i="0" u="none" strike="noStrike" kern="1200" baseline="0" dirty="0">
                          <a:solidFill>
                            <a:schemeClr val="dk1"/>
                          </a:solidFill>
                          <a:latin typeface="+mn-lt"/>
                          <a:ea typeface="+mn-ea"/>
                          <a:cs typeface="+mn-cs"/>
                        </a:rPr>
                        <a:t>4.39 (2.61–7.39)</a:t>
                      </a:r>
                      <a:endParaRPr lang="en-US" dirty="0"/>
                    </a:p>
                  </a:txBody>
                  <a:tcPr/>
                </a:tc>
                <a:extLst>
                  <a:ext uri="{0D108BD9-81ED-4DB2-BD59-A6C34878D82A}">
                    <a16:rowId xmlns:a16="http://schemas.microsoft.com/office/drawing/2014/main" val="10007"/>
                  </a:ext>
                </a:extLst>
              </a:tr>
              <a:tr h="370840">
                <a:tc gridSpan="2">
                  <a:txBody>
                    <a:bodyPr/>
                    <a:lstStyle/>
                    <a:p>
                      <a:r>
                        <a:rPr lang="en-US" sz="1100" b="0" i="0" u="none" strike="noStrike" kern="1200" baseline="0" dirty="0">
                          <a:solidFill>
                            <a:schemeClr val="dk1"/>
                          </a:solidFill>
                          <a:latin typeface="+mn-lt"/>
                          <a:ea typeface="+mn-ea"/>
                          <a:cs typeface="+mn-cs"/>
                        </a:rPr>
                        <a:t>CI = confidence interval; FDR = first-degree relative.</a:t>
                      </a:r>
                    </a:p>
                    <a:p>
                      <a:r>
                        <a:rPr lang="en-US" sz="1100" b="0" i="0" u="none" strike="noStrike" kern="1200" baseline="0" dirty="0">
                          <a:solidFill>
                            <a:schemeClr val="dk1"/>
                          </a:solidFill>
                          <a:latin typeface="+mn-lt"/>
                          <a:ea typeface="+mn-ea"/>
                          <a:cs typeface="+mn-cs"/>
                        </a:rPr>
                        <a:t>Adapted from </a:t>
                      </a:r>
                      <a:r>
                        <a:rPr lang="en-US" sz="1100" b="0" i="0" u="none" strike="noStrike" kern="1200" baseline="0" dirty="0" err="1">
                          <a:solidFill>
                            <a:schemeClr val="dk1"/>
                          </a:solidFill>
                          <a:latin typeface="+mn-lt"/>
                          <a:ea typeface="+mn-ea"/>
                          <a:cs typeface="+mn-cs"/>
                        </a:rPr>
                        <a:t>Kiciński</a:t>
                      </a:r>
                      <a:r>
                        <a:rPr lang="en-US" sz="1100" b="0" i="0" u="none" strike="noStrike" kern="1200" baseline="0" dirty="0">
                          <a:solidFill>
                            <a:schemeClr val="dk1"/>
                          </a:solidFill>
                          <a:latin typeface="+mn-lt"/>
                          <a:ea typeface="+mn-ea"/>
                          <a:cs typeface="+mn-cs"/>
                        </a:rPr>
                        <a:t> et al, An epidemiological reappraisal of the familial aggregation of prostate cancer: a meta-analysis. </a:t>
                      </a:r>
                      <a:r>
                        <a:rPr lang="en-US" sz="1100" b="0" i="0" u="none" strike="noStrike" kern="1200" baseline="0" dirty="0" err="1">
                          <a:solidFill>
                            <a:schemeClr val="dk1"/>
                          </a:solidFill>
                          <a:latin typeface="+mn-lt"/>
                          <a:ea typeface="+mn-ea"/>
                          <a:cs typeface="+mn-cs"/>
                        </a:rPr>
                        <a:t>PLoS</a:t>
                      </a:r>
                      <a:r>
                        <a:rPr lang="en-US" sz="1100" b="0" i="0" u="none" strike="noStrike" kern="1200" baseline="0" dirty="0">
                          <a:solidFill>
                            <a:schemeClr val="dk1"/>
                          </a:solidFill>
                          <a:latin typeface="+mn-lt"/>
                          <a:ea typeface="+mn-ea"/>
                          <a:cs typeface="+mn-cs"/>
                        </a:rPr>
                        <a:t> One 6 (10): e27130, 2011.</a:t>
                      </a:r>
                      <a:endParaRPr lang="en-US" sz="1100" dirty="0"/>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p:txBody>
          <a:bodyPr/>
          <a:lstStyle/>
          <a:p>
            <a:pPr eaLnBrk="1" hangingPunct="1"/>
            <a:r>
              <a:rPr lang="en-US" altLang="en-US" sz="4000"/>
              <a:t>Clinical Factors:</a:t>
            </a:r>
            <a:br>
              <a:rPr lang="en-US" altLang="en-US" sz="4000"/>
            </a:br>
            <a:r>
              <a:rPr lang="en-US" altLang="en-US" sz="4000"/>
              <a:t>(Factors that affect outcome)</a:t>
            </a:r>
            <a:br>
              <a:rPr lang="en-US" altLang="en-US" sz="4000"/>
            </a:br>
            <a:endParaRPr lang="en-US" altLang="en-US" sz="4000"/>
          </a:p>
        </p:txBody>
      </p:sp>
      <p:sp>
        <p:nvSpPr>
          <p:cNvPr id="27651" name="Rectangle 3"/>
          <p:cNvSpPr>
            <a:spLocks noGrp="1" noChangeArrowheads="1"/>
          </p:cNvSpPr>
          <p:nvPr>
            <p:ph type="subTitle" idx="1"/>
          </p:nvPr>
        </p:nvSpPr>
        <p:spPr/>
        <p:txBody>
          <a:bodyPr/>
          <a:lstStyle/>
          <a:p>
            <a:pPr eaLnBrk="1" hangingPunct="1"/>
            <a:r>
              <a:rPr lang="en-US" altLang="en-US"/>
              <a:t>Gleason Score / PSA / Stage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Gleason Score</a:t>
            </a:r>
          </a:p>
        </p:txBody>
      </p:sp>
      <p:sp>
        <p:nvSpPr>
          <p:cNvPr id="28675" name="Rectangle 3"/>
          <p:cNvSpPr>
            <a:spLocks noGrp="1" noChangeArrowheads="1"/>
          </p:cNvSpPr>
          <p:nvPr>
            <p:ph type="body" idx="1"/>
          </p:nvPr>
        </p:nvSpPr>
        <p:spPr/>
        <p:txBody>
          <a:bodyPr/>
          <a:lstStyle/>
          <a:p>
            <a:pPr eaLnBrk="1" hangingPunct="1">
              <a:lnSpc>
                <a:spcPct val="90000"/>
              </a:lnSpc>
            </a:pPr>
            <a:r>
              <a:rPr lang="en-US" altLang="en-US"/>
              <a:t>Graded 1 to 5: on the most common and the second most common type of abnormal cells that are seen in the Biopsy sample.</a:t>
            </a:r>
          </a:p>
          <a:p>
            <a:pPr eaLnBrk="1" hangingPunct="1">
              <a:lnSpc>
                <a:spcPct val="90000"/>
              </a:lnSpc>
            </a:pPr>
            <a:r>
              <a:rPr lang="en-US" altLang="en-US"/>
              <a:t>By adding the two grades a “Gleason Score” is obtained.</a:t>
            </a:r>
          </a:p>
          <a:p>
            <a:pPr lvl="1" eaLnBrk="1" hangingPunct="1">
              <a:lnSpc>
                <a:spcPct val="90000"/>
              </a:lnSpc>
            </a:pPr>
            <a:r>
              <a:rPr lang="en-US" altLang="en-US"/>
              <a:t>Score 1 to 6:	Low Grade</a:t>
            </a:r>
          </a:p>
          <a:p>
            <a:pPr lvl="1" eaLnBrk="1" hangingPunct="1">
              <a:lnSpc>
                <a:spcPct val="90000"/>
              </a:lnSpc>
            </a:pPr>
            <a:r>
              <a:rPr lang="en-US" altLang="en-US"/>
              <a:t>Score 7:		Intermediate Grade</a:t>
            </a:r>
          </a:p>
          <a:p>
            <a:pPr lvl="1" eaLnBrk="1" hangingPunct="1">
              <a:lnSpc>
                <a:spcPct val="90000"/>
              </a:lnSpc>
            </a:pPr>
            <a:r>
              <a:rPr lang="en-US" altLang="en-US"/>
              <a:t>Score 8 to 10:	High Grade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5"/>
          <p:cNvSpPr>
            <a:spLocks noChangeArrowheads="1"/>
          </p:cNvSpPr>
          <p:nvPr/>
        </p:nvSpPr>
        <p:spPr bwMode="auto">
          <a:xfrm>
            <a:off x="0" y="0"/>
            <a:ext cx="9144000" cy="6172200"/>
          </a:xfrm>
          <a:prstGeom prst="rect">
            <a:avLst/>
          </a:prstGeom>
          <a:solidFill>
            <a:schemeClr val="accent2"/>
          </a:solidFill>
          <a:ln w="38100" algn="ctr">
            <a:solidFill>
              <a:srgbClr val="FFFF00"/>
            </a:solidFill>
            <a:miter lim="800000"/>
            <a:headEnd/>
            <a:tailEnd/>
          </a:ln>
        </p:spPr>
        <p:txBody>
          <a:bodyPr wrap="none" anchor="ctr"/>
          <a:lstStyle/>
          <a:p>
            <a:endParaRPr lang="en-US" altLang="en-US"/>
          </a:p>
        </p:txBody>
      </p:sp>
      <p:pic>
        <p:nvPicPr>
          <p:cNvPr id="29699" name="Picture 2" descr="Gleason grade 1a"/>
          <p:cNvPicPr>
            <a:picLocks noChangeAspect="1" noChangeArrowheads="1"/>
          </p:cNvPicPr>
          <p:nvPr/>
        </p:nvPicPr>
        <p:blipFill>
          <a:blip r:embed="rId2" cstate="print"/>
          <a:srcRect/>
          <a:stretch>
            <a:fillRect/>
          </a:stretch>
        </p:blipFill>
        <p:spPr bwMode="auto">
          <a:xfrm>
            <a:off x="3429000" y="381000"/>
            <a:ext cx="2565400" cy="2590800"/>
          </a:xfrm>
          <a:prstGeom prst="rect">
            <a:avLst/>
          </a:prstGeom>
          <a:noFill/>
          <a:ln w="9525">
            <a:noFill/>
            <a:miter lim="800000"/>
            <a:headEnd/>
            <a:tailEnd/>
          </a:ln>
        </p:spPr>
      </p:pic>
      <p:pic>
        <p:nvPicPr>
          <p:cNvPr id="29700" name="Picture 3" descr="Gleason grade 2a"/>
          <p:cNvPicPr>
            <a:picLocks noChangeAspect="1" noChangeArrowheads="1"/>
          </p:cNvPicPr>
          <p:nvPr/>
        </p:nvPicPr>
        <p:blipFill>
          <a:blip r:embed="rId3" cstate="print"/>
          <a:srcRect/>
          <a:stretch>
            <a:fillRect/>
          </a:stretch>
        </p:blipFill>
        <p:spPr bwMode="auto">
          <a:xfrm>
            <a:off x="6248400" y="381000"/>
            <a:ext cx="2616200" cy="2667000"/>
          </a:xfrm>
          <a:prstGeom prst="rect">
            <a:avLst/>
          </a:prstGeom>
          <a:noFill/>
          <a:ln w="9525">
            <a:noFill/>
            <a:miter lim="800000"/>
            <a:headEnd/>
            <a:tailEnd/>
          </a:ln>
        </p:spPr>
      </p:pic>
      <p:pic>
        <p:nvPicPr>
          <p:cNvPr id="29701" name="Picture 4" descr="Gleason grade 3a"/>
          <p:cNvPicPr>
            <a:picLocks noChangeAspect="1" noChangeArrowheads="1"/>
          </p:cNvPicPr>
          <p:nvPr/>
        </p:nvPicPr>
        <p:blipFill>
          <a:blip r:embed="rId4" cstate="print"/>
          <a:srcRect/>
          <a:stretch>
            <a:fillRect/>
          </a:stretch>
        </p:blipFill>
        <p:spPr bwMode="auto">
          <a:xfrm>
            <a:off x="457200" y="3352800"/>
            <a:ext cx="2590800" cy="2586038"/>
          </a:xfrm>
          <a:prstGeom prst="rect">
            <a:avLst/>
          </a:prstGeom>
          <a:noFill/>
          <a:ln w="9525">
            <a:noFill/>
            <a:miter lim="800000"/>
            <a:headEnd/>
            <a:tailEnd/>
          </a:ln>
        </p:spPr>
      </p:pic>
      <p:pic>
        <p:nvPicPr>
          <p:cNvPr id="29702" name="Picture 5" descr="Gleason grade 4a"/>
          <p:cNvPicPr>
            <a:picLocks noChangeAspect="1" noChangeArrowheads="1"/>
          </p:cNvPicPr>
          <p:nvPr/>
        </p:nvPicPr>
        <p:blipFill>
          <a:blip r:embed="rId5" cstate="print"/>
          <a:srcRect/>
          <a:stretch>
            <a:fillRect/>
          </a:stretch>
        </p:blipFill>
        <p:spPr bwMode="auto">
          <a:xfrm>
            <a:off x="3429000" y="3276600"/>
            <a:ext cx="2578100" cy="2590800"/>
          </a:xfrm>
          <a:prstGeom prst="rect">
            <a:avLst/>
          </a:prstGeom>
          <a:noFill/>
          <a:ln w="9525">
            <a:noFill/>
            <a:miter lim="800000"/>
            <a:headEnd/>
            <a:tailEnd/>
          </a:ln>
        </p:spPr>
      </p:pic>
      <p:pic>
        <p:nvPicPr>
          <p:cNvPr id="29703" name="Picture 6" descr="Gleason grade 5a"/>
          <p:cNvPicPr>
            <a:picLocks noChangeAspect="1" noChangeArrowheads="1"/>
          </p:cNvPicPr>
          <p:nvPr/>
        </p:nvPicPr>
        <p:blipFill>
          <a:blip r:embed="rId6" cstate="print"/>
          <a:srcRect/>
          <a:stretch>
            <a:fillRect/>
          </a:stretch>
        </p:blipFill>
        <p:spPr bwMode="auto">
          <a:xfrm>
            <a:off x="6248400" y="3276600"/>
            <a:ext cx="2590800" cy="2590800"/>
          </a:xfrm>
          <a:prstGeom prst="rect">
            <a:avLst/>
          </a:prstGeom>
          <a:noFill/>
          <a:ln w="9525">
            <a:noFill/>
            <a:miter lim="800000"/>
            <a:headEnd/>
            <a:tailEnd/>
          </a:ln>
        </p:spPr>
      </p:pic>
      <p:sp>
        <p:nvSpPr>
          <p:cNvPr id="29704" name="Text Box 7"/>
          <p:cNvSpPr txBox="1">
            <a:spLocks noChangeArrowheads="1"/>
          </p:cNvSpPr>
          <p:nvPr/>
        </p:nvSpPr>
        <p:spPr bwMode="auto">
          <a:xfrm>
            <a:off x="533400" y="1295400"/>
            <a:ext cx="2443163" cy="946150"/>
          </a:xfrm>
          <a:prstGeom prst="rect">
            <a:avLst/>
          </a:prstGeom>
          <a:noFill/>
          <a:ln w="9525">
            <a:noFill/>
            <a:miter lim="800000"/>
            <a:headEnd/>
            <a:tailEnd/>
          </a:ln>
        </p:spPr>
        <p:txBody>
          <a:bodyPr wrap="none">
            <a:spAutoFit/>
          </a:bodyPr>
          <a:lstStyle/>
          <a:p>
            <a:pPr algn="l"/>
            <a:r>
              <a:rPr lang="en-US" altLang="en-US" sz="2800">
                <a:solidFill>
                  <a:srgbClr val="FFFF00"/>
                </a:solidFill>
                <a:latin typeface="Times New Roman" pitchFamily="18" charset="0"/>
              </a:rPr>
              <a:t>Gleason Grades</a:t>
            </a:r>
          </a:p>
          <a:p>
            <a:pPr algn="l"/>
            <a:r>
              <a:rPr lang="en-US" altLang="en-US" sz="2800">
                <a:solidFill>
                  <a:srgbClr val="FFFF00"/>
                </a:solidFill>
                <a:latin typeface="Times New Roman" pitchFamily="18" charset="0"/>
              </a:rPr>
              <a:t>1 through 5</a:t>
            </a:r>
          </a:p>
        </p:txBody>
      </p:sp>
      <p:sp>
        <p:nvSpPr>
          <p:cNvPr id="29705" name="Text Box 8"/>
          <p:cNvSpPr txBox="1">
            <a:spLocks noChangeArrowheads="1"/>
          </p:cNvSpPr>
          <p:nvPr/>
        </p:nvSpPr>
        <p:spPr bwMode="auto">
          <a:xfrm>
            <a:off x="3565525" y="1108075"/>
            <a:ext cx="2366963" cy="457200"/>
          </a:xfrm>
          <a:prstGeom prst="rect">
            <a:avLst/>
          </a:prstGeom>
          <a:noFill/>
          <a:ln w="9525">
            <a:noFill/>
            <a:miter lim="800000"/>
            <a:headEnd/>
            <a:tailEnd/>
          </a:ln>
        </p:spPr>
        <p:txBody>
          <a:bodyPr wrap="none">
            <a:spAutoFit/>
          </a:bodyPr>
          <a:lstStyle/>
          <a:p>
            <a:pPr algn="l"/>
            <a:r>
              <a:rPr lang="en-US" altLang="en-US" sz="2400" b="1">
                <a:solidFill>
                  <a:srgbClr val="FF3300"/>
                </a:solidFill>
                <a:latin typeface="Times New Roman" pitchFamily="18" charset="0"/>
              </a:rPr>
              <a:t>Gleason Grade 1</a:t>
            </a:r>
          </a:p>
        </p:txBody>
      </p:sp>
      <p:sp>
        <p:nvSpPr>
          <p:cNvPr id="29706" name="Text Box 9"/>
          <p:cNvSpPr txBox="1">
            <a:spLocks noChangeArrowheads="1"/>
          </p:cNvSpPr>
          <p:nvPr/>
        </p:nvSpPr>
        <p:spPr bwMode="auto">
          <a:xfrm>
            <a:off x="6232525" y="1031875"/>
            <a:ext cx="2366963" cy="457200"/>
          </a:xfrm>
          <a:prstGeom prst="rect">
            <a:avLst/>
          </a:prstGeom>
          <a:noFill/>
          <a:ln w="9525">
            <a:noFill/>
            <a:miter lim="800000"/>
            <a:headEnd/>
            <a:tailEnd/>
          </a:ln>
        </p:spPr>
        <p:txBody>
          <a:bodyPr wrap="none">
            <a:spAutoFit/>
          </a:bodyPr>
          <a:lstStyle/>
          <a:p>
            <a:pPr algn="l"/>
            <a:r>
              <a:rPr lang="en-US" altLang="en-US" sz="2400" b="1">
                <a:solidFill>
                  <a:srgbClr val="FF0000"/>
                </a:solidFill>
                <a:latin typeface="Times New Roman" pitchFamily="18" charset="0"/>
              </a:rPr>
              <a:t>Gleason Grade 2</a:t>
            </a:r>
          </a:p>
        </p:txBody>
      </p:sp>
      <p:sp>
        <p:nvSpPr>
          <p:cNvPr id="29707" name="Text Box 10"/>
          <p:cNvSpPr txBox="1">
            <a:spLocks noChangeArrowheads="1"/>
          </p:cNvSpPr>
          <p:nvPr/>
        </p:nvSpPr>
        <p:spPr bwMode="auto">
          <a:xfrm>
            <a:off x="517525" y="3698875"/>
            <a:ext cx="2366963" cy="457200"/>
          </a:xfrm>
          <a:prstGeom prst="rect">
            <a:avLst/>
          </a:prstGeom>
          <a:noFill/>
          <a:ln w="9525">
            <a:noFill/>
            <a:miter lim="800000"/>
            <a:headEnd/>
            <a:tailEnd/>
          </a:ln>
        </p:spPr>
        <p:txBody>
          <a:bodyPr wrap="none">
            <a:spAutoFit/>
          </a:bodyPr>
          <a:lstStyle/>
          <a:p>
            <a:pPr algn="l"/>
            <a:r>
              <a:rPr lang="en-US" altLang="en-US" sz="2400" b="1">
                <a:solidFill>
                  <a:srgbClr val="FF0000"/>
                </a:solidFill>
                <a:latin typeface="Times New Roman" pitchFamily="18" charset="0"/>
              </a:rPr>
              <a:t>Gleason Grade 3</a:t>
            </a:r>
          </a:p>
        </p:txBody>
      </p:sp>
      <p:sp>
        <p:nvSpPr>
          <p:cNvPr id="29708" name="Text Box 11"/>
          <p:cNvSpPr txBox="1">
            <a:spLocks noChangeArrowheads="1"/>
          </p:cNvSpPr>
          <p:nvPr/>
        </p:nvSpPr>
        <p:spPr bwMode="auto">
          <a:xfrm>
            <a:off x="3565525" y="3698875"/>
            <a:ext cx="2366963" cy="457200"/>
          </a:xfrm>
          <a:prstGeom prst="rect">
            <a:avLst/>
          </a:prstGeom>
          <a:noFill/>
          <a:ln w="9525">
            <a:noFill/>
            <a:miter lim="800000"/>
            <a:headEnd/>
            <a:tailEnd/>
          </a:ln>
        </p:spPr>
        <p:txBody>
          <a:bodyPr wrap="none">
            <a:spAutoFit/>
          </a:bodyPr>
          <a:lstStyle/>
          <a:p>
            <a:pPr algn="l"/>
            <a:r>
              <a:rPr lang="en-US" altLang="en-US" sz="2400" b="1">
                <a:solidFill>
                  <a:srgbClr val="FF0000"/>
                </a:solidFill>
                <a:latin typeface="Times New Roman" pitchFamily="18" charset="0"/>
              </a:rPr>
              <a:t>Gleason Grade 4</a:t>
            </a:r>
          </a:p>
        </p:txBody>
      </p:sp>
      <p:sp>
        <p:nvSpPr>
          <p:cNvPr id="29709" name="Text Box 12"/>
          <p:cNvSpPr txBox="1">
            <a:spLocks noChangeArrowheads="1"/>
          </p:cNvSpPr>
          <p:nvPr/>
        </p:nvSpPr>
        <p:spPr bwMode="auto">
          <a:xfrm>
            <a:off x="6384925" y="3698875"/>
            <a:ext cx="2366963" cy="457200"/>
          </a:xfrm>
          <a:prstGeom prst="rect">
            <a:avLst/>
          </a:prstGeom>
          <a:noFill/>
          <a:ln w="9525">
            <a:noFill/>
            <a:miter lim="800000"/>
            <a:headEnd/>
            <a:tailEnd/>
          </a:ln>
        </p:spPr>
        <p:txBody>
          <a:bodyPr wrap="none">
            <a:spAutoFit/>
          </a:bodyPr>
          <a:lstStyle/>
          <a:p>
            <a:pPr algn="l"/>
            <a:r>
              <a:rPr lang="en-US" altLang="en-US" sz="2400" b="1">
                <a:solidFill>
                  <a:srgbClr val="FF0000"/>
                </a:solidFill>
                <a:latin typeface="Times New Roman" pitchFamily="18" charset="0"/>
              </a:rPr>
              <a:t>Gleason Grade 5</a:t>
            </a:r>
          </a:p>
        </p:txBody>
      </p:sp>
      <p:sp>
        <p:nvSpPr>
          <p:cNvPr id="20495" name="Oval 15"/>
          <p:cNvSpPr>
            <a:spLocks noChangeArrowheads="1"/>
          </p:cNvSpPr>
          <p:nvPr/>
        </p:nvSpPr>
        <p:spPr bwMode="auto">
          <a:xfrm>
            <a:off x="4343400" y="1600200"/>
            <a:ext cx="762000" cy="838200"/>
          </a:xfrm>
          <a:prstGeom prst="ellipse">
            <a:avLst/>
          </a:prstGeom>
          <a:noFill/>
          <a:ln w="38100" algn="ctr">
            <a:solidFill>
              <a:srgbClr val="FFFF00"/>
            </a:solidFill>
            <a:round/>
            <a:headEnd/>
            <a:tailEnd/>
          </a:ln>
        </p:spPr>
        <p:txBody>
          <a:bodyPr wrap="none" anchor="ctr"/>
          <a:lstStyle/>
          <a:p>
            <a:endParaRPr lang="en-US" altLang="en-US"/>
          </a:p>
        </p:txBody>
      </p:sp>
      <p:sp>
        <p:nvSpPr>
          <p:cNvPr id="20496" name="Oval 16"/>
          <p:cNvSpPr>
            <a:spLocks noChangeArrowheads="1"/>
          </p:cNvSpPr>
          <p:nvPr/>
        </p:nvSpPr>
        <p:spPr bwMode="auto">
          <a:xfrm>
            <a:off x="762000" y="4343400"/>
            <a:ext cx="838200" cy="762000"/>
          </a:xfrm>
          <a:prstGeom prst="ellipse">
            <a:avLst/>
          </a:prstGeom>
          <a:noFill/>
          <a:ln w="38100" algn="ctr">
            <a:solidFill>
              <a:srgbClr val="00FFCC"/>
            </a:solidFill>
            <a:round/>
            <a:headEnd/>
            <a:tailEnd/>
          </a:ln>
        </p:spPr>
        <p:txBody>
          <a:bodyPr wrap="none" anchor="ctr"/>
          <a:lstStyle/>
          <a:p>
            <a:endParaRPr lang="en-US" altLang="en-US"/>
          </a:p>
        </p:txBody>
      </p:sp>
      <p:sp>
        <p:nvSpPr>
          <p:cNvPr id="20497" name="Oval 17"/>
          <p:cNvSpPr>
            <a:spLocks noChangeArrowheads="1"/>
          </p:cNvSpPr>
          <p:nvPr/>
        </p:nvSpPr>
        <p:spPr bwMode="auto">
          <a:xfrm>
            <a:off x="7086600" y="4267200"/>
            <a:ext cx="762000" cy="762000"/>
          </a:xfrm>
          <a:prstGeom prst="ellipse">
            <a:avLst/>
          </a:prstGeom>
          <a:noFill/>
          <a:ln w="38100" algn="ctr">
            <a:solidFill>
              <a:srgbClr val="FF3300"/>
            </a:solidFill>
            <a:round/>
            <a:headEnd/>
            <a:tailEnd/>
          </a:ln>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5"/>
                                        </p:tgtEl>
                                        <p:attrNameLst>
                                          <p:attrName>style.visibility</p:attrName>
                                        </p:attrNameLst>
                                      </p:cBhvr>
                                      <p:to>
                                        <p:strVal val="visible"/>
                                      </p:to>
                                    </p:set>
                                    <p:animEffect transition="in" filter="blinds(horizontal)">
                                      <p:cBhvr>
                                        <p:cTn id="7" dur="500"/>
                                        <p:tgtEl>
                                          <p:spTgt spid="20495"/>
                                        </p:tgtEl>
                                      </p:cBhvr>
                                    </p:animEffect>
                                  </p:childTnLst>
                                </p:cTn>
                              </p:par>
                            </p:childTnLst>
                          </p:cTn>
                        </p:par>
                        <p:par>
                          <p:cTn id="8" fill="hold" nodeType="afterGroup">
                            <p:stCondLst>
                              <p:cond delay="500"/>
                            </p:stCondLst>
                            <p:childTnLst>
                              <p:par>
                                <p:cTn id="9" presetID="3" presetClass="entr" presetSubtype="10" fill="hold" grpId="0" nodeType="afterEffect">
                                  <p:stCondLst>
                                    <p:cond delay="1500"/>
                                  </p:stCondLst>
                                  <p:childTnLst>
                                    <p:set>
                                      <p:cBhvr>
                                        <p:cTn id="10" dur="1" fill="hold">
                                          <p:stCondLst>
                                            <p:cond delay="0"/>
                                          </p:stCondLst>
                                        </p:cTn>
                                        <p:tgtEl>
                                          <p:spTgt spid="20496"/>
                                        </p:tgtEl>
                                        <p:attrNameLst>
                                          <p:attrName>style.visibility</p:attrName>
                                        </p:attrNameLst>
                                      </p:cBhvr>
                                      <p:to>
                                        <p:strVal val="visible"/>
                                      </p:to>
                                    </p:set>
                                    <p:animEffect transition="in" filter="blinds(horizontal)">
                                      <p:cBhvr>
                                        <p:cTn id="11" dur="500"/>
                                        <p:tgtEl>
                                          <p:spTgt spid="20496"/>
                                        </p:tgtEl>
                                      </p:cBhvr>
                                    </p:animEffect>
                                  </p:childTnLst>
                                </p:cTn>
                              </p:par>
                            </p:childTnLst>
                          </p:cTn>
                        </p:par>
                        <p:par>
                          <p:cTn id="12" fill="hold" nodeType="afterGroup">
                            <p:stCondLst>
                              <p:cond delay="2500"/>
                            </p:stCondLst>
                            <p:childTnLst>
                              <p:par>
                                <p:cTn id="13" presetID="3" presetClass="entr" presetSubtype="10" fill="hold" grpId="0" nodeType="afterEffect">
                                  <p:stCondLst>
                                    <p:cond delay="1500"/>
                                  </p:stCondLst>
                                  <p:childTnLst>
                                    <p:set>
                                      <p:cBhvr>
                                        <p:cTn id="14" dur="1" fill="hold">
                                          <p:stCondLst>
                                            <p:cond delay="0"/>
                                          </p:stCondLst>
                                        </p:cTn>
                                        <p:tgtEl>
                                          <p:spTgt spid="20497"/>
                                        </p:tgtEl>
                                        <p:attrNameLst>
                                          <p:attrName>style.visibility</p:attrName>
                                        </p:attrNameLst>
                                      </p:cBhvr>
                                      <p:to>
                                        <p:strVal val="visible"/>
                                      </p:to>
                                    </p:set>
                                    <p:animEffect transition="in" filter="blinds(horizontal)">
                                      <p:cBhvr>
                                        <p:cTn id="15" dur="500"/>
                                        <p:tgtEl>
                                          <p:spTgt spid="2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animBg="1"/>
      <p:bldP spid="20496" grpId="0" animBg="1"/>
      <p:bldP spid="204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t>Prostate Specific Antigen (PSA)</a:t>
            </a:r>
          </a:p>
        </p:txBody>
      </p:sp>
      <p:sp>
        <p:nvSpPr>
          <p:cNvPr id="32771" name="Rectangle 3"/>
          <p:cNvSpPr>
            <a:spLocks noGrp="1" noChangeArrowheads="1"/>
          </p:cNvSpPr>
          <p:nvPr>
            <p:ph type="body" idx="1"/>
          </p:nvPr>
        </p:nvSpPr>
        <p:spPr/>
        <p:txBody>
          <a:bodyPr/>
          <a:lstStyle/>
          <a:p>
            <a:pPr eaLnBrk="1" hangingPunct="1"/>
            <a:r>
              <a:rPr lang="en-US" altLang="en-US" dirty="0"/>
              <a:t>This is the real revolutionary change in the last 25 years</a:t>
            </a:r>
          </a:p>
          <a:p>
            <a:pPr eaLnBrk="1" hangingPunct="1"/>
            <a:r>
              <a:rPr lang="en-US" altLang="en-US" dirty="0"/>
              <a:t>Old serum tumor marker ..  acid </a:t>
            </a:r>
            <a:r>
              <a:rPr lang="en-US" altLang="en-US" dirty="0" err="1"/>
              <a:t>phosphatase</a:t>
            </a:r>
            <a:r>
              <a:rPr lang="en-US" altLang="en-US" dirty="0"/>
              <a:t> first described in 1938</a:t>
            </a:r>
          </a:p>
          <a:p>
            <a:pPr eaLnBrk="1" hangingPunct="1"/>
            <a:r>
              <a:rPr lang="en-US" altLang="en-US" dirty="0"/>
              <a:t>PSA isolated in semen 1971</a:t>
            </a:r>
          </a:p>
          <a:p>
            <a:pPr eaLnBrk="1" hangingPunct="1"/>
            <a:r>
              <a:rPr lang="en-US" altLang="en-US" dirty="0"/>
              <a:t>Currently perhaps the best tumor marker in all of oncology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a:t>PSA</a:t>
            </a:r>
          </a:p>
        </p:txBody>
      </p:sp>
      <p:sp>
        <p:nvSpPr>
          <p:cNvPr id="33795" name="Rectangle 3"/>
          <p:cNvSpPr>
            <a:spLocks noGrp="1" noChangeArrowheads="1"/>
          </p:cNvSpPr>
          <p:nvPr>
            <p:ph type="body" idx="1"/>
          </p:nvPr>
        </p:nvSpPr>
        <p:spPr/>
        <p:txBody>
          <a:bodyPr/>
          <a:lstStyle/>
          <a:p>
            <a:pPr eaLnBrk="1" hangingPunct="1">
              <a:lnSpc>
                <a:spcPct val="80000"/>
              </a:lnSpc>
            </a:pPr>
            <a:r>
              <a:rPr lang="en-US" altLang="en-US" sz="2000" dirty="0"/>
              <a:t>PSA circulates in the serum in </a:t>
            </a:r>
            <a:r>
              <a:rPr lang="en-US" altLang="en-US" sz="2000" dirty="0" err="1"/>
              <a:t>uncomplexed</a:t>
            </a:r>
            <a:r>
              <a:rPr lang="en-US" altLang="en-US" sz="2000" dirty="0"/>
              <a:t> (free or unbound) or </a:t>
            </a:r>
            <a:r>
              <a:rPr lang="en-US" altLang="en-US" sz="2000" dirty="0" err="1"/>
              <a:t>complexed</a:t>
            </a:r>
            <a:r>
              <a:rPr lang="en-US" altLang="en-US" sz="2000" dirty="0"/>
              <a:t> (bound) forms.</a:t>
            </a:r>
          </a:p>
          <a:p>
            <a:pPr eaLnBrk="1" hangingPunct="1">
              <a:lnSpc>
                <a:spcPct val="80000"/>
              </a:lnSpc>
            </a:pPr>
            <a:r>
              <a:rPr lang="en-US" altLang="en-US" sz="2000" dirty="0"/>
              <a:t>Serum PSA is largely </a:t>
            </a:r>
            <a:r>
              <a:rPr lang="en-US" altLang="en-US" sz="2000" dirty="0" err="1"/>
              <a:t>complexed</a:t>
            </a:r>
            <a:r>
              <a:rPr lang="en-US" altLang="en-US" sz="2000" dirty="0"/>
              <a:t> by endogenous protease inhibitors, the most common being alpha(1)-</a:t>
            </a:r>
            <a:r>
              <a:rPr lang="en-US" altLang="en-US" sz="2000" dirty="0" err="1"/>
              <a:t>antichymotrypsin</a:t>
            </a:r>
            <a:r>
              <a:rPr lang="en-US" altLang="en-US" sz="2000" dirty="0"/>
              <a:t>.</a:t>
            </a:r>
          </a:p>
          <a:p>
            <a:pPr eaLnBrk="1" hangingPunct="1">
              <a:lnSpc>
                <a:spcPct val="80000"/>
              </a:lnSpc>
            </a:pPr>
            <a:r>
              <a:rPr lang="en-US" altLang="en-US" sz="2000" dirty="0"/>
              <a:t>Elevates due to prostate disease, prostate manipulation, medication such as:</a:t>
            </a:r>
          </a:p>
          <a:p>
            <a:pPr lvl="1" eaLnBrk="1" hangingPunct="1">
              <a:lnSpc>
                <a:spcPct val="80000"/>
              </a:lnSpc>
            </a:pPr>
            <a:r>
              <a:rPr lang="en-US" altLang="en-US" sz="1800" dirty="0" err="1"/>
              <a:t>Prostatitis</a:t>
            </a:r>
            <a:endParaRPr lang="en-US" altLang="en-US" sz="1800" dirty="0"/>
          </a:p>
          <a:p>
            <a:pPr lvl="1" eaLnBrk="1" hangingPunct="1">
              <a:lnSpc>
                <a:spcPct val="80000"/>
              </a:lnSpc>
            </a:pPr>
            <a:r>
              <a:rPr lang="en-US" altLang="en-US" sz="1800" dirty="0"/>
              <a:t>Endoscopic urethral manipulation</a:t>
            </a:r>
          </a:p>
          <a:p>
            <a:pPr lvl="1" eaLnBrk="1" hangingPunct="1">
              <a:lnSpc>
                <a:spcPct val="80000"/>
              </a:lnSpc>
            </a:pPr>
            <a:r>
              <a:rPr lang="en-US" altLang="en-US" sz="1800" dirty="0"/>
              <a:t>Prostatic Biopsy</a:t>
            </a:r>
          </a:p>
          <a:p>
            <a:pPr lvl="1" eaLnBrk="1" hangingPunct="1">
              <a:lnSpc>
                <a:spcPct val="80000"/>
              </a:lnSpc>
            </a:pPr>
            <a:r>
              <a:rPr lang="en-US" altLang="en-US" sz="1800" dirty="0"/>
              <a:t>Ejaculation</a:t>
            </a:r>
          </a:p>
          <a:p>
            <a:pPr lvl="1" eaLnBrk="1" hangingPunct="1">
              <a:lnSpc>
                <a:spcPct val="80000"/>
              </a:lnSpc>
            </a:pPr>
            <a:r>
              <a:rPr lang="en-US" altLang="en-US" sz="1800" dirty="0"/>
              <a:t>?? DRE</a:t>
            </a:r>
          </a:p>
          <a:p>
            <a:pPr eaLnBrk="1" hangingPunct="1">
              <a:lnSpc>
                <a:spcPct val="80000"/>
              </a:lnSpc>
            </a:pPr>
            <a:r>
              <a:rPr lang="en-US" altLang="en-US" sz="2000" dirty="0"/>
              <a:t>Decreases due to:</a:t>
            </a:r>
          </a:p>
          <a:p>
            <a:pPr lvl="1" eaLnBrk="1" hangingPunct="1">
              <a:lnSpc>
                <a:spcPct val="80000"/>
              </a:lnSpc>
            </a:pPr>
            <a:r>
              <a:rPr lang="en-US" altLang="en-US" sz="1800" dirty="0"/>
              <a:t>Meds that lower serum testosterone (LHRH agonists / </a:t>
            </a:r>
            <a:r>
              <a:rPr lang="en-US" altLang="en-US" sz="1800" dirty="0" err="1"/>
              <a:t>antiandrogens</a:t>
            </a:r>
            <a:r>
              <a:rPr lang="en-US" altLang="en-US" sz="1800" dirty="0"/>
              <a:t>, 5alpha-reductase inhibitors (</a:t>
            </a:r>
            <a:r>
              <a:rPr lang="en-US" altLang="en-US" sz="1800" dirty="0" err="1"/>
              <a:t>Finasteride</a:t>
            </a:r>
            <a:r>
              <a:rPr lang="en-US" altLang="en-US" sz="1800" dirty="0"/>
              <a:t>)</a:t>
            </a:r>
          </a:p>
          <a:p>
            <a:pPr eaLnBrk="1" hangingPunct="1">
              <a:lnSpc>
                <a:spcPct val="80000"/>
              </a:lnSpc>
            </a:pPr>
            <a:r>
              <a:rPr lang="en-US" altLang="en-US" sz="2000" dirty="0"/>
              <a:t>Used for staging, monitoring, and prognosis</a:t>
            </a:r>
          </a:p>
        </p:txBody>
      </p:sp>
      <p:sp>
        <p:nvSpPr>
          <p:cNvPr id="4" name="Rectangle 3"/>
          <p:cNvSpPr/>
          <p:nvPr/>
        </p:nvSpPr>
        <p:spPr bwMode="auto">
          <a:xfrm>
            <a:off x="838200" y="3352800"/>
            <a:ext cx="4648200" cy="1295400"/>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p:cNvSpPr/>
          <p:nvPr/>
        </p:nvSpPr>
        <p:spPr bwMode="auto">
          <a:xfrm>
            <a:off x="1219200" y="4953000"/>
            <a:ext cx="3810000" cy="304800"/>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a:t>PSA</a:t>
            </a:r>
          </a:p>
        </p:txBody>
      </p:sp>
      <p:sp>
        <p:nvSpPr>
          <p:cNvPr id="35843" name="Rectangle 3"/>
          <p:cNvSpPr>
            <a:spLocks noGrp="1" noChangeArrowheads="1"/>
          </p:cNvSpPr>
          <p:nvPr>
            <p:ph type="body" idx="1"/>
          </p:nvPr>
        </p:nvSpPr>
        <p:spPr/>
        <p:txBody>
          <a:bodyPr/>
          <a:lstStyle/>
          <a:p>
            <a:pPr eaLnBrk="1" hangingPunct="1"/>
            <a:r>
              <a:rPr lang="en-US" altLang="en-US" dirty="0"/>
              <a:t>PSA Values – May Predict the Extent of Disease: - especially when combined with the Gleason Score</a:t>
            </a:r>
          </a:p>
          <a:p>
            <a:pPr lvl="1" eaLnBrk="1" hangingPunct="1"/>
            <a:r>
              <a:rPr lang="en-US" altLang="en-US" dirty="0"/>
              <a:t>&lt; 10		(Low volume/risk)</a:t>
            </a:r>
          </a:p>
          <a:p>
            <a:pPr lvl="1" eaLnBrk="1" hangingPunct="1"/>
            <a:r>
              <a:rPr lang="en-US" altLang="en-US" dirty="0"/>
              <a:t>10 – 20	(Intermediate volume/Risk)</a:t>
            </a:r>
          </a:p>
          <a:p>
            <a:pPr lvl="1" eaLnBrk="1" hangingPunct="1"/>
            <a:r>
              <a:rPr lang="en-US" altLang="en-US" dirty="0"/>
              <a:t>&gt; 20		(High volume/Risk)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81000"/>
            <a:ext cx="7772400" cy="1143000"/>
          </a:xfrm>
        </p:spPr>
        <p:txBody>
          <a:bodyPr/>
          <a:lstStyle/>
          <a:p>
            <a:pPr eaLnBrk="1" hangingPunct="1"/>
            <a:r>
              <a:rPr lang="en-US" altLang="en-US"/>
              <a:t>T-Stage for Prostate</a:t>
            </a:r>
          </a:p>
        </p:txBody>
      </p:sp>
      <p:sp>
        <p:nvSpPr>
          <p:cNvPr id="36867" name="Rectangle 3"/>
          <p:cNvSpPr>
            <a:spLocks noGrp="1" noChangeArrowheads="1"/>
          </p:cNvSpPr>
          <p:nvPr>
            <p:ph type="body" idx="1"/>
          </p:nvPr>
        </p:nvSpPr>
        <p:spPr>
          <a:xfrm>
            <a:off x="538163" y="1841500"/>
            <a:ext cx="3952875" cy="1879600"/>
          </a:xfrm>
        </p:spPr>
        <p:txBody>
          <a:bodyPr/>
          <a:lstStyle/>
          <a:p>
            <a:pPr eaLnBrk="1" hangingPunct="1">
              <a:buFontTx/>
              <a:buNone/>
            </a:pPr>
            <a:r>
              <a:rPr lang="en-US" altLang="en-US"/>
              <a:t>  T1 / T2 - tumour still confined to prostate gland</a:t>
            </a:r>
          </a:p>
        </p:txBody>
      </p:sp>
      <p:sp>
        <p:nvSpPr>
          <p:cNvPr id="720900" name="Text Box 4"/>
          <p:cNvSpPr txBox="1">
            <a:spLocks noChangeArrowheads="1"/>
          </p:cNvSpPr>
          <p:nvPr/>
        </p:nvSpPr>
        <p:spPr bwMode="auto">
          <a:xfrm>
            <a:off x="1143000" y="4038600"/>
            <a:ext cx="3902075" cy="2041525"/>
          </a:xfrm>
          <a:prstGeom prst="rect">
            <a:avLst/>
          </a:prstGeom>
          <a:noFill/>
          <a:ln w="9525">
            <a:noFill/>
            <a:miter lim="800000"/>
            <a:headEnd/>
            <a:tailEnd/>
          </a:ln>
        </p:spPr>
        <p:txBody>
          <a:bodyPr>
            <a:spAutoFit/>
          </a:bodyPr>
          <a:lstStyle/>
          <a:p>
            <a:pPr algn="l"/>
            <a:r>
              <a:rPr lang="en-US" altLang="en-US" sz="3200">
                <a:solidFill>
                  <a:srgbClr val="FFFF00"/>
                </a:solidFill>
                <a:latin typeface="Tahoma" pitchFamily="34" charset="0"/>
              </a:rPr>
              <a:t>T3 / T4 - tumour        spread outside prostate gland capsule</a:t>
            </a:r>
          </a:p>
        </p:txBody>
      </p:sp>
      <p:pic>
        <p:nvPicPr>
          <p:cNvPr id="36869" name="Picture 5" descr="T stage T2ab"/>
          <p:cNvPicPr>
            <a:picLocks noChangeAspect="1" noChangeArrowheads="1"/>
          </p:cNvPicPr>
          <p:nvPr/>
        </p:nvPicPr>
        <p:blipFill>
          <a:blip r:embed="rId2" cstate="print"/>
          <a:srcRect/>
          <a:stretch>
            <a:fillRect/>
          </a:stretch>
        </p:blipFill>
        <p:spPr bwMode="auto">
          <a:xfrm>
            <a:off x="4953000" y="1295400"/>
            <a:ext cx="3679825" cy="4800600"/>
          </a:xfrm>
          <a:prstGeom prst="rect">
            <a:avLst/>
          </a:prstGeom>
          <a:noFill/>
          <a:ln w="9525">
            <a:noFill/>
            <a:miter lim="800000"/>
            <a:headEnd/>
            <a:tailEnd/>
          </a:ln>
        </p:spPr>
      </p:pic>
      <p:pic>
        <p:nvPicPr>
          <p:cNvPr id="720902" name="Picture 6" descr="T stage T3abc-2"/>
          <p:cNvPicPr>
            <a:picLocks noChangeAspect="1" noChangeArrowheads="1"/>
          </p:cNvPicPr>
          <p:nvPr/>
        </p:nvPicPr>
        <p:blipFill>
          <a:blip r:embed="rId3" cstate="print"/>
          <a:srcRect/>
          <a:stretch>
            <a:fillRect/>
          </a:stretch>
        </p:blipFill>
        <p:spPr bwMode="auto">
          <a:xfrm>
            <a:off x="4953000" y="1295400"/>
            <a:ext cx="3667125"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20900"/>
                                        </p:tgtEl>
                                        <p:attrNameLst>
                                          <p:attrName>style.visibility</p:attrName>
                                        </p:attrNameLst>
                                      </p:cBhvr>
                                      <p:to>
                                        <p:strVal val="visible"/>
                                      </p:to>
                                    </p:set>
                                    <p:anim calcmode="lin" valueType="num">
                                      <p:cBhvr additive="base">
                                        <p:cTn id="7" dur="500" fill="hold"/>
                                        <p:tgtEl>
                                          <p:spTgt spid="720900"/>
                                        </p:tgtEl>
                                        <p:attrNameLst>
                                          <p:attrName>ppt_x</p:attrName>
                                        </p:attrNameLst>
                                      </p:cBhvr>
                                      <p:tavLst>
                                        <p:tav tm="0">
                                          <p:val>
                                            <p:strVal val="0-#ppt_w/2"/>
                                          </p:val>
                                        </p:tav>
                                        <p:tav tm="100000">
                                          <p:val>
                                            <p:strVal val="#ppt_x"/>
                                          </p:val>
                                        </p:tav>
                                      </p:tavLst>
                                    </p:anim>
                                    <p:anim calcmode="lin" valueType="num">
                                      <p:cBhvr additive="base">
                                        <p:cTn id="8" dur="500" fill="hold"/>
                                        <p:tgtEl>
                                          <p:spTgt spid="720900"/>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20902"/>
                                        </p:tgtEl>
                                        <p:attrNameLst>
                                          <p:attrName>style.visibility</p:attrName>
                                        </p:attrNameLst>
                                      </p:cBhvr>
                                      <p:to>
                                        <p:strVal val="visible"/>
                                      </p:to>
                                    </p:set>
                                    <p:animEffect transition="in" filter="blinds(horizontal)">
                                      <p:cBhvr>
                                        <p:cTn id="11" dur="500"/>
                                        <p:tgtEl>
                                          <p:spTgt spid="72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Outline</a:t>
            </a:r>
          </a:p>
        </p:txBody>
      </p:sp>
      <p:sp>
        <p:nvSpPr>
          <p:cNvPr id="5123" name="Rectangle 3"/>
          <p:cNvSpPr>
            <a:spLocks noGrp="1" noChangeArrowheads="1"/>
          </p:cNvSpPr>
          <p:nvPr>
            <p:ph type="body" idx="1"/>
          </p:nvPr>
        </p:nvSpPr>
        <p:spPr/>
        <p:txBody>
          <a:bodyPr/>
          <a:lstStyle/>
          <a:p>
            <a:pPr eaLnBrk="1" hangingPunct="1">
              <a:lnSpc>
                <a:spcPct val="90000"/>
              </a:lnSpc>
            </a:pPr>
            <a:r>
              <a:rPr lang="en-US" altLang="en-US" sz="2800" dirty="0"/>
              <a:t>Introduction to Prostate Cancer</a:t>
            </a:r>
          </a:p>
          <a:p>
            <a:pPr lvl="1" eaLnBrk="1" hangingPunct="1">
              <a:lnSpc>
                <a:spcPct val="90000"/>
              </a:lnSpc>
            </a:pPr>
            <a:r>
              <a:rPr lang="en-US" altLang="en-US" sz="2400" dirty="0"/>
              <a:t>Basic Background / Anatomy</a:t>
            </a:r>
          </a:p>
          <a:p>
            <a:pPr eaLnBrk="1" hangingPunct="1">
              <a:lnSpc>
                <a:spcPct val="90000"/>
              </a:lnSpc>
            </a:pPr>
            <a:r>
              <a:rPr lang="en-US" altLang="en-US" sz="2800" dirty="0"/>
              <a:t>Treatment Options</a:t>
            </a:r>
          </a:p>
          <a:p>
            <a:pPr lvl="1" eaLnBrk="1" hangingPunct="1">
              <a:lnSpc>
                <a:spcPct val="90000"/>
              </a:lnSpc>
            </a:pPr>
            <a:r>
              <a:rPr lang="en-US" altLang="en-US" sz="2400" dirty="0"/>
              <a:t>Surgery, Radiation, Cryotherapy, HIFU</a:t>
            </a:r>
          </a:p>
          <a:p>
            <a:pPr eaLnBrk="1" hangingPunct="1">
              <a:lnSpc>
                <a:spcPct val="90000"/>
              </a:lnSpc>
            </a:pPr>
            <a:r>
              <a:rPr lang="en-US" altLang="en-US" sz="2800" dirty="0"/>
              <a:t>Recurrence after Treatment:</a:t>
            </a:r>
          </a:p>
          <a:p>
            <a:pPr lvl="1" eaLnBrk="1" hangingPunct="1">
              <a:lnSpc>
                <a:spcPct val="90000"/>
              </a:lnSpc>
            </a:pPr>
            <a:r>
              <a:rPr lang="en-US" altLang="en-US" sz="2400" dirty="0"/>
              <a:t>What can we do?</a:t>
            </a:r>
          </a:p>
          <a:p>
            <a:pPr lvl="1" eaLnBrk="1" hangingPunct="1">
              <a:lnSpc>
                <a:spcPct val="90000"/>
              </a:lnSpc>
            </a:pPr>
            <a:r>
              <a:rPr lang="en-US" altLang="en-US" sz="2400" dirty="0"/>
              <a:t>Surgery: -&gt; Radiation Treatment, Hormones, Chemotherapy</a:t>
            </a:r>
          </a:p>
          <a:p>
            <a:pPr lvl="1" eaLnBrk="1" hangingPunct="1">
              <a:lnSpc>
                <a:spcPct val="90000"/>
              </a:lnSpc>
            </a:pPr>
            <a:r>
              <a:rPr lang="en-US" altLang="en-US" sz="2400" dirty="0"/>
              <a:t>Radiation: -&gt; Surgery, Salvage Brachytherapy, Hormones, Chemotherapy, Cryotherapy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l" eaLnBrk="1" hangingPunct="1"/>
            <a:r>
              <a:rPr lang="en-US" altLang="en-US" sz="4000"/>
              <a:t>Prostate Cancer Risk Categories</a:t>
            </a:r>
            <a:r>
              <a:rPr lang="en-US" altLang="en-US"/>
              <a:t> </a:t>
            </a:r>
          </a:p>
        </p:txBody>
      </p:sp>
      <p:sp>
        <p:nvSpPr>
          <p:cNvPr id="729091" name="Rectangle 3"/>
          <p:cNvSpPr>
            <a:spLocks noGrp="1" noChangeArrowheads="1"/>
          </p:cNvSpPr>
          <p:nvPr>
            <p:ph type="body" idx="1"/>
          </p:nvPr>
        </p:nvSpPr>
        <p:spPr/>
        <p:txBody>
          <a:bodyPr/>
          <a:lstStyle/>
          <a:p>
            <a:pPr eaLnBrk="1" hangingPunct="1">
              <a:lnSpc>
                <a:spcPct val="90000"/>
              </a:lnSpc>
            </a:pPr>
            <a:r>
              <a:rPr lang="en-US" altLang="en-US" sz="2400">
                <a:solidFill>
                  <a:schemeClr val="folHlink"/>
                </a:solidFill>
                <a:latin typeface="Arial" charset="0"/>
                <a:cs typeface="Times New Roman" pitchFamily="18" charset="0"/>
              </a:rPr>
              <a:t>Low Risk: </a:t>
            </a:r>
            <a:r>
              <a:rPr lang="en-US" altLang="en-US" sz="2400">
                <a:latin typeface="Arial" charset="0"/>
                <a:cs typeface="Times New Roman" pitchFamily="18" charset="0"/>
              </a:rPr>
              <a:t>(</a:t>
            </a:r>
            <a:r>
              <a:rPr lang="en-US" altLang="en-US" sz="2400">
                <a:solidFill>
                  <a:srgbClr val="FF3300"/>
                </a:solidFill>
                <a:latin typeface="Arial" charset="0"/>
                <a:cs typeface="Times New Roman" pitchFamily="18" charset="0"/>
              </a:rPr>
              <a:t>Good chance the cancer is confined to the prostate gland</a:t>
            </a:r>
            <a:r>
              <a:rPr lang="en-US" altLang="en-US" sz="2400">
                <a:latin typeface="Arial" charset="0"/>
                <a:cs typeface="Times New Roman" pitchFamily="18" charset="0"/>
              </a:rPr>
              <a:t>)</a:t>
            </a:r>
            <a:endParaRPr lang="en-US" altLang="en-US" sz="2400">
              <a:solidFill>
                <a:schemeClr val="folHlink"/>
              </a:solidFill>
              <a:cs typeface="Times New Roman" pitchFamily="18" charset="0"/>
            </a:endParaRPr>
          </a:p>
          <a:p>
            <a:pPr lvl="1" eaLnBrk="1" hangingPunct="1">
              <a:lnSpc>
                <a:spcPct val="90000"/>
              </a:lnSpc>
            </a:pPr>
            <a:r>
              <a:rPr lang="en-US" altLang="en-US" sz="2000">
                <a:latin typeface="Arial" charset="0"/>
                <a:cs typeface="Times New Roman" pitchFamily="18" charset="0"/>
              </a:rPr>
              <a:t>T1a-2a and GS ≤ 6 and PSA ≤ 10 (Confined to Gland)</a:t>
            </a:r>
            <a:endParaRPr lang="en-US" altLang="en-US" sz="2000">
              <a:cs typeface="Times New Roman" pitchFamily="18" charset="0"/>
            </a:endParaRPr>
          </a:p>
          <a:p>
            <a:pPr eaLnBrk="1" hangingPunct="1">
              <a:lnSpc>
                <a:spcPct val="90000"/>
              </a:lnSpc>
              <a:buFontTx/>
              <a:buNone/>
            </a:pPr>
            <a:r>
              <a:rPr lang="en-US" altLang="en-US" sz="2400">
                <a:latin typeface="Arial" charset="0"/>
                <a:cs typeface="Times New Roman" pitchFamily="18" charset="0"/>
              </a:rPr>
              <a:t> </a:t>
            </a:r>
            <a:endParaRPr lang="en-US" altLang="en-US" sz="2400">
              <a:cs typeface="Times New Roman" pitchFamily="18" charset="0"/>
            </a:endParaRPr>
          </a:p>
          <a:p>
            <a:pPr eaLnBrk="1" hangingPunct="1">
              <a:lnSpc>
                <a:spcPct val="90000"/>
              </a:lnSpc>
            </a:pPr>
            <a:r>
              <a:rPr lang="en-US" altLang="en-US" sz="2400">
                <a:solidFill>
                  <a:schemeClr val="folHlink"/>
                </a:solidFill>
                <a:latin typeface="Arial" charset="0"/>
                <a:cs typeface="Times New Roman" pitchFamily="18" charset="0"/>
              </a:rPr>
              <a:t>Intermediate Risk: </a:t>
            </a:r>
            <a:r>
              <a:rPr lang="en-US" altLang="en-US" sz="2400">
                <a:latin typeface="Arial" charset="0"/>
                <a:cs typeface="Times New Roman" pitchFamily="18" charset="0"/>
              </a:rPr>
              <a:t>(</a:t>
            </a:r>
            <a:r>
              <a:rPr lang="en-US" altLang="en-US" sz="2400">
                <a:solidFill>
                  <a:srgbClr val="FF00FF"/>
                </a:solidFill>
                <a:latin typeface="Arial" charset="0"/>
                <a:cs typeface="Times New Roman" pitchFamily="18" charset="0"/>
              </a:rPr>
              <a:t>Risk the cancer has extended into the tissues around the prostate</a:t>
            </a:r>
            <a:r>
              <a:rPr lang="en-US" altLang="en-US" sz="2400">
                <a:latin typeface="Arial" charset="0"/>
                <a:cs typeface="Times New Roman" pitchFamily="18" charset="0"/>
              </a:rPr>
              <a:t>)</a:t>
            </a:r>
            <a:endParaRPr lang="en-US" altLang="en-US" sz="2400">
              <a:solidFill>
                <a:schemeClr val="folHlink"/>
              </a:solidFill>
              <a:latin typeface="Arial" charset="0"/>
              <a:cs typeface="Times New Roman" pitchFamily="18" charset="0"/>
            </a:endParaRPr>
          </a:p>
          <a:p>
            <a:pPr lvl="1" eaLnBrk="1" hangingPunct="1">
              <a:lnSpc>
                <a:spcPct val="90000"/>
              </a:lnSpc>
            </a:pPr>
            <a:r>
              <a:rPr lang="en-US" altLang="en-US" sz="2000">
                <a:latin typeface="Arial" charset="0"/>
                <a:cs typeface="Times New Roman" pitchFamily="18" charset="0"/>
              </a:rPr>
              <a:t>PSA &gt;10 but &lt;20 and clinical stage T1a-&gt;T2c and GS ≤ 7or</a:t>
            </a:r>
            <a:endParaRPr lang="en-US" altLang="en-US" sz="2000">
              <a:cs typeface="Times New Roman" pitchFamily="18" charset="0"/>
            </a:endParaRPr>
          </a:p>
          <a:p>
            <a:pPr lvl="1" eaLnBrk="1" hangingPunct="1">
              <a:lnSpc>
                <a:spcPct val="90000"/>
              </a:lnSpc>
            </a:pPr>
            <a:r>
              <a:rPr lang="en-US" altLang="en-US" sz="2000">
                <a:latin typeface="Arial" charset="0"/>
                <a:cs typeface="Times New Roman" pitchFamily="18" charset="0"/>
              </a:rPr>
              <a:t>GS=7 and clinical stage T1a-&gt;T2c and PSA ≤ 20</a:t>
            </a:r>
            <a:endParaRPr lang="en-US" altLang="en-US" sz="2000">
              <a:cs typeface="Times New Roman" pitchFamily="18" charset="0"/>
            </a:endParaRPr>
          </a:p>
          <a:p>
            <a:pPr eaLnBrk="1" hangingPunct="1">
              <a:lnSpc>
                <a:spcPct val="90000"/>
              </a:lnSpc>
              <a:buFontTx/>
              <a:buNone/>
            </a:pPr>
            <a:r>
              <a:rPr lang="en-US" altLang="en-US" sz="2400">
                <a:latin typeface="Arial" charset="0"/>
                <a:cs typeface="Times New Roman" pitchFamily="18" charset="0"/>
              </a:rPr>
              <a:t> </a:t>
            </a:r>
            <a:endParaRPr lang="en-US" altLang="en-US" sz="2400">
              <a:cs typeface="Times New Roman" pitchFamily="18" charset="0"/>
            </a:endParaRPr>
          </a:p>
          <a:p>
            <a:pPr eaLnBrk="1" hangingPunct="1">
              <a:lnSpc>
                <a:spcPct val="90000"/>
              </a:lnSpc>
            </a:pPr>
            <a:r>
              <a:rPr lang="en-US" altLang="en-US" sz="2400">
                <a:solidFill>
                  <a:schemeClr val="folHlink"/>
                </a:solidFill>
                <a:latin typeface="Arial" charset="0"/>
                <a:cs typeface="Times New Roman" pitchFamily="18" charset="0"/>
              </a:rPr>
              <a:t>High Risk: (</a:t>
            </a:r>
            <a:r>
              <a:rPr lang="en-US" altLang="en-US" sz="2400">
                <a:solidFill>
                  <a:srgbClr val="FF9900"/>
                </a:solidFill>
                <a:latin typeface="Arial" charset="0"/>
                <a:cs typeface="Times New Roman" pitchFamily="18" charset="0"/>
              </a:rPr>
              <a:t>Good chance the cancer has spread to the Lymph Nodes, Bones etc</a:t>
            </a:r>
            <a:r>
              <a:rPr lang="en-US" altLang="en-US" sz="2400">
                <a:solidFill>
                  <a:schemeClr val="folHlink"/>
                </a:solidFill>
                <a:latin typeface="Arial" charset="0"/>
                <a:cs typeface="Times New Roman" pitchFamily="18" charset="0"/>
              </a:rPr>
              <a:t>) Any one of these parameters:</a:t>
            </a:r>
            <a:endParaRPr lang="en-US" altLang="en-US" sz="2400">
              <a:solidFill>
                <a:schemeClr val="folHlink"/>
              </a:solidFill>
              <a:cs typeface="Times New Roman" pitchFamily="18" charset="0"/>
            </a:endParaRPr>
          </a:p>
          <a:p>
            <a:pPr lvl="1" eaLnBrk="1" hangingPunct="1">
              <a:lnSpc>
                <a:spcPct val="90000"/>
              </a:lnSpc>
            </a:pPr>
            <a:r>
              <a:rPr lang="en-US" altLang="en-US" sz="2000">
                <a:latin typeface="Arial" charset="0"/>
                <a:cs typeface="Times New Roman" pitchFamily="18" charset="0"/>
              </a:rPr>
              <a:t>≥T3a </a:t>
            </a:r>
            <a:r>
              <a:rPr lang="en-US" altLang="en-US" sz="2000" u="sng">
                <a:latin typeface="Arial" charset="0"/>
                <a:cs typeface="Times New Roman" pitchFamily="18" charset="0"/>
              </a:rPr>
              <a:t>OR</a:t>
            </a:r>
            <a:r>
              <a:rPr lang="en-US" altLang="en-US" sz="2000">
                <a:latin typeface="Arial" charset="0"/>
                <a:cs typeface="Times New Roman" pitchFamily="18" charset="0"/>
              </a:rPr>
              <a:t> GS ≥ 8 </a:t>
            </a:r>
            <a:r>
              <a:rPr lang="en-US" altLang="en-US" sz="2000" u="sng">
                <a:latin typeface="Arial" charset="0"/>
                <a:cs typeface="Times New Roman" pitchFamily="18" charset="0"/>
              </a:rPr>
              <a:t>OR</a:t>
            </a:r>
            <a:r>
              <a:rPr lang="en-US" altLang="en-US" sz="2000">
                <a:latin typeface="Arial" charset="0"/>
                <a:cs typeface="Times New Roman" pitchFamily="18" charset="0"/>
              </a:rPr>
              <a:t> PSA &gt;20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anim calcmode="lin" valueType="num">
                                      <p:cBhvr additive="base">
                                        <p:cTn id="7" dur="500" fill="hold"/>
                                        <p:tgtEl>
                                          <p:spTgt spid="72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909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anim calcmode="lin" valueType="num">
                                      <p:cBhvr additive="base">
                                        <p:cTn id="11" dur="500" fill="hold"/>
                                        <p:tgtEl>
                                          <p:spTgt spid="72909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2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29091">
                                            <p:txEl>
                                              <p:pRg st="3" end="3"/>
                                            </p:txEl>
                                          </p:spTgt>
                                        </p:tgtEl>
                                        <p:attrNameLst>
                                          <p:attrName>style.visibility</p:attrName>
                                        </p:attrNameLst>
                                      </p:cBhvr>
                                      <p:to>
                                        <p:strVal val="visible"/>
                                      </p:to>
                                    </p:set>
                                    <p:anim calcmode="lin" valueType="num">
                                      <p:cBhvr additive="base">
                                        <p:cTn id="17" dur="500" fill="hold"/>
                                        <p:tgtEl>
                                          <p:spTgt spid="72909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29091">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29091">
                                            <p:txEl>
                                              <p:pRg st="4" end="4"/>
                                            </p:txEl>
                                          </p:spTgt>
                                        </p:tgtEl>
                                        <p:attrNameLst>
                                          <p:attrName>style.visibility</p:attrName>
                                        </p:attrNameLst>
                                      </p:cBhvr>
                                      <p:to>
                                        <p:strVal val="visible"/>
                                      </p:to>
                                    </p:set>
                                    <p:anim calcmode="lin" valueType="num">
                                      <p:cBhvr additive="base">
                                        <p:cTn id="21" dur="500" fill="hold"/>
                                        <p:tgtEl>
                                          <p:spTgt spid="729091">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29091">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29091">
                                            <p:txEl>
                                              <p:pRg st="5" end="5"/>
                                            </p:txEl>
                                          </p:spTgt>
                                        </p:tgtEl>
                                        <p:attrNameLst>
                                          <p:attrName>style.visibility</p:attrName>
                                        </p:attrNameLst>
                                      </p:cBhvr>
                                      <p:to>
                                        <p:strVal val="visible"/>
                                      </p:to>
                                    </p:set>
                                    <p:anim calcmode="lin" valueType="num">
                                      <p:cBhvr additive="base">
                                        <p:cTn id="25" dur="500" fill="hold"/>
                                        <p:tgtEl>
                                          <p:spTgt spid="729091">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290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29091">
                                            <p:txEl>
                                              <p:pRg st="7" end="7"/>
                                            </p:txEl>
                                          </p:spTgt>
                                        </p:tgtEl>
                                        <p:attrNameLst>
                                          <p:attrName>style.visibility</p:attrName>
                                        </p:attrNameLst>
                                      </p:cBhvr>
                                      <p:to>
                                        <p:strVal val="visible"/>
                                      </p:to>
                                    </p:set>
                                    <p:anim calcmode="lin" valueType="num">
                                      <p:cBhvr additive="base">
                                        <p:cTn id="31" dur="500" fill="hold"/>
                                        <p:tgtEl>
                                          <p:spTgt spid="72909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29091">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29091">
                                            <p:txEl>
                                              <p:pRg st="8" end="8"/>
                                            </p:txEl>
                                          </p:spTgt>
                                        </p:tgtEl>
                                        <p:attrNameLst>
                                          <p:attrName>style.visibility</p:attrName>
                                        </p:attrNameLst>
                                      </p:cBhvr>
                                      <p:to>
                                        <p:strVal val="visible"/>
                                      </p:to>
                                    </p:set>
                                    <p:anim calcmode="lin" valueType="num">
                                      <p:cBhvr additive="base">
                                        <p:cTn id="35" dur="500" fill="hold"/>
                                        <p:tgtEl>
                                          <p:spTgt spid="729091">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909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0"/>
            <a:ext cx="8229600" cy="990600"/>
          </a:xfrm>
        </p:spPr>
        <p:txBody>
          <a:bodyPr/>
          <a:lstStyle/>
          <a:p>
            <a:pPr eaLnBrk="1" hangingPunct="1"/>
            <a:r>
              <a:rPr lang="en-US" sz="5400">
                <a:ea typeface="ＭＳ Ｐゴシック" pitchFamily="34" charset="-128"/>
              </a:rPr>
              <a:t>Risk Groups</a:t>
            </a:r>
          </a:p>
        </p:txBody>
      </p:sp>
      <p:graphicFrame>
        <p:nvGraphicFramePr>
          <p:cNvPr id="145447" name="Group 39"/>
          <p:cNvGraphicFramePr>
            <a:graphicFrameLocks noGrp="1"/>
          </p:cNvGraphicFramePr>
          <p:nvPr>
            <p:ph idx="1"/>
          </p:nvPr>
        </p:nvGraphicFramePr>
        <p:xfrm>
          <a:off x="762000" y="1600200"/>
          <a:ext cx="7848600" cy="4419600"/>
        </p:xfrm>
        <a:graphic>
          <a:graphicData uri="http://schemas.openxmlformats.org/drawingml/2006/table">
            <a:tbl>
              <a:tblPr/>
              <a:tblGrid>
                <a:gridCol w="1217886">
                  <a:extLst>
                    <a:ext uri="{9D8B030D-6E8A-4147-A177-3AD203B41FA5}">
                      <a16:colId xmlns:a16="http://schemas.microsoft.com/office/drawing/2014/main" val="20000"/>
                    </a:ext>
                  </a:extLst>
                </a:gridCol>
                <a:gridCol w="1987523">
                  <a:extLst>
                    <a:ext uri="{9D8B030D-6E8A-4147-A177-3AD203B41FA5}">
                      <a16:colId xmlns:a16="http://schemas.microsoft.com/office/drawing/2014/main" val="20001"/>
                    </a:ext>
                  </a:extLst>
                </a:gridCol>
                <a:gridCol w="2745882">
                  <a:extLst>
                    <a:ext uri="{9D8B030D-6E8A-4147-A177-3AD203B41FA5}">
                      <a16:colId xmlns:a16="http://schemas.microsoft.com/office/drawing/2014/main" val="20002"/>
                    </a:ext>
                  </a:extLst>
                </a:gridCol>
                <a:gridCol w="1897309">
                  <a:extLst>
                    <a:ext uri="{9D8B030D-6E8A-4147-A177-3AD203B41FA5}">
                      <a16:colId xmlns:a16="http://schemas.microsoft.com/office/drawing/2014/main" val="20003"/>
                    </a:ext>
                  </a:extLst>
                </a:gridCol>
              </a:tblGrid>
              <a:tr h="4735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000" b="0" i="0" u="none" strike="noStrike" cap="none" normalizeH="0" baseline="0" dirty="0">
                        <a:ln>
                          <a:noFill/>
                        </a:ln>
                        <a:solidFill>
                          <a:schemeClr val="hlink"/>
                        </a:solidFill>
                        <a:effectLst/>
                        <a:latin typeface="Arial" pitchFamily="34"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LOW</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INTERMEDIATE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HIGH</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17801">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PSA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&lt;10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10 - 20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&gt; 20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5204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Gleason score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&amp; &lt;=6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OR 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OR 8-10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417801">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T- Stage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&amp;T1-T2a</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OR T2b, T2c</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a:ln>
                            <a:noFill/>
                          </a:ln>
                          <a:solidFill>
                            <a:schemeClr val="tx1"/>
                          </a:solidFill>
                          <a:effectLst/>
                          <a:latin typeface="Arial" pitchFamily="34" charset="0"/>
                          <a:ea typeface="ＭＳ Ｐゴシック" charset="-128"/>
                        </a:rPr>
                        <a:t>OR T3,T4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235844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RX.</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Options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Surveillance</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Prostatectomy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EBRT</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Brachytherapy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Cryotherapy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Prostatectomy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EBRT (+/- hormones)</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Cryotherapy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Brachytherapy (a subset of pts.)</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Surveillance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EBRT &amp;hormones</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Prostatectomy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Cryotherapy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0" u="none" strike="noStrike" cap="none" normalizeH="0" baseline="0" dirty="0">
                          <a:ln>
                            <a:noFill/>
                          </a:ln>
                          <a:solidFill>
                            <a:schemeClr val="tx1"/>
                          </a:solidFill>
                          <a:effectLst/>
                          <a:latin typeface="Arial" pitchFamily="34" charset="0"/>
                          <a:ea typeface="ＭＳ Ｐゴシック" charset="-128"/>
                        </a:rPr>
                        <a:t>Hormones only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000" b="0" i="0" u="none" strike="noStrike" cap="none" normalizeH="0" baseline="0" dirty="0">
                        <a:ln>
                          <a:noFill/>
                        </a:ln>
                        <a:solidFill>
                          <a:schemeClr val="tx1"/>
                        </a:solidFill>
                        <a:effectLst/>
                        <a:latin typeface="Arial" pitchFamily="34" charset="0"/>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rostate box game"/>
          <p:cNvPicPr>
            <a:picLocks noChangeAspect="1" noChangeArrowheads="1"/>
          </p:cNvPicPr>
          <p:nvPr/>
        </p:nvPicPr>
        <p:blipFill>
          <a:blip r:embed="rId2" cstate="print"/>
          <a:srcRect t="21188" b="11986"/>
          <a:stretch>
            <a:fillRect/>
          </a:stretch>
        </p:blipFill>
        <p:spPr bwMode="auto">
          <a:xfrm>
            <a:off x="838200" y="1295400"/>
            <a:ext cx="7543800" cy="4418013"/>
          </a:xfrm>
          <a:prstGeom prst="rect">
            <a:avLst/>
          </a:prstGeom>
          <a:noFill/>
          <a:ln w="9525">
            <a:noFill/>
            <a:miter lim="800000"/>
            <a:headEnd/>
            <a:tailEnd/>
          </a:ln>
        </p:spPr>
      </p:pic>
      <p:sp>
        <p:nvSpPr>
          <p:cNvPr id="99331" name="Text Box 3"/>
          <p:cNvSpPr txBox="1">
            <a:spLocks noChangeArrowheads="1"/>
          </p:cNvSpPr>
          <p:nvPr/>
        </p:nvSpPr>
        <p:spPr bwMode="auto">
          <a:xfrm>
            <a:off x="838200" y="5638800"/>
            <a:ext cx="7543800" cy="457200"/>
          </a:xfrm>
          <a:prstGeom prst="rect">
            <a:avLst/>
          </a:prstGeom>
          <a:solidFill>
            <a:schemeClr val="bg1"/>
          </a:solidFill>
          <a:ln w="9525">
            <a:noFill/>
            <a:miter lim="800000"/>
            <a:headEnd/>
            <a:tailEnd/>
          </a:ln>
        </p:spPr>
        <p:txBody>
          <a:bodyPr>
            <a:spAutoFit/>
          </a:bodyPr>
          <a:lstStyle/>
          <a:p>
            <a:r>
              <a:rPr lang="en-US" altLang="en-US" sz="2400" b="1" i="1"/>
              <a:t>   </a:t>
            </a:r>
            <a:r>
              <a:rPr lang="en-US" altLang="en-US" sz="2400" b="1" i="1">
                <a:solidFill>
                  <a:srgbClr val="FF0000"/>
                </a:solidFill>
                <a:latin typeface="Times New Roman" pitchFamily="18" charset="0"/>
              </a:rPr>
              <a:t>“”Keep it clean, no hitting below the prostate”</a:t>
            </a:r>
            <a:r>
              <a:rPr lang="en-US" altLang="en-US" sz="2400" b="1" i="1">
                <a:solidFill>
                  <a:srgbClr val="000048"/>
                </a:solidFill>
              </a:rPr>
              <a:t>   </a:t>
            </a:r>
          </a:p>
        </p:txBody>
      </p:sp>
      <p:sp>
        <p:nvSpPr>
          <p:cNvPr id="99332" name="Text Box 4"/>
          <p:cNvSpPr txBox="1">
            <a:spLocks noChangeArrowheads="1"/>
          </p:cNvSpPr>
          <p:nvPr/>
        </p:nvSpPr>
        <p:spPr bwMode="auto">
          <a:xfrm>
            <a:off x="914400" y="293688"/>
            <a:ext cx="7467600" cy="434975"/>
          </a:xfrm>
          <a:prstGeom prst="rect">
            <a:avLst/>
          </a:prstGeom>
          <a:noFill/>
          <a:ln w="9525">
            <a:noFill/>
            <a:miter lim="800000"/>
            <a:headEnd/>
            <a:tailEnd/>
          </a:ln>
        </p:spPr>
        <p:txBody>
          <a:bodyPr>
            <a:spAutoFit/>
          </a:bodyPr>
          <a:lstStyle/>
          <a:p>
            <a:pPr>
              <a:lnSpc>
                <a:spcPct val="125000"/>
              </a:lnSpc>
            </a:pPr>
            <a:r>
              <a:rPr lang="en-US" altLang="en-US"/>
              <a:t>Treatment Options</a:t>
            </a:r>
          </a:p>
        </p:txBody>
      </p:sp>
      <p:sp>
        <p:nvSpPr>
          <p:cNvPr id="99333" name="Text Box 5"/>
          <p:cNvSpPr txBox="1">
            <a:spLocks noChangeArrowheads="1"/>
          </p:cNvSpPr>
          <p:nvPr/>
        </p:nvSpPr>
        <p:spPr bwMode="auto">
          <a:xfrm>
            <a:off x="1660525" y="-39688"/>
            <a:ext cx="184150" cy="366713"/>
          </a:xfrm>
          <a:prstGeom prst="rect">
            <a:avLst/>
          </a:prstGeom>
          <a:noFill/>
          <a:ln w="9525">
            <a:noFill/>
            <a:miter lim="800000"/>
            <a:headEnd/>
            <a:tailEnd/>
          </a:ln>
        </p:spPr>
        <p:txBody>
          <a:bodyPr wrap="none">
            <a:spAutoFit/>
          </a:bodyPr>
          <a:lstStyle/>
          <a:p>
            <a:endParaRPr lang="en-US" altLang="en-US"/>
          </a:p>
        </p:txBody>
      </p:sp>
      <p:sp>
        <p:nvSpPr>
          <p:cNvPr id="99334" name="Text Box 6"/>
          <p:cNvSpPr txBox="1">
            <a:spLocks noChangeArrowheads="1"/>
          </p:cNvSpPr>
          <p:nvPr/>
        </p:nvSpPr>
        <p:spPr bwMode="auto">
          <a:xfrm>
            <a:off x="1676400" y="762000"/>
            <a:ext cx="6096000" cy="457200"/>
          </a:xfrm>
          <a:prstGeom prst="rect">
            <a:avLst/>
          </a:prstGeom>
          <a:noFill/>
          <a:ln w="9525">
            <a:noFill/>
            <a:miter lim="800000"/>
            <a:headEnd/>
            <a:tailEnd/>
          </a:ln>
        </p:spPr>
        <p:txBody>
          <a:bodyPr>
            <a:spAutoFit/>
          </a:bodyPr>
          <a:lstStyle/>
          <a:p>
            <a:r>
              <a:rPr lang="en-US" altLang="en-US" sz="2400" b="1">
                <a:solidFill>
                  <a:srgbClr val="FF0000"/>
                </a:solidFill>
              </a:rPr>
              <a:t>Surgery vs. Brachytherapy</a:t>
            </a:r>
            <a:endParaRPr lang="en-US" altLang="en-US" sz="2800" b="1">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Surgery vs Brachytherapy</a:t>
            </a:r>
          </a:p>
        </p:txBody>
      </p:sp>
      <p:sp>
        <p:nvSpPr>
          <p:cNvPr id="101379" name="Rectangle 3"/>
          <p:cNvSpPr>
            <a:spLocks noGrp="1" noChangeArrowheads="1"/>
          </p:cNvSpPr>
          <p:nvPr>
            <p:ph type="body" idx="1"/>
          </p:nvPr>
        </p:nvSpPr>
        <p:spPr/>
        <p:txBody>
          <a:bodyPr/>
          <a:lstStyle/>
          <a:p>
            <a:r>
              <a:rPr lang="en-US" altLang="en-US"/>
              <a:t>Giberti C: Italian Study (200 patients)</a:t>
            </a:r>
          </a:p>
          <a:p>
            <a:pPr lvl="1"/>
            <a:r>
              <a:rPr lang="en-US" altLang="en-US"/>
              <a:t>Randomized to brachy or surgery</a:t>
            </a:r>
          </a:p>
          <a:p>
            <a:pPr lvl="1"/>
            <a:r>
              <a:rPr lang="en-US" altLang="en-US"/>
              <a:t>5 year results:</a:t>
            </a:r>
          </a:p>
          <a:p>
            <a:pPr lvl="2"/>
            <a:r>
              <a:rPr lang="en-US" altLang="en-US"/>
              <a:t>Cure: 91% surgery 91.7% Brachy</a:t>
            </a:r>
          </a:p>
          <a:p>
            <a:pPr lvl="3"/>
            <a:r>
              <a:rPr lang="en-US" altLang="en-US"/>
              <a:t>Surgery: Incontinence 18.4% -&gt; 6.5%; Good EF 40% at 5 years</a:t>
            </a:r>
          </a:p>
          <a:p>
            <a:pPr lvl="3"/>
            <a:r>
              <a:rPr lang="en-US" altLang="en-US"/>
              <a:t>Brachy: Irritative symptoms 20% at 1 year,  Good EF 68% (at 5 years)</a:t>
            </a:r>
          </a:p>
          <a:p>
            <a:pPr lvl="2"/>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ctrTitle"/>
          </p:nvPr>
        </p:nvSpPr>
        <p:spPr/>
        <p:txBody>
          <a:bodyPr/>
          <a:lstStyle/>
          <a:p>
            <a:pPr eaLnBrk="1" hangingPunct="1"/>
            <a:r>
              <a:rPr lang="en-US" altLang="en-US"/>
              <a:t>Radiation Oncology</a:t>
            </a:r>
          </a:p>
        </p:txBody>
      </p:sp>
      <p:sp>
        <p:nvSpPr>
          <p:cNvPr id="105475" name="Rectangle 5"/>
          <p:cNvSpPr>
            <a:spLocks noGrp="1" noChangeArrowheads="1"/>
          </p:cNvSpPr>
          <p:nvPr>
            <p:ph type="subTitle" idx="1"/>
          </p:nvPr>
        </p:nvSpPr>
        <p:spPr/>
        <p:txBody>
          <a:bodyPr/>
          <a:lstStyle/>
          <a:p>
            <a:pPr eaLnBrk="1" hangingPunct="1"/>
            <a:r>
              <a:rPr lang="en-US" altLang="en-US"/>
              <a:t>Advances in Modern Technology</a:t>
            </a:r>
          </a:p>
          <a:p>
            <a:pPr eaLnBrk="1" hangingPunct="1"/>
            <a:r>
              <a:rPr lang="en-US" altLang="en-US"/>
              <a:t>Advancing Cure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radons2"/>
          <p:cNvPicPr>
            <a:picLocks noChangeAspect="1" noChangeArrowheads="1"/>
          </p:cNvPicPr>
          <p:nvPr/>
        </p:nvPicPr>
        <p:blipFill>
          <a:blip r:embed="rId2" cstate="print"/>
          <a:srcRect/>
          <a:stretch>
            <a:fillRect/>
          </a:stretch>
        </p:blipFill>
        <p:spPr bwMode="auto">
          <a:xfrm>
            <a:off x="2743200" y="3962400"/>
            <a:ext cx="4038600" cy="1804988"/>
          </a:xfrm>
          <a:prstGeom prst="rect">
            <a:avLst/>
          </a:prstGeom>
          <a:noFill/>
          <a:ln w="9525">
            <a:noFill/>
            <a:miter lim="800000"/>
            <a:headEnd/>
            <a:tailEnd/>
          </a:ln>
        </p:spPr>
      </p:pic>
      <p:sp>
        <p:nvSpPr>
          <p:cNvPr id="106499" name="Title 1"/>
          <p:cNvSpPr>
            <a:spLocks noGrp="1"/>
          </p:cNvSpPr>
          <p:nvPr>
            <p:ph type="title"/>
          </p:nvPr>
        </p:nvSpPr>
        <p:spPr/>
        <p:txBody>
          <a:bodyPr/>
          <a:lstStyle/>
          <a:p>
            <a:pPr eaLnBrk="1" hangingPunct="1"/>
            <a:r>
              <a:rPr lang="en-US" altLang="en-US"/>
              <a:t>Advances in Brachytherapy</a:t>
            </a:r>
          </a:p>
        </p:txBody>
      </p:sp>
      <p:sp>
        <p:nvSpPr>
          <p:cNvPr id="48131" name="Content Placeholder 2"/>
          <p:cNvSpPr>
            <a:spLocks noGrp="1"/>
          </p:cNvSpPr>
          <p:nvPr>
            <p:ph idx="1"/>
          </p:nvPr>
        </p:nvSpPr>
        <p:spPr>
          <a:xfrm>
            <a:off x="457200" y="1600200"/>
            <a:ext cx="8229600" cy="4449763"/>
          </a:xfrm>
        </p:spPr>
        <p:txBody>
          <a:bodyPr/>
          <a:lstStyle/>
          <a:p>
            <a:pPr eaLnBrk="1" hangingPunct="1"/>
            <a:r>
              <a:rPr lang="en-US" altLang="en-US" dirty="0"/>
              <a:t>Low Risk:</a:t>
            </a:r>
          </a:p>
          <a:p>
            <a:pPr lvl="1" eaLnBrk="1" hangingPunct="1"/>
            <a:r>
              <a:rPr lang="en-US" altLang="en-US" dirty="0"/>
              <a:t>Brachytherapy: (Short / Treatment)</a:t>
            </a:r>
          </a:p>
          <a:p>
            <a:pPr lvl="2" eaLnBrk="1" hangingPunct="1"/>
            <a:r>
              <a:rPr lang="en-US" altLang="en-US" dirty="0"/>
              <a:t>1</a:t>
            </a:r>
            <a:r>
              <a:rPr lang="en-US" altLang="en-US" baseline="30000" dirty="0"/>
              <a:t>st</a:t>
            </a:r>
            <a:r>
              <a:rPr lang="en-US" altLang="en-US" dirty="0"/>
              <a:t> Treatment for Prostate Cancer:</a:t>
            </a:r>
          </a:p>
          <a:p>
            <a:pPr lvl="3" eaLnBrk="1" hangingPunct="1"/>
            <a:r>
              <a:rPr lang="en-US" altLang="en-US" dirty="0"/>
              <a:t>1907 (radium implants)</a:t>
            </a:r>
          </a:p>
          <a:p>
            <a:pPr lvl="3" eaLnBrk="1" hangingPunct="1"/>
            <a:r>
              <a:rPr lang="en-US" altLang="en-US" dirty="0"/>
              <a:t>A “real” man’s treatment</a:t>
            </a:r>
          </a:p>
          <a:p>
            <a:pPr lvl="2" eaLnBrk="1" hangingPunct="1"/>
            <a:r>
              <a:rPr lang="en-US" altLang="en-US" dirty="0"/>
              <a:t>What’s New?</a:t>
            </a:r>
          </a:p>
          <a:p>
            <a:pPr lvl="3" eaLnBrk="1" hangingPunct="1"/>
            <a:r>
              <a:rPr lang="en-US" altLang="en-US" dirty="0"/>
              <a:t>Intra-operative Technology / Computer Guided / Robotic Delivery</a:t>
            </a:r>
          </a:p>
          <a:p>
            <a:pPr lvl="3" eaLnBrk="1" hangingPunct="1"/>
            <a:r>
              <a:rPr lang="en-US" altLang="en-US" dirty="0"/>
              <a:t>Improved cure rate </a:t>
            </a:r>
          </a:p>
          <a:p>
            <a:pPr lvl="3" eaLnBrk="1" hangingPunct="1"/>
            <a:r>
              <a:rPr lang="en-US" altLang="en-US" dirty="0"/>
              <a:t>Reduction in side effects</a:t>
            </a:r>
          </a:p>
        </p:txBody>
      </p:sp>
      <p:pic>
        <p:nvPicPr>
          <p:cNvPr id="48134" name="Picture 12"/>
          <p:cNvPicPr>
            <a:picLocks noChangeArrowheads="1"/>
          </p:cNvPicPr>
          <p:nvPr/>
        </p:nvPicPr>
        <p:blipFill>
          <a:blip r:embed="rId3" cstate="print"/>
          <a:srcRect/>
          <a:stretch>
            <a:fillRect/>
          </a:stretch>
        </p:blipFill>
        <p:spPr bwMode="auto">
          <a:xfrm>
            <a:off x="2362200" y="1981200"/>
            <a:ext cx="50292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blinds(horizontal)">
                                      <p:cBhvr>
                                        <p:cTn id="7" dur="500"/>
                                        <p:tgtEl>
                                          <p:spTgt spid="48133"/>
                                        </p:tgtEl>
                                      </p:cBhvr>
                                    </p:animEffect>
                                  </p:childTnLst>
                                  <p:subTnLst>
                                    <p:set>
                                      <p:cBhvr override="childStyle">
                                        <p:cTn dur="1" fill="hold" display="0" masterRel="nextClick" afterEffect="1"/>
                                        <p:tgtEl>
                                          <p:spTgt spid="4813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8131">
                                            <p:txEl>
                                              <p:pRg st="5" end="5"/>
                                            </p:txEl>
                                          </p:spTgt>
                                        </p:tgtEl>
                                        <p:attrNameLst>
                                          <p:attrName>style.visibility</p:attrName>
                                        </p:attrNameLst>
                                      </p:cBhvr>
                                      <p:to>
                                        <p:strVal val="visible"/>
                                      </p:to>
                                    </p:set>
                                    <p:animEffect transition="in" filter="blinds(horizontal)">
                                      <p:cBhvr>
                                        <p:cTn id="12" dur="500"/>
                                        <p:tgtEl>
                                          <p:spTgt spid="48131">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animEffect transition="in" filter="blinds(horizontal)">
                                      <p:cBhvr>
                                        <p:cTn id="15" dur="500"/>
                                        <p:tgtEl>
                                          <p:spTgt spid="48131">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8131">
                                            <p:txEl>
                                              <p:pRg st="7" end="7"/>
                                            </p:txEl>
                                          </p:spTgt>
                                        </p:tgtEl>
                                        <p:attrNameLst>
                                          <p:attrName>style.visibility</p:attrName>
                                        </p:attrNameLst>
                                      </p:cBhvr>
                                      <p:to>
                                        <p:strVal val="visible"/>
                                      </p:to>
                                    </p:set>
                                    <p:animEffect transition="in" filter="blinds(horizontal)">
                                      <p:cBhvr>
                                        <p:cTn id="18" dur="500"/>
                                        <p:tgtEl>
                                          <p:spTgt spid="48131">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8131">
                                            <p:txEl>
                                              <p:pRg st="8" end="8"/>
                                            </p:txEl>
                                          </p:spTgt>
                                        </p:tgtEl>
                                        <p:attrNameLst>
                                          <p:attrName>style.visibility</p:attrName>
                                        </p:attrNameLst>
                                      </p:cBhvr>
                                      <p:to>
                                        <p:strVal val="visible"/>
                                      </p:to>
                                    </p:set>
                                    <p:animEffect transition="in" filter="blinds(horizontal)">
                                      <p:cBhvr>
                                        <p:cTn id="21" dur="500"/>
                                        <p:tgtEl>
                                          <p:spTgt spid="4813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48134"/>
                                        </p:tgtEl>
                                        <p:attrNameLst>
                                          <p:attrName>style.visibility</p:attrName>
                                        </p:attrNameLst>
                                      </p:cBhvr>
                                      <p:to>
                                        <p:strVal val="visible"/>
                                      </p:to>
                                    </p:set>
                                    <p:animEffect transition="in" filter="checkerboard(across)">
                                      <p:cBhvr>
                                        <p:cTn id="26"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4054475" y="1752600"/>
            <a:ext cx="3863975" cy="1187450"/>
          </a:xfrm>
          <a:prstGeom prst="rect">
            <a:avLst/>
          </a:prstGeom>
          <a:noFill/>
          <a:ln w="9525">
            <a:noFill/>
            <a:miter lim="800000"/>
            <a:headEnd/>
            <a:tailEnd/>
          </a:ln>
        </p:spPr>
        <p:txBody>
          <a:bodyPr wrap="none" lIns="92075" tIns="46038" rIns="92075" bIns="46038">
            <a:spAutoFit/>
          </a:bodyPr>
          <a:lstStyle/>
          <a:p>
            <a:pPr eaLnBrk="0" hangingPunct="0"/>
            <a:r>
              <a:rPr lang="en-US" altLang="en-US" sz="2400" u="sng">
                <a:solidFill>
                  <a:schemeClr val="bg1"/>
                </a:solidFill>
              </a:rPr>
              <a:t>Extracapsular disease and </a:t>
            </a:r>
            <a:endParaRPr lang="en-US" altLang="en-US" sz="2400">
              <a:solidFill>
                <a:schemeClr val="bg1"/>
              </a:solidFill>
            </a:endParaRPr>
          </a:p>
          <a:p>
            <a:pPr eaLnBrk="0" hangingPunct="0"/>
            <a:r>
              <a:rPr lang="en-US" altLang="en-US" sz="2400" u="sng">
                <a:solidFill>
                  <a:schemeClr val="bg1"/>
                </a:solidFill>
              </a:rPr>
              <a:t>Radial extension of tumor</a:t>
            </a:r>
          </a:p>
          <a:p>
            <a:pPr eaLnBrk="0" hangingPunct="0"/>
            <a:r>
              <a:rPr lang="en-US" altLang="en-US" sz="2400" u="sng">
                <a:solidFill>
                  <a:schemeClr val="bg1"/>
                </a:solidFill>
              </a:rPr>
              <a:t>In low risk disease</a:t>
            </a:r>
          </a:p>
        </p:txBody>
      </p:sp>
      <p:sp>
        <p:nvSpPr>
          <p:cNvPr id="107523" name="Arc 3"/>
          <p:cNvSpPr>
            <a:spLocks/>
          </p:cNvSpPr>
          <p:nvPr/>
        </p:nvSpPr>
        <p:spPr bwMode="auto">
          <a:xfrm>
            <a:off x="1600200" y="2438400"/>
            <a:ext cx="1017588" cy="1676400"/>
          </a:xfrm>
          <a:custGeom>
            <a:avLst/>
            <a:gdLst>
              <a:gd name="T0" fmla="*/ 0 w 21630"/>
              <a:gd name="T1" fmla="*/ 0 h 21600"/>
              <a:gd name="T2" fmla="*/ 2147483647 w 21630"/>
              <a:gd name="T3" fmla="*/ 2147483647 h 21600"/>
              <a:gd name="T4" fmla="*/ 2147483647 w 21630"/>
              <a:gd name="T5" fmla="*/ 2147483647 h 21600"/>
              <a:gd name="T6" fmla="*/ 0 60000 65536"/>
              <a:gd name="T7" fmla="*/ 0 60000 65536"/>
              <a:gd name="T8" fmla="*/ 0 60000 65536"/>
              <a:gd name="T9" fmla="*/ 0 w 21630"/>
              <a:gd name="T10" fmla="*/ 0 h 21600"/>
              <a:gd name="T11" fmla="*/ 21630 w 21630"/>
              <a:gd name="T12" fmla="*/ 21600 h 21600"/>
            </a:gdLst>
            <a:ahLst/>
            <a:cxnLst>
              <a:cxn ang="T6">
                <a:pos x="T0" y="T1"/>
              </a:cxn>
              <a:cxn ang="T7">
                <a:pos x="T2" y="T3"/>
              </a:cxn>
              <a:cxn ang="T8">
                <a:pos x="T4" y="T5"/>
              </a:cxn>
            </a:cxnLst>
            <a:rect l="T9" t="T10" r="T11" b="T12"/>
            <a:pathLst>
              <a:path w="21630" h="21600" fill="none" extrusionOk="0">
                <a:moveTo>
                  <a:pt x="0" y="0"/>
                </a:moveTo>
                <a:cubicBezTo>
                  <a:pt x="10" y="0"/>
                  <a:pt x="20" y="-1"/>
                  <a:pt x="30" y="0"/>
                </a:cubicBezTo>
                <a:cubicBezTo>
                  <a:pt x="11959" y="0"/>
                  <a:pt x="21630" y="9670"/>
                  <a:pt x="21630" y="21600"/>
                </a:cubicBezTo>
              </a:path>
              <a:path w="21630" h="21600" stroke="0" extrusionOk="0">
                <a:moveTo>
                  <a:pt x="0" y="0"/>
                </a:moveTo>
                <a:cubicBezTo>
                  <a:pt x="10" y="0"/>
                  <a:pt x="20" y="-1"/>
                  <a:pt x="30" y="0"/>
                </a:cubicBezTo>
                <a:cubicBezTo>
                  <a:pt x="11959" y="0"/>
                  <a:pt x="21630" y="9670"/>
                  <a:pt x="21630" y="21600"/>
                </a:cubicBezTo>
                <a:lnTo>
                  <a:pt x="30" y="21600"/>
                </a:lnTo>
                <a:lnTo>
                  <a:pt x="0" y="0"/>
                </a:lnTo>
                <a:close/>
              </a:path>
            </a:pathLst>
          </a:custGeom>
          <a:solidFill>
            <a:srgbClr val="FF5050"/>
          </a:solidFill>
          <a:ln w="12700" cap="rnd">
            <a:solidFill>
              <a:srgbClr val="FF5050"/>
            </a:solidFill>
            <a:round/>
            <a:headEnd/>
            <a:tailEnd/>
          </a:ln>
        </p:spPr>
        <p:txBody>
          <a:bodyPr wrap="none" anchor="ctr"/>
          <a:lstStyle/>
          <a:p>
            <a:endParaRPr lang="en-US"/>
          </a:p>
        </p:txBody>
      </p:sp>
      <p:sp>
        <p:nvSpPr>
          <p:cNvPr id="107524" name="Arc 4"/>
          <p:cNvSpPr>
            <a:spLocks/>
          </p:cNvSpPr>
          <p:nvPr/>
        </p:nvSpPr>
        <p:spPr bwMode="auto">
          <a:xfrm>
            <a:off x="1600200" y="4114800"/>
            <a:ext cx="1016000" cy="15240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solidFill>
            <a:srgbClr val="FF5050"/>
          </a:solidFill>
          <a:ln w="12700" cap="rnd">
            <a:solidFill>
              <a:srgbClr val="FF5050"/>
            </a:solidFill>
            <a:round/>
            <a:headEnd/>
            <a:tailEnd/>
          </a:ln>
        </p:spPr>
        <p:txBody>
          <a:bodyPr wrap="none" anchor="ctr"/>
          <a:lstStyle/>
          <a:p>
            <a:endParaRPr lang="en-US"/>
          </a:p>
        </p:txBody>
      </p:sp>
      <p:sp>
        <p:nvSpPr>
          <p:cNvPr id="107525" name="AutoShape 5"/>
          <p:cNvSpPr>
            <a:spLocks noChangeArrowheads="1"/>
          </p:cNvSpPr>
          <p:nvPr/>
        </p:nvSpPr>
        <p:spPr bwMode="auto">
          <a:xfrm>
            <a:off x="990600" y="2438400"/>
            <a:ext cx="677863" cy="3200400"/>
          </a:xfrm>
          <a:prstGeom prst="roundRect">
            <a:avLst>
              <a:gd name="adj" fmla="val 12495"/>
            </a:avLst>
          </a:prstGeom>
          <a:gradFill rotWithShape="0">
            <a:gsLst>
              <a:gs pos="0">
                <a:srgbClr val="B23838"/>
              </a:gs>
              <a:gs pos="100000">
                <a:srgbClr val="FF5050"/>
              </a:gs>
            </a:gsLst>
            <a:lin ang="0" scaled="1"/>
          </a:gradFill>
          <a:ln w="9525">
            <a:noFill/>
            <a:round/>
            <a:headEnd/>
            <a:tailEnd/>
          </a:ln>
        </p:spPr>
        <p:txBody>
          <a:bodyPr wrap="none" anchor="ctr"/>
          <a:lstStyle/>
          <a:p>
            <a:endParaRPr lang="en-US" altLang="en-US"/>
          </a:p>
        </p:txBody>
      </p:sp>
      <p:sp>
        <p:nvSpPr>
          <p:cNvPr id="107526" name="Freeform 6"/>
          <p:cNvSpPr>
            <a:spLocks/>
          </p:cNvSpPr>
          <p:nvPr/>
        </p:nvSpPr>
        <p:spPr bwMode="auto">
          <a:xfrm>
            <a:off x="1600200" y="3505200"/>
            <a:ext cx="1308100" cy="1257300"/>
          </a:xfrm>
          <a:custGeom>
            <a:avLst/>
            <a:gdLst>
              <a:gd name="T0" fmla="*/ 2147483647 w 927"/>
              <a:gd name="T1" fmla="*/ 2147483647 h 792"/>
              <a:gd name="T2" fmla="*/ 2147483647 w 927"/>
              <a:gd name="T3" fmla="*/ 2147483647 h 792"/>
              <a:gd name="T4" fmla="*/ 2147483647 w 927"/>
              <a:gd name="T5" fmla="*/ 2147483647 h 792"/>
              <a:gd name="T6" fmla="*/ 2147483647 w 927"/>
              <a:gd name="T7" fmla="*/ 2147483647 h 792"/>
              <a:gd name="T8" fmla="*/ 2147483647 w 927"/>
              <a:gd name="T9" fmla="*/ 2147483647 h 792"/>
              <a:gd name="T10" fmla="*/ 2147483647 w 927"/>
              <a:gd name="T11" fmla="*/ 2147483647 h 792"/>
              <a:gd name="T12" fmla="*/ 2147483647 w 927"/>
              <a:gd name="T13" fmla="*/ 2147483647 h 792"/>
              <a:gd name="T14" fmla="*/ 2147483647 w 927"/>
              <a:gd name="T15" fmla="*/ 2147483647 h 792"/>
              <a:gd name="T16" fmla="*/ 2147483647 w 927"/>
              <a:gd name="T17" fmla="*/ 2147483647 h 792"/>
              <a:gd name="T18" fmla="*/ 2147483647 w 927"/>
              <a:gd name="T19" fmla="*/ 2147483647 h 792"/>
              <a:gd name="T20" fmla="*/ 2147483647 w 927"/>
              <a:gd name="T21" fmla="*/ 2147483647 h 792"/>
              <a:gd name="T22" fmla="*/ 2147483647 w 927"/>
              <a:gd name="T23" fmla="*/ 2147483647 h 792"/>
              <a:gd name="T24" fmla="*/ 2147483647 w 927"/>
              <a:gd name="T25" fmla="*/ 2147483647 h 792"/>
              <a:gd name="T26" fmla="*/ 2147483647 w 927"/>
              <a:gd name="T27" fmla="*/ 2147483647 h 792"/>
              <a:gd name="T28" fmla="*/ 2147483647 w 927"/>
              <a:gd name="T29" fmla="*/ 2147483647 h 792"/>
              <a:gd name="T30" fmla="*/ 2147483647 w 927"/>
              <a:gd name="T31" fmla="*/ 2147483647 h 792"/>
              <a:gd name="T32" fmla="*/ 2147483647 w 927"/>
              <a:gd name="T33" fmla="*/ 2147483647 h 792"/>
              <a:gd name="T34" fmla="*/ 2147483647 w 927"/>
              <a:gd name="T35" fmla="*/ 2147483647 h 792"/>
              <a:gd name="T36" fmla="*/ 2147483647 w 927"/>
              <a:gd name="T37" fmla="*/ 2147483647 h 792"/>
              <a:gd name="T38" fmla="*/ 2147483647 w 927"/>
              <a:gd name="T39" fmla="*/ 2147483647 h 792"/>
              <a:gd name="T40" fmla="*/ 2147483647 w 927"/>
              <a:gd name="T41" fmla="*/ 2147483647 h 792"/>
              <a:gd name="T42" fmla="*/ 2147483647 w 927"/>
              <a:gd name="T43" fmla="*/ 2147483647 h 792"/>
              <a:gd name="T44" fmla="*/ 2147483647 w 927"/>
              <a:gd name="T45" fmla="*/ 2147483647 h 792"/>
              <a:gd name="T46" fmla="*/ 2147483647 w 927"/>
              <a:gd name="T47" fmla="*/ 2147483647 h 792"/>
              <a:gd name="T48" fmla="*/ 2147483647 w 927"/>
              <a:gd name="T49" fmla="*/ 2147483647 h 792"/>
              <a:gd name="T50" fmla="*/ 2147483647 w 927"/>
              <a:gd name="T51" fmla="*/ 2147483647 h 792"/>
              <a:gd name="T52" fmla="*/ 2147483647 w 927"/>
              <a:gd name="T53" fmla="*/ 2147483647 h 792"/>
              <a:gd name="T54" fmla="*/ 2147483647 w 927"/>
              <a:gd name="T55" fmla="*/ 2147483647 h 792"/>
              <a:gd name="T56" fmla="*/ 2147483647 w 927"/>
              <a:gd name="T57" fmla="*/ 2147483647 h 792"/>
              <a:gd name="T58" fmla="*/ 2147483647 w 927"/>
              <a:gd name="T59" fmla="*/ 2147483647 h 792"/>
              <a:gd name="T60" fmla="*/ 2147483647 w 927"/>
              <a:gd name="T61" fmla="*/ 2147483647 h 792"/>
              <a:gd name="T62" fmla="*/ 2147483647 w 927"/>
              <a:gd name="T63" fmla="*/ 2147483647 h 792"/>
              <a:gd name="T64" fmla="*/ 2147483647 w 927"/>
              <a:gd name="T65" fmla="*/ 2147483647 h 792"/>
              <a:gd name="T66" fmla="*/ 2147483647 w 927"/>
              <a:gd name="T67" fmla="*/ 2147483647 h 792"/>
              <a:gd name="T68" fmla="*/ 2147483647 w 927"/>
              <a:gd name="T69" fmla="*/ 2147483647 h 792"/>
              <a:gd name="T70" fmla="*/ 2147483647 w 927"/>
              <a:gd name="T71" fmla="*/ 2147483647 h 792"/>
              <a:gd name="T72" fmla="*/ 2147483647 w 927"/>
              <a:gd name="T73" fmla="*/ 2147483647 h 792"/>
              <a:gd name="T74" fmla="*/ 2147483647 w 927"/>
              <a:gd name="T75" fmla="*/ 2147483647 h 7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7"/>
              <a:gd name="T115" fmla="*/ 0 h 792"/>
              <a:gd name="T116" fmla="*/ 927 w 927"/>
              <a:gd name="T117" fmla="*/ 792 h 7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7" h="792">
                <a:moveTo>
                  <a:pt x="926" y="713"/>
                </a:moveTo>
                <a:lnTo>
                  <a:pt x="878" y="687"/>
                </a:lnTo>
                <a:lnTo>
                  <a:pt x="861" y="646"/>
                </a:lnTo>
                <a:lnTo>
                  <a:pt x="830" y="614"/>
                </a:lnTo>
                <a:lnTo>
                  <a:pt x="814" y="571"/>
                </a:lnTo>
                <a:lnTo>
                  <a:pt x="808" y="532"/>
                </a:lnTo>
                <a:lnTo>
                  <a:pt x="805" y="492"/>
                </a:lnTo>
                <a:lnTo>
                  <a:pt x="812" y="456"/>
                </a:lnTo>
                <a:lnTo>
                  <a:pt x="820" y="419"/>
                </a:lnTo>
                <a:lnTo>
                  <a:pt x="852" y="388"/>
                </a:lnTo>
                <a:lnTo>
                  <a:pt x="885" y="356"/>
                </a:lnTo>
                <a:lnTo>
                  <a:pt x="924" y="352"/>
                </a:lnTo>
                <a:lnTo>
                  <a:pt x="875" y="342"/>
                </a:lnTo>
                <a:lnTo>
                  <a:pt x="836" y="346"/>
                </a:lnTo>
                <a:lnTo>
                  <a:pt x="801" y="327"/>
                </a:lnTo>
                <a:lnTo>
                  <a:pt x="768" y="305"/>
                </a:lnTo>
                <a:lnTo>
                  <a:pt x="734" y="286"/>
                </a:lnTo>
                <a:lnTo>
                  <a:pt x="700" y="265"/>
                </a:lnTo>
                <a:lnTo>
                  <a:pt x="668" y="233"/>
                </a:lnTo>
                <a:lnTo>
                  <a:pt x="640" y="189"/>
                </a:lnTo>
                <a:lnTo>
                  <a:pt x="635" y="149"/>
                </a:lnTo>
                <a:lnTo>
                  <a:pt x="642" y="113"/>
                </a:lnTo>
                <a:lnTo>
                  <a:pt x="638" y="74"/>
                </a:lnTo>
                <a:lnTo>
                  <a:pt x="646" y="38"/>
                </a:lnTo>
                <a:lnTo>
                  <a:pt x="654" y="0"/>
                </a:lnTo>
                <a:lnTo>
                  <a:pt x="622" y="32"/>
                </a:lnTo>
                <a:lnTo>
                  <a:pt x="589" y="64"/>
                </a:lnTo>
                <a:lnTo>
                  <a:pt x="544" y="92"/>
                </a:lnTo>
                <a:lnTo>
                  <a:pt x="501" y="121"/>
                </a:lnTo>
                <a:lnTo>
                  <a:pt x="461" y="126"/>
                </a:lnTo>
                <a:lnTo>
                  <a:pt x="425" y="118"/>
                </a:lnTo>
                <a:lnTo>
                  <a:pt x="387" y="110"/>
                </a:lnTo>
                <a:lnTo>
                  <a:pt x="351" y="102"/>
                </a:lnTo>
                <a:lnTo>
                  <a:pt x="314" y="95"/>
                </a:lnTo>
                <a:lnTo>
                  <a:pt x="280" y="74"/>
                </a:lnTo>
                <a:lnTo>
                  <a:pt x="246" y="55"/>
                </a:lnTo>
                <a:lnTo>
                  <a:pt x="226" y="89"/>
                </a:lnTo>
                <a:lnTo>
                  <a:pt x="219" y="126"/>
                </a:lnTo>
                <a:lnTo>
                  <a:pt x="211" y="162"/>
                </a:lnTo>
                <a:lnTo>
                  <a:pt x="190" y="196"/>
                </a:lnTo>
                <a:lnTo>
                  <a:pt x="158" y="227"/>
                </a:lnTo>
                <a:lnTo>
                  <a:pt x="117" y="244"/>
                </a:lnTo>
                <a:lnTo>
                  <a:pt x="77" y="249"/>
                </a:lnTo>
                <a:lnTo>
                  <a:pt x="38" y="252"/>
                </a:lnTo>
                <a:lnTo>
                  <a:pt x="0" y="245"/>
                </a:lnTo>
                <a:lnTo>
                  <a:pt x="33" y="277"/>
                </a:lnTo>
                <a:lnTo>
                  <a:pt x="66" y="297"/>
                </a:lnTo>
                <a:lnTo>
                  <a:pt x="101" y="317"/>
                </a:lnTo>
                <a:lnTo>
                  <a:pt x="132" y="349"/>
                </a:lnTo>
                <a:lnTo>
                  <a:pt x="167" y="370"/>
                </a:lnTo>
                <a:lnTo>
                  <a:pt x="197" y="402"/>
                </a:lnTo>
                <a:lnTo>
                  <a:pt x="214" y="444"/>
                </a:lnTo>
                <a:lnTo>
                  <a:pt x="219" y="483"/>
                </a:lnTo>
                <a:lnTo>
                  <a:pt x="223" y="523"/>
                </a:lnTo>
                <a:lnTo>
                  <a:pt x="215" y="559"/>
                </a:lnTo>
                <a:lnTo>
                  <a:pt x="220" y="599"/>
                </a:lnTo>
                <a:lnTo>
                  <a:pt x="200" y="632"/>
                </a:lnTo>
                <a:lnTo>
                  <a:pt x="240" y="627"/>
                </a:lnTo>
                <a:lnTo>
                  <a:pt x="283" y="600"/>
                </a:lnTo>
                <a:lnTo>
                  <a:pt x="323" y="595"/>
                </a:lnTo>
                <a:lnTo>
                  <a:pt x="362" y="591"/>
                </a:lnTo>
                <a:lnTo>
                  <a:pt x="402" y="586"/>
                </a:lnTo>
                <a:lnTo>
                  <a:pt x="445" y="620"/>
                </a:lnTo>
                <a:lnTo>
                  <a:pt x="474" y="665"/>
                </a:lnTo>
                <a:lnTo>
                  <a:pt x="490" y="707"/>
                </a:lnTo>
                <a:lnTo>
                  <a:pt x="520" y="752"/>
                </a:lnTo>
                <a:lnTo>
                  <a:pt x="524" y="791"/>
                </a:lnTo>
                <a:lnTo>
                  <a:pt x="563" y="787"/>
                </a:lnTo>
                <a:lnTo>
                  <a:pt x="605" y="770"/>
                </a:lnTo>
                <a:lnTo>
                  <a:pt x="647" y="753"/>
                </a:lnTo>
                <a:lnTo>
                  <a:pt x="689" y="736"/>
                </a:lnTo>
                <a:lnTo>
                  <a:pt x="728" y="731"/>
                </a:lnTo>
                <a:lnTo>
                  <a:pt x="768" y="728"/>
                </a:lnTo>
                <a:lnTo>
                  <a:pt x="807" y="723"/>
                </a:lnTo>
                <a:lnTo>
                  <a:pt x="846" y="718"/>
                </a:lnTo>
                <a:lnTo>
                  <a:pt x="926" y="713"/>
                </a:lnTo>
              </a:path>
            </a:pathLst>
          </a:custGeom>
          <a:solidFill>
            <a:srgbClr val="FFFF00"/>
          </a:solidFill>
          <a:ln w="12700" cap="rnd">
            <a:solidFill>
              <a:srgbClr val="FFFF00"/>
            </a:solidFill>
            <a:round/>
            <a:headEnd/>
            <a:tailEnd/>
          </a:ln>
        </p:spPr>
        <p:txBody>
          <a:bodyPr/>
          <a:lstStyle/>
          <a:p>
            <a:endParaRPr lang="en-US"/>
          </a:p>
        </p:txBody>
      </p:sp>
      <p:sp>
        <p:nvSpPr>
          <p:cNvPr id="107527" name="Line 7"/>
          <p:cNvSpPr>
            <a:spLocks noChangeShapeType="1"/>
          </p:cNvSpPr>
          <p:nvPr/>
        </p:nvSpPr>
        <p:spPr bwMode="auto">
          <a:xfrm>
            <a:off x="2667000" y="3886200"/>
            <a:ext cx="338138" cy="0"/>
          </a:xfrm>
          <a:prstGeom prst="line">
            <a:avLst/>
          </a:prstGeom>
          <a:noFill/>
          <a:ln w="12700">
            <a:solidFill>
              <a:schemeClr val="tx1"/>
            </a:solidFill>
            <a:round/>
            <a:headEnd type="stealth" w="med" len="med"/>
            <a:tailEnd type="stealth" w="med" len="med"/>
          </a:ln>
        </p:spPr>
        <p:txBody>
          <a:bodyPr wrap="none" anchor="ctr"/>
          <a:lstStyle/>
          <a:p>
            <a:endParaRPr lang="en-US"/>
          </a:p>
        </p:txBody>
      </p:sp>
      <p:sp>
        <p:nvSpPr>
          <p:cNvPr id="107528" name="Rectangle 9"/>
          <p:cNvSpPr>
            <a:spLocks noChangeArrowheads="1"/>
          </p:cNvSpPr>
          <p:nvPr/>
        </p:nvSpPr>
        <p:spPr bwMode="auto">
          <a:xfrm>
            <a:off x="2743200" y="3429000"/>
            <a:ext cx="896938" cy="457200"/>
          </a:xfrm>
          <a:prstGeom prst="rect">
            <a:avLst/>
          </a:prstGeom>
          <a:noFill/>
          <a:ln w="9525">
            <a:noFill/>
            <a:miter lim="800000"/>
            <a:headEnd/>
            <a:tailEnd/>
          </a:ln>
        </p:spPr>
        <p:txBody>
          <a:bodyPr wrap="none" lIns="92075" tIns="46038" rIns="92075" bIns="46038">
            <a:spAutoFit/>
          </a:bodyPr>
          <a:lstStyle/>
          <a:p>
            <a:pPr eaLnBrk="0" hangingPunct="0"/>
            <a:r>
              <a:rPr lang="en-US" altLang="en-US" sz="2400" b="1">
                <a:solidFill>
                  <a:srgbClr val="FFFF00"/>
                </a:solidFill>
              </a:rPr>
              <a:t>3mm</a:t>
            </a:r>
          </a:p>
        </p:txBody>
      </p:sp>
      <p:sp>
        <p:nvSpPr>
          <p:cNvPr id="49161" name="Rectangle 10"/>
          <p:cNvSpPr>
            <a:spLocks noChangeArrowheads="1"/>
          </p:cNvSpPr>
          <p:nvPr/>
        </p:nvSpPr>
        <p:spPr bwMode="auto">
          <a:xfrm>
            <a:off x="2438400" y="5181600"/>
            <a:ext cx="896938" cy="457200"/>
          </a:xfrm>
          <a:prstGeom prst="rect">
            <a:avLst/>
          </a:prstGeom>
          <a:noFill/>
          <a:ln w="9525">
            <a:noFill/>
            <a:miter lim="800000"/>
            <a:headEnd/>
            <a:tailEnd/>
          </a:ln>
        </p:spPr>
        <p:txBody>
          <a:bodyPr wrap="none" lIns="92075" tIns="46038" rIns="92075" bIns="46038">
            <a:spAutoFit/>
          </a:bodyPr>
          <a:lstStyle/>
          <a:p>
            <a:pPr eaLnBrk="0" hangingPunct="0"/>
            <a:r>
              <a:rPr lang="en-US" altLang="en-US" sz="2400" b="1">
                <a:solidFill>
                  <a:schemeClr val="bg1"/>
                </a:solidFill>
              </a:rPr>
              <a:t>5mm</a:t>
            </a:r>
          </a:p>
        </p:txBody>
      </p:sp>
      <p:sp>
        <p:nvSpPr>
          <p:cNvPr id="107530" name="Rectangle 11"/>
          <p:cNvSpPr>
            <a:spLocks noChangeArrowheads="1"/>
          </p:cNvSpPr>
          <p:nvPr/>
        </p:nvSpPr>
        <p:spPr bwMode="auto">
          <a:xfrm>
            <a:off x="3733800" y="3352800"/>
            <a:ext cx="996950" cy="579438"/>
          </a:xfrm>
          <a:prstGeom prst="rect">
            <a:avLst/>
          </a:prstGeom>
          <a:noFill/>
          <a:ln w="9525">
            <a:noFill/>
            <a:miter lim="800000"/>
            <a:headEnd/>
            <a:tailEnd/>
          </a:ln>
        </p:spPr>
        <p:txBody>
          <a:bodyPr wrap="none" lIns="92075" tIns="46038" rIns="92075" bIns="46038">
            <a:spAutoFit/>
          </a:bodyPr>
          <a:lstStyle/>
          <a:p>
            <a:pPr eaLnBrk="0" hangingPunct="0"/>
            <a:r>
              <a:rPr lang="en-US" altLang="en-US" sz="3200" b="1">
                <a:solidFill>
                  <a:srgbClr val="FFFF00"/>
                </a:solidFill>
              </a:rPr>
              <a:t>80%</a:t>
            </a:r>
          </a:p>
        </p:txBody>
      </p:sp>
      <p:sp>
        <p:nvSpPr>
          <p:cNvPr id="49163" name="Rectangle 12"/>
          <p:cNvSpPr>
            <a:spLocks noChangeArrowheads="1"/>
          </p:cNvSpPr>
          <p:nvPr/>
        </p:nvSpPr>
        <p:spPr bwMode="auto">
          <a:xfrm>
            <a:off x="3276600" y="5105400"/>
            <a:ext cx="996950" cy="579438"/>
          </a:xfrm>
          <a:prstGeom prst="rect">
            <a:avLst/>
          </a:prstGeom>
          <a:noFill/>
          <a:ln w="9525">
            <a:noFill/>
            <a:miter lim="800000"/>
            <a:headEnd/>
            <a:tailEnd/>
          </a:ln>
        </p:spPr>
        <p:txBody>
          <a:bodyPr wrap="none" lIns="92075" tIns="46038" rIns="92075" bIns="46038">
            <a:spAutoFit/>
          </a:bodyPr>
          <a:lstStyle/>
          <a:p>
            <a:pPr eaLnBrk="0" hangingPunct="0"/>
            <a:r>
              <a:rPr lang="en-US" altLang="en-US" sz="3200" b="1">
                <a:solidFill>
                  <a:schemeClr val="bg1"/>
                </a:solidFill>
              </a:rPr>
              <a:t>90%</a:t>
            </a:r>
          </a:p>
        </p:txBody>
      </p:sp>
      <p:sp>
        <p:nvSpPr>
          <p:cNvPr id="49164" name="Freeform 13"/>
          <p:cNvSpPr>
            <a:spLocks/>
          </p:cNvSpPr>
          <p:nvPr/>
        </p:nvSpPr>
        <p:spPr bwMode="auto">
          <a:xfrm>
            <a:off x="3048000" y="4724400"/>
            <a:ext cx="68263"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3" name="Freeform 14"/>
          <p:cNvSpPr>
            <a:spLocks/>
          </p:cNvSpPr>
          <p:nvPr/>
        </p:nvSpPr>
        <p:spPr bwMode="auto">
          <a:xfrm>
            <a:off x="2819400" y="4495800"/>
            <a:ext cx="68263"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4" name="Freeform 15"/>
          <p:cNvSpPr>
            <a:spLocks/>
          </p:cNvSpPr>
          <p:nvPr/>
        </p:nvSpPr>
        <p:spPr bwMode="auto">
          <a:xfrm>
            <a:off x="2819400" y="4267200"/>
            <a:ext cx="68263"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5" name="Freeform 16"/>
          <p:cNvSpPr>
            <a:spLocks/>
          </p:cNvSpPr>
          <p:nvPr/>
        </p:nvSpPr>
        <p:spPr bwMode="auto">
          <a:xfrm>
            <a:off x="2590800" y="4876800"/>
            <a:ext cx="69850"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6" name="Freeform 17"/>
          <p:cNvSpPr>
            <a:spLocks/>
          </p:cNvSpPr>
          <p:nvPr/>
        </p:nvSpPr>
        <p:spPr bwMode="auto">
          <a:xfrm>
            <a:off x="2819400" y="4876800"/>
            <a:ext cx="69850"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7" name="Freeform 18"/>
          <p:cNvSpPr>
            <a:spLocks/>
          </p:cNvSpPr>
          <p:nvPr/>
        </p:nvSpPr>
        <p:spPr bwMode="auto">
          <a:xfrm>
            <a:off x="2667000" y="4724400"/>
            <a:ext cx="69850"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
        <p:nvSpPr>
          <p:cNvPr id="107538" name="Rectangle 19"/>
          <p:cNvSpPr>
            <a:spLocks noChangeArrowheads="1"/>
          </p:cNvSpPr>
          <p:nvPr/>
        </p:nvSpPr>
        <p:spPr bwMode="auto">
          <a:xfrm>
            <a:off x="685800" y="381000"/>
            <a:ext cx="7772400" cy="838200"/>
          </a:xfrm>
          <a:prstGeom prst="rect">
            <a:avLst/>
          </a:prstGeom>
          <a:noFill/>
          <a:ln w="38100">
            <a:solidFill>
              <a:schemeClr val="tx2"/>
            </a:solidFill>
            <a:miter lim="800000"/>
            <a:headEnd/>
            <a:tailEnd/>
          </a:ln>
        </p:spPr>
        <p:txBody>
          <a:bodyPr lIns="92075" tIns="46038" rIns="92075" bIns="46038" anchor="ctr"/>
          <a:lstStyle/>
          <a:p>
            <a:pPr eaLnBrk="0" hangingPunct="0"/>
            <a:r>
              <a:rPr lang="en-US" altLang="en-US" sz="3000" b="1">
                <a:solidFill>
                  <a:schemeClr val="tx2"/>
                </a:solidFill>
              </a:rPr>
              <a:t>Why Does Prostate Brachytherapy Work: Extracapsular Extension</a:t>
            </a:r>
          </a:p>
        </p:txBody>
      </p:sp>
      <p:sp>
        <p:nvSpPr>
          <p:cNvPr id="107539" name="Line 20"/>
          <p:cNvSpPr>
            <a:spLocks noChangeShapeType="1"/>
          </p:cNvSpPr>
          <p:nvPr/>
        </p:nvSpPr>
        <p:spPr bwMode="auto">
          <a:xfrm>
            <a:off x="2971800" y="3962400"/>
            <a:ext cx="0" cy="762000"/>
          </a:xfrm>
          <a:prstGeom prst="line">
            <a:avLst/>
          </a:prstGeom>
          <a:noFill/>
          <a:ln w="28575">
            <a:solidFill>
              <a:srgbClr val="FF00FF"/>
            </a:solidFill>
            <a:round/>
            <a:headEnd/>
            <a:tailEnd/>
          </a:ln>
        </p:spPr>
        <p:txBody>
          <a:bodyPr/>
          <a:lstStyle/>
          <a:p>
            <a:endParaRPr lang="en-US"/>
          </a:p>
        </p:txBody>
      </p:sp>
      <p:sp>
        <p:nvSpPr>
          <p:cNvPr id="49172" name="Line 21"/>
          <p:cNvSpPr>
            <a:spLocks noChangeShapeType="1"/>
          </p:cNvSpPr>
          <p:nvPr/>
        </p:nvSpPr>
        <p:spPr bwMode="auto">
          <a:xfrm>
            <a:off x="3200400" y="4267200"/>
            <a:ext cx="0" cy="914400"/>
          </a:xfrm>
          <a:prstGeom prst="line">
            <a:avLst/>
          </a:prstGeom>
          <a:noFill/>
          <a:ln w="28575">
            <a:solidFill>
              <a:srgbClr val="FF9900"/>
            </a:solidFill>
            <a:round/>
            <a:headEnd/>
            <a:tailEnd/>
          </a:ln>
        </p:spPr>
        <p:txBody>
          <a:bodyPr/>
          <a:lstStyle/>
          <a:p>
            <a:endParaRPr lang="en-US"/>
          </a:p>
        </p:txBody>
      </p:sp>
      <p:sp>
        <p:nvSpPr>
          <p:cNvPr id="49173" name="Text Box 23"/>
          <p:cNvSpPr txBox="1">
            <a:spLocks noChangeArrowheads="1"/>
          </p:cNvSpPr>
          <p:nvPr/>
        </p:nvSpPr>
        <p:spPr bwMode="auto">
          <a:xfrm>
            <a:off x="3605213" y="5334000"/>
            <a:ext cx="5249862" cy="822325"/>
          </a:xfrm>
          <a:prstGeom prst="rect">
            <a:avLst/>
          </a:prstGeom>
          <a:noFill/>
          <a:ln w="9525">
            <a:noFill/>
            <a:miter lim="800000"/>
            <a:headEnd/>
            <a:tailEnd/>
          </a:ln>
        </p:spPr>
        <p:txBody>
          <a:bodyPr wrap="none">
            <a:spAutoFit/>
          </a:bodyPr>
          <a:lstStyle/>
          <a:p>
            <a:r>
              <a:rPr lang="en-US" altLang="en-US" sz="2400">
                <a:solidFill>
                  <a:srgbClr val="FFFF00"/>
                </a:solidFill>
              </a:rPr>
              <a:t>Effective Radiation Dose</a:t>
            </a:r>
          </a:p>
          <a:p>
            <a:r>
              <a:rPr lang="en-US" altLang="en-US" sz="2400">
                <a:solidFill>
                  <a:srgbClr val="FFFF00"/>
                </a:solidFill>
              </a:rPr>
              <a:t>From </a:t>
            </a:r>
            <a:r>
              <a:rPr lang="en-US" altLang="en-US" sz="2400" baseline="30000">
                <a:solidFill>
                  <a:srgbClr val="FFFF00"/>
                </a:solidFill>
              </a:rPr>
              <a:t>125</a:t>
            </a:r>
            <a:r>
              <a:rPr lang="en-US" altLang="en-US" sz="2400">
                <a:solidFill>
                  <a:srgbClr val="FFFF00"/>
                </a:solidFill>
              </a:rPr>
              <a:t>Iodine is 5 mm (Covers 90%)</a:t>
            </a:r>
          </a:p>
        </p:txBody>
      </p:sp>
      <p:sp>
        <p:nvSpPr>
          <p:cNvPr id="49174" name="Line 24"/>
          <p:cNvSpPr>
            <a:spLocks noChangeShapeType="1"/>
          </p:cNvSpPr>
          <p:nvPr/>
        </p:nvSpPr>
        <p:spPr bwMode="auto">
          <a:xfrm>
            <a:off x="3657600" y="5638800"/>
            <a:ext cx="762000" cy="0"/>
          </a:xfrm>
          <a:prstGeom prst="line">
            <a:avLst/>
          </a:prstGeom>
          <a:noFill/>
          <a:ln w="9525">
            <a:solidFill>
              <a:schemeClr val="bg1"/>
            </a:solidFill>
            <a:round/>
            <a:headEnd/>
            <a:tailEnd type="triangle" w="med" len="med"/>
          </a:ln>
        </p:spPr>
        <p:txBody>
          <a:bodyPr/>
          <a:lstStyle/>
          <a:p>
            <a:endParaRPr lang="en-US"/>
          </a:p>
        </p:txBody>
      </p:sp>
      <p:sp>
        <p:nvSpPr>
          <p:cNvPr id="107543" name="Line 25"/>
          <p:cNvSpPr>
            <a:spLocks noChangeShapeType="1"/>
          </p:cNvSpPr>
          <p:nvPr/>
        </p:nvSpPr>
        <p:spPr bwMode="auto">
          <a:xfrm flipH="1" flipV="1">
            <a:off x="2819400" y="5867400"/>
            <a:ext cx="838200" cy="304800"/>
          </a:xfrm>
          <a:prstGeom prst="line">
            <a:avLst/>
          </a:prstGeom>
          <a:noFill/>
          <a:ln w="9525">
            <a:solidFill>
              <a:srgbClr val="0000FF"/>
            </a:solidFill>
            <a:round/>
            <a:headEnd/>
            <a:tailEnd type="triangle" w="med" len="med"/>
          </a:ln>
        </p:spPr>
        <p:txBody>
          <a:bodyPr/>
          <a:lstStyle/>
          <a:p>
            <a:endParaRPr lang="en-US"/>
          </a:p>
        </p:txBody>
      </p:sp>
      <p:sp>
        <p:nvSpPr>
          <p:cNvPr id="49176" name="Line 24"/>
          <p:cNvSpPr>
            <a:spLocks noChangeShapeType="1"/>
          </p:cNvSpPr>
          <p:nvPr/>
        </p:nvSpPr>
        <p:spPr bwMode="auto">
          <a:xfrm>
            <a:off x="2362200" y="5181600"/>
            <a:ext cx="762000" cy="0"/>
          </a:xfrm>
          <a:prstGeom prst="line">
            <a:avLst/>
          </a:prstGeom>
          <a:noFill/>
          <a:ln w="9525">
            <a:solidFill>
              <a:schemeClr val="bg1"/>
            </a:solidFill>
            <a:round/>
            <a:headEnd/>
            <a:tailEnd type="triangle" w="med" len="med"/>
          </a:ln>
        </p:spPr>
        <p:txBody>
          <a:bodyPr/>
          <a:lstStyle/>
          <a:p>
            <a:endParaRPr lang="en-US"/>
          </a:p>
        </p:txBody>
      </p:sp>
      <p:sp>
        <p:nvSpPr>
          <p:cNvPr id="49178" name="Freeform 16"/>
          <p:cNvSpPr>
            <a:spLocks/>
          </p:cNvSpPr>
          <p:nvPr/>
        </p:nvSpPr>
        <p:spPr bwMode="auto">
          <a:xfrm>
            <a:off x="3124200" y="4953000"/>
            <a:ext cx="69850" cy="47625"/>
          </a:xfrm>
          <a:custGeom>
            <a:avLst/>
            <a:gdLst>
              <a:gd name="T0" fmla="*/ 0 w 49"/>
              <a:gd name="T1" fmla="*/ 0 h 30"/>
              <a:gd name="T2" fmla="*/ 2147483647 w 49"/>
              <a:gd name="T3" fmla="*/ 2147483647 h 30"/>
              <a:gd name="T4" fmla="*/ 2147483647 w 49"/>
              <a:gd name="T5" fmla="*/ 2147483647 h 30"/>
              <a:gd name="T6" fmla="*/ 2147483647 w 49"/>
              <a:gd name="T7" fmla="*/ 2147483647 h 30"/>
              <a:gd name="T8" fmla="*/ 2147483647 w 49"/>
              <a:gd name="T9" fmla="*/ 0 h 30"/>
              <a:gd name="T10" fmla="*/ 0 w 49"/>
              <a:gd name="T11" fmla="*/ 0 h 30"/>
              <a:gd name="T12" fmla="*/ 0 w 49"/>
              <a:gd name="T13" fmla="*/ 0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0"/>
                </a:moveTo>
                <a:lnTo>
                  <a:pt x="12" y="19"/>
                </a:lnTo>
                <a:lnTo>
                  <a:pt x="33" y="29"/>
                </a:lnTo>
                <a:lnTo>
                  <a:pt x="48" y="15"/>
                </a:lnTo>
                <a:lnTo>
                  <a:pt x="41" y="0"/>
                </a:lnTo>
                <a:lnTo>
                  <a:pt x="0" y="0"/>
                </a:lnTo>
              </a:path>
            </a:pathLst>
          </a:custGeom>
          <a:solidFill>
            <a:srgbClr val="FFFF00"/>
          </a:solidFill>
          <a:ln w="12700" cap="rnd">
            <a:solidFill>
              <a:srgbClr val="FFFF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64"/>
                                        </p:tgtEl>
                                        <p:attrNameLst>
                                          <p:attrName>style.visibility</p:attrName>
                                        </p:attrNameLst>
                                      </p:cBhvr>
                                      <p:to>
                                        <p:strVal val="visible"/>
                                      </p:to>
                                    </p:set>
                                    <p:anim calcmode="lin" valueType="num">
                                      <p:cBhvr additive="base">
                                        <p:cTn id="7" dur="500" fill="hold"/>
                                        <p:tgtEl>
                                          <p:spTgt spid="49164"/>
                                        </p:tgtEl>
                                        <p:attrNameLst>
                                          <p:attrName>ppt_x</p:attrName>
                                        </p:attrNameLst>
                                      </p:cBhvr>
                                      <p:tavLst>
                                        <p:tav tm="0">
                                          <p:val>
                                            <p:strVal val="0-#ppt_w/2"/>
                                          </p:val>
                                        </p:tav>
                                        <p:tav tm="100000">
                                          <p:val>
                                            <p:strVal val="#ppt_x"/>
                                          </p:val>
                                        </p:tav>
                                      </p:tavLst>
                                    </p:anim>
                                    <p:anim calcmode="lin" valueType="num">
                                      <p:cBhvr additive="base">
                                        <p:cTn id="8" dur="500" fill="hold"/>
                                        <p:tgtEl>
                                          <p:spTgt spid="491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178"/>
                                        </p:tgtEl>
                                        <p:attrNameLst>
                                          <p:attrName>style.visibility</p:attrName>
                                        </p:attrNameLst>
                                      </p:cBhvr>
                                      <p:to>
                                        <p:strVal val="visible"/>
                                      </p:to>
                                    </p:set>
                                    <p:anim calcmode="lin" valueType="num">
                                      <p:cBhvr additive="base">
                                        <p:cTn id="11" dur="500" fill="hold"/>
                                        <p:tgtEl>
                                          <p:spTgt spid="49178"/>
                                        </p:tgtEl>
                                        <p:attrNameLst>
                                          <p:attrName>ppt_x</p:attrName>
                                        </p:attrNameLst>
                                      </p:cBhvr>
                                      <p:tavLst>
                                        <p:tav tm="0">
                                          <p:val>
                                            <p:strVal val="0-#ppt_w/2"/>
                                          </p:val>
                                        </p:tav>
                                        <p:tav tm="100000">
                                          <p:val>
                                            <p:strVal val="#ppt_x"/>
                                          </p:val>
                                        </p:tav>
                                      </p:tavLst>
                                    </p:anim>
                                    <p:anim calcmode="lin" valueType="num">
                                      <p:cBhvr additive="base">
                                        <p:cTn id="12" dur="500" fill="hold"/>
                                        <p:tgtEl>
                                          <p:spTgt spid="4917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9172"/>
                                        </p:tgtEl>
                                        <p:attrNameLst>
                                          <p:attrName>style.visibility</p:attrName>
                                        </p:attrNameLst>
                                      </p:cBhvr>
                                      <p:to>
                                        <p:strVal val="visible"/>
                                      </p:to>
                                    </p:set>
                                    <p:animEffect transition="in" filter="blinds(horizontal)">
                                      <p:cBhvr>
                                        <p:cTn id="16" dur="500"/>
                                        <p:tgtEl>
                                          <p:spTgt spid="49172"/>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49176"/>
                                        </p:tgtEl>
                                        <p:attrNameLst>
                                          <p:attrName>style.visibility</p:attrName>
                                        </p:attrNameLst>
                                      </p:cBhvr>
                                      <p:to>
                                        <p:strVal val="visible"/>
                                      </p:to>
                                    </p:set>
                                    <p:anim calcmode="lin" valueType="num">
                                      <p:cBhvr additive="base">
                                        <p:cTn id="19" dur="500" fill="hold"/>
                                        <p:tgtEl>
                                          <p:spTgt spid="49176"/>
                                        </p:tgtEl>
                                        <p:attrNameLst>
                                          <p:attrName>ppt_x</p:attrName>
                                        </p:attrNameLst>
                                      </p:cBhvr>
                                      <p:tavLst>
                                        <p:tav tm="0">
                                          <p:val>
                                            <p:strVal val="0-#ppt_w/2"/>
                                          </p:val>
                                        </p:tav>
                                        <p:tav tm="100000">
                                          <p:val>
                                            <p:strVal val="#ppt_x"/>
                                          </p:val>
                                        </p:tav>
                                      </p:tavLst>
                                    </p:anim>
                                    <p:anim calcmode="lin" valueType="num">
                                      <p:cBhvr additive="base">
                                        <p:cTn id="20" dur="500" fill="hold"/>
                                        <p:tgtEl>
                                          <p:spTgt spid="4917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49161"/>
                                        </p:tgtEl>
                                        <p:attrNameLst>
                                          <p:attrName>style.visibility</p:attrName>
                                        </p:attrNameLst>
                                      </p:cBhvr>
                                      <p:to>
                                        <p:strVal val="visible"/>
                                      </p:to>
                                    </p:set>
                                    <p:animEffect transition="in" filter="blinds(horizontal)">
                                      <p:cBhvr>
                                        <p:cTn id="24" dur="500"/>
                                        <p:tgtEl>
                                          <p:spTgt spid="4916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9163"/>
                                        </p:tgtEl>
                                        <p:attrNameLst>
                                          <p:attrName>style.visibility</p:attrName>
                                        </p:attrNameLst>
                                      </p:cBhvr>
                                      <p:to>
                                        <p:strVal val="visible"/>
                                      </p:to>
                                    </p:set>
                                    <p:animEffect transition="in" filter="blinds(horizontal)">
                                      <p:cBhvr>
                                        <p:cTn id="27" dur="500"/>
                                        <p:tgtEl>
                                          <p:spTgt spid="491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9174"/>
                                        </p:tgtEl>
                                        <p:attrNameLst>
                                          <p:attrName>style.visibility</p:attrName>
                                        </p:attrNameLst>
                                      </p:cBhvr>
                                      <p:to>
                                        <p:strVal val="visible"/>
                                      </p:to>
                                    </p:set>
                                    <p:anim calcmode="lin" valueType="num">
                                      <p:cBhvr additive="base">
                                        <p:cTn id="32" dur="500" fill="hold"/>
                                        <p:tgtEl>
                                          <p:spTgt spid="49174"/>
                                        </p:tgtEl>
                                        <p:attrNameLst>
                                          <p:attrName>ppt_x</p:attrName>
                                        </p:attrNameLst>
                                      </p:cBhvr>
                                      <p:tavLst>
                                        <p:tav tm="0">
                                          <p:val>
                                            <p:strVal val="#ppt_x"/>
                                          </p:val>
                                        </p:tav>
                                        <p:tav tm="100000">
                                          <p:val>
                                            <p:strVal val="#ppt_x"/>
                                          </p:val>
                                        </p:tav>
                                      </p:tavLst>
                                    </p:anim>
                                    <p:anim calcmode="lin" valueType="num">
                                      <p:cBhvr additive="base">
                                        <p:cTn id="33" dur="500" fill="hold"/>
                                        <p:tgtEl>
                                          <p:spTgt spid="49174"/>
                                        </p:tgtEl>
                                        <p:attrNameLst>
                                          <p:attrName>ppt_y</p:attrName>
                                        </p:attrNameLst>
                                      </p:cBhvr>
                                      <p:tavLst>
                                        <p:tav tm="0">
                                          <p:val>
                                            <p:strVal val="1+#ppt_h/2"/>
                                          </p:val>
                                        </p:tav>
                                        <p:tav tm="100000">
                                          <p:val>
                                            <p:strVal val="#ppt_y"/>
                                          </p:val>
                                        </p:tav>
                                      </p:tavLst>
                                    </p:anim>
                                  </p:childTnLst>
                                </p:cTn>
                              </p:par>
                              <p:par>
                                <p:cTn id="34" presetID="3" presetClass="entr" presetSubtype="10" fill="hold" grpId="0" nodeType="withEffect">
                                  <p:stCondLst>
                                    <p:cond delay="0"/>
                                  </p:stCondLst>
                                  <p:childTnLst>
                                    <p:set>
                                      <p:cBhvr>
                                        <p:cTn id="35" dur="1" fill="hold">
                                          <p:stCondLst>
                                            <p:cond delay="0"/>
                                          </p:stCondLst>
                                        </p:cTn>
                                        <p:tgtEl>
                                          <p:spTgt spid="49173"/>
                                        </p:tgtEl>
                                        <p:attrNameLst>
                                          <p:attrName>style.visibility</p:attrName>
                                        </p:attrNameLst>
                                      </p:cBhvr>
                                      <p:to>
                                        <p:strVal val="visible"/>
                                      </p:to>
                                    </p:set>
                                    <p:animEffect transition="in" filter="blinds(horizontal)">
                                      <p:cBhvr>
                                        <p:cTn id="36" dur="500"/>
                                        <p:tgtEl>
                                          <p:spTgt spid="49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P spid="49163" grpId="0"/>
      <p:bldP spid="49164" grpId="0" animBg="1"/>
      <p:bldP spid="49172" grpId="0" animBg="1"/>
      <p:bldP spid="49173" grpId="0"/>
      <p:bldP spid="49174" grpId="0" animBg="1"/>
      <p:bldP spid="49176" grpId="0" animBg="1"/>
      <p:bldP spid="491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Dose Escalation Results</a:t>
            </a:r>
          </a:p>
        </p:txBody>
      </p:sp>
      <p:sp>
        <p:nvSpPr>
          <p:cNvPr id="108547" name="Rectangle 3"/>
          <p:cNvSpPr>
            <a:spLocks noGrp="1" noChangeArrowheads="1"/>
          </p:cNvSpPr>
          <p:nvPr>
            <p:ph type="body" idx="1"/>
          </p:nvPr>
        </p:nvSpPr>
        <p:spPr/>
        <p:txBody>
          <a:bodyPr/>
          <a:lstStyle/>
          <a:p>
            <a:r>
              <a:rPr lang="en-US" altLang="en-US"/>
              <a:t>Hanks  et al: </a:t>
            </a:r>
            <a:r>
              <a:rPr lang="en-US" altLang="en-US" sz="2000"/>
              <a:t>“Dose selection for prostate cancer patients based on dose comparison and dose response studies” Int. J Radiat Oncol Biol Phys: 2000;46:823-832</a:t>
            </a:r>
          </a:p>
          <a:p>
            <a:endParaRPr lang="en-US" altLang="en-US" sz="2000"/>
          </a:p>
        </p:txBody>
      </p:sp>
      <p:graphicFrame>
        <p:nvGraphicFramePr>
          <p:cNvPr id="277543" name="Group 39"/>
          <p:cNvGraphicFramePr>
            <a:graphicFrameLocks noGrp="1"/>
          </p:cNvGraphicFramePr>
          <p:nvPr/>
        </p:nvGraphicFramePr>
        <p:xfrm>
          <a:off x="609600" y="3048000"/>
          <a:ext cx="8153400" cy="3057528"/>
        </p:xfrm>
        <a:graphic>
          <a:graphicData uri="http://schemas.openxmlformats.org/drawingml/2006/table">
            <a:tbl>
              <a:tblPr/>
              <a:tblGrid>
                <a:gridCol w="5353050">
                  <a:extLst>
                    <a:ext uri="{9D8B030D-6E8A-4147-A177-3AD203B41FA5}">
                      <a16:colId xmlns:a16="http://schemas.microsoft.com/office/drawing/2014/main" val="20000"/>
                    </a:ext>
                  </a:extLst>
                </a:gridCol>
                <a:gridCol w="2800350">
                  <a:extLst>
                    <a:ext uri="{9D8B030D-6E8A-4147-A177-3AD203B41FA5}">
                      <a16:colId xmlns:a16="http://schemas.microsoft.com/office/drawing/2014/main" val="20001"/>
                    </a:ext>
                  </a:extLst>
                </a:gridCol>
              </a:tblGrid>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FFFF00"/>
                          </a:solidFill>
                          <a:effectLst/>
                          <a:latin typeface="Tahoma" pitchFamily="34" charset="0"/>
                        </a:rPr>
                        <a:t>5 year Local Recurrence Rates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FFFF00"/>
                          </a:solidFill>
                          <a:effectLst/>
                          <a:latin typeface="Tahoma" pitchFamily="34" charset="0"/>
                        </a:rPr>
                        <a:t>Radiation Dose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37 %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&lt; 60 Gy</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8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36 %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60 – 64.9 Gy</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29%</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65 – 69.9 Gy</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19%</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70 Gy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5%</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Tahoma" pitchFamily="34" charset="0"/>
                        </a:rPr>
                        <a:t>78 Gy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6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FFFF00"/>
                          </a:solidFill>
                          <a:effectLst/>
                          <a:latin typeface="Tahoma" pitchFamily="34" charset="0"/>
                        </a:rPr>
                        <a:t>&lt;1%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FFFF00"/>
                          </a:solidFill>
                          <a:effectLst/>
                          <a:latin typeface="Tahoma" pitchFamily="34" charset="0"/>
                        </a:rPr>
                        <a:t>Brachytherapy</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can0012"/>
          <p:cNvPicPr>
            <a:picLocks noChangeAspect="1" noChangeArrowheads="1"/>
          </p:cNvPicPr>
          <p:nvPr/>
        </p:nvPicPr>
        <p:blipFill>
          <a:blip r:embed="rId2" cstate="print"/>
          <a:srcRect/>
          <a:stretch>
            <a:fillRect/>
          </a:stretch>
        </p:blipFill>
        <p:spPr bwMode="auto">
          <a:xfrm>
            <a:off x="990600" y="1905000"/>
            <a:ext cx="3613150" cy="3810000"/>
          </a:xfrm>
          <a:prstGeom prst="rect">
            <a:avLst/>
          </a:prstGeom>
          <a:noFill/>
          <a:ln w="9525">
            <a:noFill/>
            <a:miter lim="800000"/>
            <a:headEnd/>
            <a:tailEnd/>
          </a:ln>
        </p:spPr>
      </p:pic>
      <p:pic>
        <p:nvPicPr>
          <p:cNvPr id="109571" name="Picture 3" descr="scan0002"/>
          <p:cNvPicPr>
            <a:picLocks noChangeAspect="1" noChangeArrowheads="1"/>
          </p:cNvPicPr>
          <p:nvPr/>
        </p:nvPicPr>
        <p:blipFill>
          <a:blip r:embed="rId3" cstate="print"/>
          <a:srcRect/>
          <a:stretch>
            <a:fillRect/>
          </a:stretch>
        </p:blipFill>
        <p:spPr bwMode="auto">
          <a:xfrm>
            <a:off x="4800600" y="1905000"/>
            <a:ext cx="3559175" cy="3810000"/>
          </a:xfrm>
          <a:prstGeom prst="rect">
            <a:avLst/>
          </a:prstGeom>
          <a:noFill/>
          <a:ln w="9525">
            <a:noFill/>
            <a:miter lim="800000"/>
            <a:headEnd/>
            <a:tailEnd/>
          </a:ln>
        </p:spPr>
      </p:pic>
      <p:sp>
        <p:nvSpPr>
          <p:cNvPr id="109572" name="Text Box 4"/>
          <p:cNvSpPr txBox="1">
            <a:spLocks noChangeArrowheads="1"/>
          </p:cNvSpPr>
          <p:nvPr/>
        </p:nvSpPr>
        <p:spPr bwMode="auto">
          <a:xfrm>
            <a:off x="533400" y="685800"/>
            <a:ext cx="8458200" cy="457200"/>
          </a:xfrm>
          <a:prstGeom prst="rect">
            <a:avLst/>
          </a:prstGeom>
          <a:noFill/>
          <a:ln w="9525">
            <a:noFill/>
            <a:miter lim="800000"/>
            <a:headEnd/>
            <a:tailEnd/>
          </a:ln>
        </p:spPr>
        <p:txBody>
          <a:bodyPr>
            <a:spAutoFit/>
          </a:bodyPr>
          <a:lstStyle/>
          <a:p>
            <a:r>
              <a:rPr lang="en-US" altLang="en-US" sz="2400"/>
              <a:t>Early Brachytherapy Technique: Open Procedure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en-US" altLang="en-US"/>
          </a:p>
        </p:txBody>
      </p:sp>
      <p:pic>
        <p:nvPicPr>
          <p:cNvPr id="110595" name="Picture 3" descr="s"/>
          <p:cNvPicPr>
            <a:picLocks noGrp="1" noChangeArrowheads="1"/>
          </p:cNvPicPr>
          <p:nvPr>
            <p:ph idx="1"/>
          </p:nvPr>
        </p:nvPicPr>
        <p:blipFill>
          <a:blip r:embed="rId2" cstate="print"/>
          <a:srcRect/>
          <a:stretch>
            <a:fillRect/>
          </a:stretch>
        </p:blipFill>
        <p:spPr>
          <a:xfrm>
            <a:off x="1143000" y="457200"/>
            <a:ext cx="6858000" cy="5715000"/>
          </a:xfrm>
          <a:noFill/>
        </p:spPr>
      </p:pic>
      <p:sp>
        <p:nvSpPr>
          <p:cNvPr id="110596" name="Rectangle 4"/>
          <p:cNvSpPr>
            <a:spLocks noChangeArrowheads="1"/>
          </p:cNvSpPr>
          <p:nvPr/>
        </p:nvSpPr>
        <p:spPr bwMode="auto">
          <a:xfrm>
            <a:off x="609600" y="381000"/>
            <a:ext cx="8382000" cy="1066800"/>
          </a:xfrm>
          <a:prstGeom prst="rect">
            <a:avLst/>
          </a:prstGeom>
          <a:solidFill>
            <a:schemeClr val="accent1"/>
          </a:solidFill>
          <a:ln w="9525">
            <a:solidFill>
              <a:schemeClr val="tx1"/>
            </a:solidFill>
            <a:miter lim="800000"/>
            <a:headEnd/>
            <a:tailEnd/>
          </a:ln>
        </p:spPr>
        <p:txBody>
          <a:bodyPr wrap="none" anchor="ctr"/>
          <a:lstStyle/>
          <a:p>
            <a:r>
              <a:rPr lang="en-US" altLang="en-US"/>
              <a:t>Prostate Brachytherapy: Problems with needle placement and radiation dose</a:t>
            </a:r>
          </a:p>
        </p:txBody>
      </p:sp>
      <p:sp>
        <p:nvSpPr>
          <p:cNvPr id="110597" name="Rectangle 5"/>
          <p:cNvSpPr>
            <a:spLocks noChangeArrowheads="1"/>
          </p:cNvSpPr>
          <p:nvPr/>
        </p:nvSpPr>
        <p:spPr bwMode="auto">
          <a:xfrm>
            <a:off x="2209800" y="1447800"/>
            <a:ext cx="4800600" cy="457200"/>
          </a:xfrm>
          <a:prstGeom prst="rect">
            <a:avLst/>
          </a:prstGeom>
          <a:solidFill>
            <a:srgbClr val="000099"/>
          </a:solidFill>
          <a:ln w="9525">
            <a:solidFill>
              <a:schemeClr val="tx1"/>
            </a:solidFill>
            <a:miter lim="800000"/>
            <a:headEnd/>
            <a:tailEnd/>
          </a:ln>
        </p:spPr>
        <p:txBody>
          <a:bodyPr wrap="none" anchor="ctr"/>
          <a:lstStyle/>
          <a:p>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09600" y="1676400"/>
            <a:ext cx="7924800" cy="4114800"/>
          </a:xfrm>
          <a:prstGeom prst="rect">
            <a:avLst/>
          </a:prstGeom>
          <a:solidFill>
            <a:srgbClr val="FFFF00"/>
          </a:solidFill>
          <a:ln w="9525">
            <a:solidFill>
              <a:srgbClr val="FFFF00"/>
            </a:solidFill>
            <a:miter lim="800000"/>
            <a:headEnd/>
            <a:tailEnd/>
          </a:ln>
        </p:spPr>
        <p:txBody>
          <a:bodyPr wrap="none" anchor="ctr"/>
          <a:lstStyle/>
          <a:p>
            <a:endParaRPr lang="en-US" altLang="en-US"/>
          </a:p>
        </p:txBody>
      </p:sp>
      <p:sp>
        <p:nvSpPr>
          <p:cNvPr id="736259" name="Rectangle 3"/>
          <p:cNvSpPr>
            <a:spLocks noChangeArrowheads="1"/>
          </p:cNvSpPr>
          <p:nvPr/>
        </p:nvSpPr>
        <p:spPr bwMode="auto">
          <a:xfrm>
            <a:off x="685800" y="1752600"/>
            <a:ext cx="7702550" cy="3937000"/>
          </a:xfrm>
          <a:prstGeom prst="rect">
            <a:avLst/>
          </a:prstGeom>
          <a:noFill/>
          <a:ln w="9525">
            <a:noFill/>
            <a:miter lim="800000"/>
            <a:headEnd/>
            <a:tailEnd/>
          </a:ln>
        </p:spPr>
        <p:txBody>
          <a:bodyPr wrap="none" anchor="ctr">
            <a:spAutoFit/>
          </a:bodyPr>
          <a:lstStyle/>
          <a:p>
            <a:r>
              <a:rPr lang="en-US" altLang="en-US" b="1"/>
              <a:t>Prostate cancer stats</a:t>
            </a:r>
            <a:endParaRPr lang="en-US" altLang="en-US"/>
          </a:p>
          <a:p>
            <a:r>
              <a:rPr lang="en-US" altLang="en-US"/>
              <a:t>Prostate cancer is the most common cancer among Canadian men. </a:t>
            </a:r>
          </a:p>
          <a:p>
            <a:r>
              <a:rPr lang="en-US" altLang="en-US"/>
              <a:t> </a:t>
            </a:r>
          </a:p>
          <a:p>
            <a:r>
              <a:rPr lang="en-US" altLang="en-US"/>
              <a:t>In 2008, an estimated 24,500  men will be diagnosed with prostate cancer </a:t>
            </a:r>
          </a:p>
          <a:p>
            <a:r>
              <a:rPr lang="en-US" altLang="en-US"/>
              <a:t>and 4,800  will die of it.</a:t>
            </a:r>
          </a:p>
          <a:p>
            <a:r>
              <a:rPr lang="en-US" altLang="en-US"/>
              <a:t> </a:t>
            </a:r>
          </a:p>
          <a:p>
            <a:r>
              <a:rPr lang="en-US" altLang="en-US"/>
              <a:t>On average, 471 Canadian men will be diagnosed with prostate</a:t>
            </a:r>
          </a:p>
          <a:p>
            <a:r>
              <a:rPr lang="en-US" altLang="en-US"/>
              <a:t> cancer every week.</a:t>
            </a:r>
          </a:p>
          <a:p>
            <a:r>
              <a:rPr lang="en-US" altLang="en-US"/>
              <a:t> </a:t>
            </a:r>
          </a:p>
          <a:p>
            <a:r>
              <a:rPr lang="en-US" altLang="en-US"/>
              <a:t>On average, 92 Canadian men will die of prostate</a:t>
            </a:r>
          </a:p>
          <a:p>
            <a:r>
              <a:rPr lang="en-US" altLang="en-US"/>
              <a:t> cancer every week.</a:t>
            </a:r>
          </a:p>
          <a:p>
            <a:r>
              <a:rPr lang="en-US" altLang="en-US"/>
              <a:t> </a:t>
            </a:r>
          </a:p>
          <a:p>
            <a:r>
              <a:rPr lang="en-US" altLang="en-US"/>
              <a:t>One in 8 men will develop prostate cancer during his lifetime,</a:t>
            </a:r>
          </a:p>
          <a:p>
            <a:r>
              <a:rPr lang="en-US" altLang="en-US"/>
              <a:t> mostly after age 60. One in 27 will die of it.</a:t>
            </a:r>
          </a:p>
        </p:txBody>
      </p:sp>
      <p:sp>
        <p:nvSpPr>
          <p:cNvPr id="6148" name="Rectangle 4"/>
          <p:cNvSpPr>
            <a:spLocks noGrp="1" noChangeArrowheads="1"/>
          </p:cNvSpPr>
          <p:nvPr>
            <p:ph type="title"/>
          </p:nvPr>
        </p:nvSpPr>
        <p:spPr/>
        <p:txBody>
          <a:bodyPr/>
          <a:lstStyle/>
          <a:p>
            <a:pPr eaLnBrk="1" hangingPunct="1"/>
            <a:r>
              <a:rPr lang="en-US" altLang="en-US"/>
              <a:t>How Bad is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anim calcmode="lin" valueType="num">
                                      <p:cBhvr additive="base">
                                        <p:cTn id="7" dur="500" fill="hold"/>
                                        <p:tgtEl>
                                          <p:spTgt spid="73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625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6259">
                                            <p:txEl>
                                              <p:pRg st="1" end="1"/>
                                            </p:txEl>
                                          </p:spTgt>
                                        </p:tgtEl>
                                        <p:attrNameLst>
                                          <p:attrName>style.visibility</p:attrName>
                                        </p:attrNameLst>
                                      </p:cBhvr>
                                      <p:to>
                                        <p:strVal val="visible"/>
                                      </p:to>
                                    </p:set>
                                    <p:anim calcmode="lin" valueType="num">
                                      <p:cBhvr additive="base">
                                        <p:cTn id="11" dur="500" fill="hold"/>
                                        <p:tgtEl>
                                          <p:spTgt spid="73625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36259">
                                            <p:txEl>
                                              <p:pRg st="3" end="3"/>
                                            </p:txEl>
                                          </p:spTgt>
                                        </p:tgtEl>
                                        <p:attrNameLst>
                                          <p:attrName>style.visibility</p:attrName>
                                        </p:attrNameLst>
                                      </p:cBhvr>
                                      <p:to>
                                        <p:strVal val="visible"/>
                                      </p:to>
                                    </p:set>
                                    <p:anim calcmode="lin" valueType="num">
                                      <p:cBhvr additive="base">
                                        <p:cTn id="17" dur="500" fill="hold"/>
                                        <p:tgtEl>
                                          <p:spTgt spid="73625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36259">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36259">
                                            <p:txEl>
                                              <p:pRg st="4" end="4"/>
                                            </p:txEl>
                                          </p:spTgt>
                                        </p:tgtEl>
                                        <p:attrNameLst>
                                          <p:attrName>style.visibility</p:attrName>
                                        </p:attrNameLst>
                                      </p:cBhvr>
                                      <p:to>
                                        <p:strVal val="visible"/>
                                      </p:to>
                                    </p:set>
                                    <p:anim calcmode="lin" valueType="num">
                                      <p:cBhvr additive="base">
                                        <p:cTn id="21" dur="500" fill="hold"/>
                                        <p:tgtEl>
                                          <p:spTgt spid="736259">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362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36259">
                                            <p:txEl>
                                              <p:pRg st="6" end="6"/>
                                            </p:txEl>
                                          </p:spTgt>
                                        </p:tgtEl>
                                        <p:attrNameLst>
                                          <p:attrName>style.visibility</p:attrName>
                                        </p:attrNameLst>
                                      </p:cBhvr>
                                      <p:to>
                                        <p:strVal val="visible"/>
                                      </p:to>
                                    </p:set>
                                    <p:anim calcmode="lin" valueType="num">
                                      <p:cBhvr additive="base">
                                        <p:cTn id="27" dur="500" fill="hold"/>
                                        <p:tgtEl>
                                          <p:spTgt spid="736259">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36259">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36259">
                                            <p:txEl>
                                              <p:pRg st="7" end="7"/>
                                            </p:txEl>
                                          </p:spTgt>
                                        </p:tgtEl>
                                        <p:attrNameLst>
                                          <p:attrName>style.visibility</p:attrName>
                                        </p:attrNameLst>
                                      </p:cBhvr>
                                      <p:to>
                                        <p:strVal val="visible"/>
                                      </p:to>
                                    </p:set>
                                    <p:anim calcmode="lin" valueType="num">
                                      <p:cBhvr additive="base">
                                        <p:cTn id="31" dur="500" fill="hold"/>
                                        <p:tgtEl>
                                          <p:spTgt spid="736259">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3625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736259">
                                            <p:txEl>
                                              <p:pRg st="9" end="9"/>
                                            </p:txEl>
                                          </p:spTgt>
                                        </p:tgtEl>
                                        <p:attrNameLst>
                                          <p:attrName>style.visibility</p:attrName>
                                        </p:attrNameLst>
                                      </p:cBhvr>
                                      <p:to>
                                        <p:strVal val="visible"/>
                                      </p:to>
                                    </p:set>
                                    <p:anim calcmode="lin" valueType="num">
                                      <p:cBhvr additive="base">
                                        <p:cTn id="37" dur="500" fill="hold"/>
                                        <p:tgtEl>
                                          <p:spTgt spid="736259">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36259">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36259">
                                            <p:txEl>
                                              <p:pRg st="10" end="10"/>
                                            </p:txEl>
                                          </p:spTgt>
                                        </p:tgtEl>
                                        <p:attrNameLst>
                                          <p:attrName>style.visibility</p:attrName>
                                        </p:attrNameLst>
                                      </p:cBhvr>
                                      <p:to>
                                        <p:strVal val="visible"/>
                                      </p:to>
                                    </p:set>
                                    <p:anim calcmode="lin" valueType="num">
                                      <p:cBhvr additive="base">
                                        <p:cTn id="41" dur="500" fill="hold"/>
                                        <p:tgtEl>
                                          <p:spTgt spid="736259">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3625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736259">
                                            <p:txEl>
                                              <p:pRg st="12" end="12"/>
                                            </p:txEl>
                                          </p:spTgt>
                                        </p:tgtEl>
                                        <p:attrNameLst>
                                          <p:attrName>style.visibility</p:attrName>
                                        </p:attrNameLst>
                                      </p:cBhvr>
                                      <p:to>
                                        <p:strVal val="visible"/>
                                      </p:to>
                                    </p:set>
                                    <p:anim calcmode="lin" valueType="num">
                                      <p:cBhvr additive="base">
                                        <p:cTn id="47" dur="500" fill="hold"/>
                                        <p:tgtEl>
                                          <p:spTgt spid="736259">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36259">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36259">
                                            <p:txEl>
                                              <p:pRg st="13" end="13"/>
                                            </p:txEl>
                                          </p:spTgt>
                                        </p:tgtEl>
                                        <p:attrNameLst>
                                          <p:attrName>style.visibility</p:attrName>
                                        </p:attrNameLst>
                                      </p:cBhvr>
                                      <p:to>
                                        <p:strVal val="visible"/>
                                      </p:to>
                                    </p:set>
                                    <p:anim calcmode="lin" valueType="num">
                                      <p:cBhvr additive="base">
                                        <p:cTn id="51" dur="500" fill="hold"/>
                                        <p:tgtEl>
                                          <p:spTgt spid="736259">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362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Frontbw01"/>
          <p:cNvPicPr>
            <a:picLocks noChangeAspect="1" noChangeArrowheads="1"/>
          </p:cNvPicPr>
          <p:nvPr/>
        </p:nvPicPr>
        <p:blipFill>
          <a:blip r:embed="rId2" cstate="print"/>
          <a:srcRect/>
          <a:stretch>
            <a:fillRect/>
          </a:stretch>
        </p:blipFill>
        <p:spPr bwMode="auto">
          <a:xfrm>
            <a:off x="2514600" y="457200"/>
            <a:ext cx="4429125" cy="54864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ltLang="en-US"/>
              <a:t>Modern Techniques</a:t>
            </a:r>
          </a:p>
        </p:txBody>
      </p:sp>
      <p:sp>
        <p:nvSpPr>
          <p:cNvPr id="113667" name="Rectangle 3"/>
          <p:cNvSpPr>
            <a:spLocks noGrp="1" noChangeArrowheads="1"/>
          </p:cNvSpPr>
          <p:nvPr>
            <p:ph type="body" idx="1"/>
          </p:nvPr>
        </p:nvSpPr>
        <p:spPr/>
        <p:txBody>
          <a:bodyPr/>
          <a:lstStyle/>
          <a:p>
            <a:pPr eaLnBrk="1" hangingPunct="1">
              <a:lnSpc>
                <a:spcPct val="90000"/>
              </a:lnSpc>
            </a:pPr>
            <a:r>
              <a:rPr lang="en-US" altLang="en-US"/>
              <a:t>Pre- Plan System </a:t>
            </a:r>
            <a:r>
              <a:rPr lang="en-US" altLang="en-US">
                <a:solidFill>
                  <a:srgbClr val="FF0066"/>
                </a:solidFill>
              </a:rPr>
              <a:t>(1990’s)</a:t>
            </a:r>
          </a:p>
          <a:p>
            <a:pPr lvl="1" eaLnBrk="1" hangingPunct="1">
              <a:lnSpc>
                <a:spcPct val="90000"/>
              </a:lnSpc>
            </a:pPr>
            <a:r>
              <a:rPr lang="en-US" altLang="en-US"/>
              <a:t>Patient brought in 1 month pre implant</a:t>
            </a:r>
          </a:p>
          <a:p>
            <a:pPr lvl="2" eaLnBrk="1" hangingPunct="1">
              <a:lnSpc>
                <a:spcPct val="90000"/>
              </a:lnSpc>
            </a:pPr>
            <a:r>
              <a:rPr lang="en-US" altLang="en-US"/>
              <a:t>(TRUS) Ultrasound done for planning purposes</a:t>
            </a:r>
          </a:p>
          <a:p>
            <a:pPr lvl="2" eaLnBrk="1" hangingPunct="1">
              <a:lnSpc>
                <a:spcPct val="90000"/>
              </a:lnSpc>
            </a:pPr>
            <a:r>
              <a:rPr lang="en-US" altLang="en-US"/>
              <a:t>Implant done 1 month later (Based on the previous images and plan)</a:t>
            </a:r>
          </a:p>
          <a:p>
            <a:pPr eaLnBrk="1" hangingPunct="1">
              <a:lnSpc>
                <a:spcPct val="90000"/>
              </a:lnSpc>
            </a:pPr>
            <a:r>
              <a:rPr lang="en-US" altLang="en-US"/>
              <a:t>Intra-Operative System </a:t>
            </a:r>
            <a:r>
              <a:rPr lang="en-US" altLang="en-US">
                <a:solidFill>
                  <a:srgbClr val="FF0066"/>
                </a:solidFill>
              </a:rPr>
              <a:t>(2000’s)</a:t>
            </a:r>
          </a:p>
          <a:p>
            <a:pPr lvl="1" eaLnBrk="1" hangingPunct="1">
              <a:lnSpc>
                <a:spcPct val="90000"/>
              </a:lnSpc>
            </a:pPr>
            <a:r>
              <a:rPr lang="en-US" altLang="en-US"/>
              <a:t>No Pre-Plan</a:t>
            </a:r>
          </a:p>
          <a:p>
            <a:pPr lvl="1" eaLnBrk="1" hangingPunct="1">
              <a:lnSpc>
                <a:spcPct val="90000"/>
              </a:lnSpc>
            </a:pPr>
            <a:r>
              <a:rPr lang="en-US" altLang="en-US"/>
              <a:t>Patient brought to operating room</a:t>
            </a:r>
          </a:p>
          <a:p>
            <a:pPr lvl="2" eaLnBrk="1" hangingPunct="1">
              <a:lnSpc>
                <a:spcPct val="90000"/>
              </a:lnSpc>
            </a:pPr>
            <a:r>
              <a:rPr lang="en-US" altLang="en-US"/>
              <a:t>(TRUS) Ultrasound done, Planning done on “live” image, implant performed immediately afterwards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sz="quarter"/>
          </p:nvPr>
        </p:nvSpPr>
        <p:spPr>
          <a:xfrm>
            <a:off x="457200" y="274638"/>
            <a:ext cx="8229600" cy="639762"/>
          </a:xfrm>
        </p:spPr>
        <p:txBody>
          <a:bodyPr/>
          <a:lstStyle/>
          <a:p>
            <a:pPr eaLnBrk="1" hangingPunct="1">
              <a:defRPr/>
            </a:pPr>
            <a:r>
              <a:rPr lang="en-US" sz="4000">
                <a:effectLst>
                  <a:outerShdw blurRad="38100" dist="38100" dir="2700000" algn="tl">
                    <a:srgbClr val="C0C0C0"/>
                  </a:outerShdw>
                </a:effectLst>
              </a:rPr>
              <a:t>Preparing for implant (Pre-Plan)</a:t>
            </a:r>
          </a:p>
        </p:txBody>
      </p:sp>
      <p:pic>
        <p:nvPicPr>
          <p:cNvPr id="114691" name="Picture 3"/>
          <p:cNvPicPr>
            <a:picLocks noGrp="1" noChangeArrowheads="1"/>
          </p:cNvPicPr>
          <p:nvPr>
            <p:ph sz="quarter" idx="1"/>
          </p:nvPr>
        </p:nvPicPr>
        <p:blipFill>
          <a:blip r:embed="rId2" cstate="print"/>
          <a:srcRect/>
          <a:stretch>
            <a:fillRect/>
          </a:stretch>
        </p:blipFill>
        <p:spPr>
          <a:xfrm>
            <a:off x="1295400" y="1524000"/>
            <a:ext cx="3581400" cy="4648200"/>
          </a:xfrm>
          <a:noFill/>
        </p:spPr>
      </p:pic>
      <p:pic>
        <p:nvPicPr>
          <p:cNvPr id="114692" name="Picture 4"/>
          <p:cNvPicPr>
            <a:picLocks noGrp="1" noChangeArrowheads="1"/>
          </p:cNvPicPr>
          <p:nvPr>
            <p:ph sz="quarter" idx="2"/>
          </p:nvPr>
        </p:nvPicPr>
        <p:blipFill>
          <a:blip r:embed="rId3" cstate="print"/>
          <a:srcRect/>
          <a:stretch>
            <a:fillRect/>
          </a:stretch>
        </p:blipFill>
        <p:spPr>
          <a:xfrm>
            <a:off x="5029200" y="1524000"/>
            <a:ext cx="3505200" cy="4648200"/>
          </a:xfrm>
          <a:noFill/>
        </p:spPr>
      </p:pic>
      <p:sp>
        <p:nvSpPr>
          <p:cNvPr id="114693" name="Text Box 5"/>
          <p:cNvSpPr txBox="1">
            <a:spLocks noChangeArrowheads="1"/>
          </p:cNvSpPr>
          <p:nvPr/>
        </p:nvSpPr>
        <p:spPr bwMode="auto">
          <a:xfrm>
            <a:off x="838200" y="914400"/>
            <a:ext cx="7696200" cy="517525"/>
          </a:xfrm>
          <a:prstGeom prst="rect">
            <a:avLst/>
          </a:prstGeom>
          <a:noFill/>
          <a:ln w="9525">
            <a:noFill/>
            <a:miter lim="800000"/>
            <a:headEnd/>
            <a:tailEnd/>
          </a:ln>
        </p:spPr>
        <p:txBody>
          <a:bodyPr>
            <a:spAutoFit/>
          </a:bodyPr>
          <a:lstStyle/>
          <a:p>
            <a:r>
              <a:rPr lang="en-US" altLang="en-US" sz="1400">
                <a:solidFill>
                  <a:srgbClr val="FF0066"/>
                </a:solidFill>
              </a:rPr>
              <a:t>TRUS: Images Taken and used For planning 1 Month earlier: Needed to try And Match with</a:t>
            </a:r>
          </a:p>
          <a:p>
            <a:r>
              <a:rPr lang="en-US" altLang="en-US" sz="1400">
                <a:solidFill>
                  <a:srgbClr val="FF0066"/>
                </a:solidFill>
              </a:rPr>
              <a:t>US at time of Treatment </a:t>
            </a:r>
          </a:p>
        </p:txBody>
      </p:sp>
      <p:sp>
        <p:nvSpPr>
          <p:cNvPr id="114694" name="Line 6"/>
          <p:cNvSpPr>
            <a:spLocks noChangeShapeType="1"/>
          </p:cNvSpPr>
          <p:nvPr/>
        </p:nvSpPr>
        <p:spPr bwMode="auto">
          <a:xfrm>
            <a:off x="3276600" y="1295400"/>
            <a:ext cx="3200400" cy="11430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a:t>Location of Needle Tip on U/S</a:t>
            </a:r>
          </a:p>
        </p:txBody>
      </p:sp>
      <p:pic>
        <p:nvPicPr>
          <p:cNvPr id="115715" name="Picture 3"/>
          <p:cNvPicPr>
            <a:picLocks noGrp="1" noChangeArrowheads="1"/>
          </p:cNvPicPr>
          <p:nvPr>
            <p:ph idx="1"/>
          </p:nvPr>
        </p:nvPicPr>
        <p:blipFill>
          <a:blip r:embed="rId2" cstate="print"/>
          <a:srcRect/>
          <a:stretch>
            <a:fillRect/>
          </a:stretch>
        </p:blipFill>
        <p:spPr>
          <a:xfrm>
            <a:off x="1343025" y="1600200"/>
            <a:ext cx="6457950" cy="4525963"/>
          </a:xfrm>
          <a:noFill/>
        </p:spPr>
      </p:pic>
      <p:sp>
        <p:nvSpPr>
          <p:cNvPr id="35844" name="Line 4"/>
          <p:cNvSpPr>
            <a:spLocks noChangeShapeType="1"/>
          </p:cNvSpPr>
          <p:nvPr/>
        </p:nvSpPr>
        <p:spPr bwMode="auto">
          <a:xfrm flipV="1">
            <a:off x="685800" y="4038600"/>
            <a:ext cx="2667000" cy="762000"/>
          </a:xfrm>
          <a:prstGeom prst="line">
            <a:avLst/>
          </a:prstGeom>
          <a:noFill/>
          <a:ln w="38100">
            <a:solidFill>
              <a:srgbClr val="FF3300"/>
            </a:solidFill>
            <a:round/>
            <a:headEnd/>
            <a:tailEnd type="triangle" w="med" len="med"/>
          </a:ln>
        </p:spPr>
        <p:txBody>
          <a:bodyPr/>
          <a:lstStyle/>
          <a:p>
            <a:endParaRPr lang="en-US"/>
          </a:p>
        </p:txBody>
      </p:sp>
      <p:sp>
        <p:nvSpPr>
          <p:cNvPr id="35845" name="Text Box 5"/>
          <p:cNvSpPr txBox="1">
            <a:spLocks noChangeArrowheads="1"/>
          </p:cNvSpPr>
          <p:nvPr/>
        </p:nvSpPr>
        <p:spPr bwMode="auto">
          <a:xfrm>
            <a:off x="212725" y="4913313"/>
            <a:ext cx="1289050" cy="366712"/>
          </a:xfrm>
          <a:prstGeom prst="rect">
            <a:avLst/>
          </a:prstGeom>
          <a:noFill/>
          <a:ln w="9525">
            <a:noFill/>
            <a:miter lim="800000"/>
            <a:headEnd/>
            <a:tailEnd/>
          </a:ln>
        </p:spPr>
        <p:txBody>
          <a:bodyPr wrap="none">
            <a:spAutoFit/>
          </a:bodyPr>
          <a:lstStyle/>
          <a:p>
            <a:pPr eaLnBrk="0" hangingPunct="0"/>
            <a:r>
              <a:rPr lang="en-US" altLang="en-US">
                <a:solidFill>
                  <a:srgbClr val="E73E09"/>
                </a:solidFill>
              </a:rPr>
              <a:t>Needle Tip</a:t>
            </a:r>
          </a:p>
        </p:txBody>
      </p:sp>
      <p:sp>
        <p:nvSpPr>
          <p:cNvPr id="115718" name="Rectangle 8"/>
          <p:cNvSpPr>
            <a:spLocks noChangeArrowheads="1"/>
          </p:cNvSpPr>
          <p:nvPr/>
        </p:nvSpPr>
        <p:spPr bwMode="auto">
          <a:xfrm>
            <a:off x="1600200" y="1676400"/>
            <a:ext cx="1981200" cy="228600"/>
          </a:xfrm>
          <a:prstGeom prst="rect">
            <a:avLst/>
          </a:prstGeom>
          <a:solidFill>
            <a:schemeClr val="tx1"/>
          </a:solidFill>
          <a:ln w="38100" algn="ctr">
            <a:noFill/>
            <a:miter lim="800000"/>
            <a:headEnd/>
            <a:tailEnd/>
          </a:ln>
        </p:spPr>
        <p:txBody>
          <a:bodyPr wrap="none" anchor="ct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358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sz="4000" u="sng"/>
              <a:t>Intra-operativeTechnique (</a:t>
            </a:r>
            <a:r>
              <a:rPr lang="en-US" altLang="en-US" sz="4000" u="sng">
                <a:solidFill>
                  <a:srgbClr val="FF0066"/>
                </a:solidFill>
              </a:rPr>
              <a:t>2000’s</a:t>
            </a:r>
            <a:r>
              <a:rPr lang="en-US" altLang="en-US" sz="4000"/>
              <a:t>)</a:t>
            </a:r>
            <a:br>
              <a:rPr lang="en-US" altLang="en-US" sz="4000"/>
            </a:br>
            <a:r>
              <a:rPr lang="en-US" altLang="en-US" sz="1800" u="sng">
                <a:solidFill>
                  <a:srgbClr val="0000FF"/>
                </a:solidFill>
              </a:rPr>
              <a:t>What’s Different ? Using Computers, Live Imaging, Live Planning</a:t>
            </a:r>
          </a:p>
        </p:txBody>
      </p:sp>
      <p:sp>
        <p:nvSpPr>
          <p:cNvPr id="116739" name="Rectangle 3"/>
          <p:cNvSpPr>
            <a:spLocks noGrp="1" noChangeArrowheads="1"/>
          </p:cNvSpPr>
          <p:nvPr>
            <p:ph type="body" idx="1"/>
          </p:nvPr>
        </p:nvSpPr>
        <p:spPr/>
        <p:txBody>
          <a:bodyPr/>
          <a:lstStyle/>
          <a:p>
            <a:pPr eaLnBrk="1" hangingPunct="1"/>
            <a:r>
              <a:rPr lang="en-US" altLang="en-US"/>
              <a:t>Integrating Computers with Medicine:</a:t>
            </a:r>
          </a:p>
          <a:p>
            <a:pPr lvl="1" eaLnBrk="1" hangingPunct="1"/>
            <a:r>
              <a:rPr lang="en-US" altLang="en-US"/>
              <a:t>Computerized Image Capture in 3 D</a:t>
            </a:r>
          </a:p>
          <a:p>
            <a:pPr lvl="1" eaLnBrk="1" hangingPunct="1"/>
            <a:r>
              <a:rPr lang="en-US" altLang="en-US"/>
              <a:t>Computerized “Live” Planning</a:t>
            </a:r>
          </a:p>
          <a:p>
            <a:pPr lvl="2" eaLnBrk="1" hangingPunct="1"/>
            <a:r>
              <a:rPr lang="en-US" altLang="en-US"/>
              <a:t>Deciding on best placement of seeds and needles on the “Live” image</a:t>
            </a:r>
          </a:p>
          <a:p>
            <a:pPr lvl="1" eaLnBrk="1" hangingPunct="1"/>
            <a:r>
              <a:rPr lang="en-US" altLang="en-US"/>
              <a:t>Computer “Guided” Needle Implant</a:t>
            </a:r>
          </a:p>
          <a:p>
            <a:pPr lvl="2" eaLnBrk="1" hangingPunct="1"/>
            <a:r>
              <a:rPr lang="en-US" altLang="en-US"/>
              <a:t>Creating a “road map” to guide and accurately place the needles and seeds</a:t>
            </a:r>
          </a:p>
          <a:p>
            <a:pPr lvl="1" eaLnBrk="1" hangingPunct="1"/>
            <a:r>
              <a:rPr lang="en-US" altLang="en-US"/>
              <a:t>Computerized delivery of Seeds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DSC02255"/>
          <p:cNvPicPr>
            <a:picLocks noGrp="1" noChangeAspect="1" noChangeArrowheads="1"/>
          </p:cNvPicPr>
          <p:nvPr>
            <p:ph idx="1"/>
          </p:nvPr>
        </p:nvPicPr>
        <p:blipFill>
          <a:blip r:embed="rId3" cstate="print"/>
          <a:srcRect/>
          <a:stretch>
            <a:fillRect/>
          </a:stretch>
        </p:blipFill>
        <p:spPr>
          <a:xfrm>
            <a:off x="76200" y="0"/>
            <a:ext cx="9067800" cy="6043613"/>
          </a:xfrm>
          <a:noFill/>
        </p:spPr>
      </p:pic>
      <p:sp>
        <p:nvSpPr>
          <p:cNvPr id="45059" name="Oval 3"/>
          <p:cNvSpPr>
            <a:spLocks noChangeArrowheads="1"/>
          </p:cNvSpPr>
          <p:nvPr/>
        </p:nvSpPr>
        <p:spPr bwMode="auto">
          <a:xfrm>
            <a:off x="2057400" y="4114800"/>
            <a:ext cx="2667000" cy="1828800"/>
          </a:xfrm>
          <a:prstGeom prst="ellipse">
            <a:avLst/>
          </a:prstGeom>
          <a:noFill/>
          <a:ln w="25400">
            <a:solidFill>
              <a:srgbClr val="FFFF99"/>
            </a:solidFill>
            <a:round/>
            <a:headEnd/>
            <a:tailEnd/>
          </a:ln>
        </p:spPr>
        <p:txBody>
          <a:bodyPr wrap="none" anchor="ctr"/>
          <a:lstStyle/>
          <a:p>
            <a:endParaRPr lang="en-US" altLang="en-US"/>
          </a:p>
        </p:txBody>
      </p:sp>
      <p:sp>
        <p:nvSpPr>
          <p:cNvPr id="117764" name="Text Box 4"/>
          <p:cNvSpPr txBox="1">
            <a:spLocks noChangeArrowheads="1"/>
          </p:cNvSpPr>
          <p:nvPr/>
        </p:nvSpPr>
        <p:spPr bwMode="auto">
          <a:xfrm>
            <a:off x="228600" y="152400"/>
            <a:ext cx="8686800" cy="457200"/>
          </a:xfrm>
          <a:prstGeom prst="rect">
            <a:avLst/>
          </a:prstGeom>
          <a:noFill/>
          <a:ln w="9525">
            <a:noFill/>
            <a:miter lim="800000"/>
            <a:headEnd/>
            <a:tailEnd/>
          </a:ln>
        </p:spPr>
        <p:txBody>
          <a:bodyPr>
            <a:spAutoFit/>
          </a:bodyPr>
          <a:lstStyle/>
          <a:p>
            <a:pPr eaLnBrk="0" hangingPunct="0"/>
            <a:r>
              <a:rPr lang="en-US" altLang="en-US" sz="2400" u="sng">
                <a:solidFill>
                  <a:srgbClr val="FFFF00"/>
                </a:solidFill>
              </a:rPr>
              <a:t>IMPLANT</a:t>
            </a:r>
            <a:r>
              <a:rPr lang="en-US" altLang="en-US" sz="2400">
                <a:solidFill>
                  <a:srgbClr val="FFFF00"/>
                </a:solidFill>
              </a:rPr>
              <a:t>: OR Setup with Computer Screens (No TRUS)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checkerboard(across)">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3Dimagereviewcropped"/>
          <p:cNvPicPr>
            <a:picLocks noChangeAspect="1" noChangeArrowheads="1"/>
          </p:cNvPicPr>
          <p:nvPr/>
        </p:nvPicPr>
        <p:blipFill>
          <a:blip r:embed="rId3" cstate="print"/>
          <a:srcRect/>
          <a:stretch>
            <a:fillRect/>
          </a:stretch>
        </p:blipFill>
        <p:spPr bwMode="auto">
          <a:xfrm>
            <a:off x="1066800" y="1600200"/>
            <a:ext cx="7423150" cy="4332288"/>
          </a:xfrm>
          <a:prstGeom prst="rect">
            <a:avLst/>
          </a:prstGeom>
          <a:noFill/>
          <a:ln w="9525">
            <a:noFill/>
            <a:miter lim="800000"/>
            <a:headEnd/>
            <a:tailEnd/>
          </a:ln>
        </p:spPr>
      </p:pic>
      <p:sp>
        <p:nvSpPr>
          <p:cNvPr id="118787" name="Rectangle 3"/>
          <p:cNvSpPr>
            <a:spLocks noGrp="1" noChangeArrowheads="1"/>
          </p:cNvSpPr>
          <p:nvPr>
            <p:ph type="title"/>
          </p:nvPr>
        </p:nvSpPr>
        <p:spPr/>
        <p:txBody>
          <a:bodyPr/>
          <a:lstStyle/>
          <a:p>
            <a:pPr eaLnBrk="1" hangingPunct="1"/>
            <a:r>
              <a:rPr lang="en-US" altLang="en-US" sz="2800"/>
              <a:t>3D Ultrasound: Image captured in approximately 10 seconds, with creation of a 3D model</a:t>
            </a:r>
          </a:p>
        </p:txBody>
      </p:sp>
      <p:pic>
        <p:nvPicPr>
          <p:cNvPr id="39940" name="Picture 4" descr="US image Cruciform view sample"/>
          <p:cNvPicPr>
            <a:picLocks noGrp="1" noChangeAspect="1" noChangeArrowheads="1"/>
          </p:cNvPicPr>
          <p:nvPr>
            <p:ph idx="1"/>
          </p:nvPr>
        </p:nvPicPr>
        <p:blipFill>
          <a:blip r:embed="rId4" cstate="print"/>
          <a:srcRect/>
          <a:stretch>
            <a:fillRect/>
          </a:stretch>
        </p:blipFill>
        <p:spPr>
          <a:xfrm>
            <a:off x="1828800" y="1619250"/>
            <a:ext cx="5867400" cy="42481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nodeType="clickEffect">
                                  <p:stCondLst>
                                    <p:cond delay="0"/>
                                  </p:stCondLst>
                                  <p:childTnLst>
                                    <p:animEffect transition="out" filter="diamond(in)">
                                      <p:cBhvr>
                                        <p:cTn id="6" dur="1000"/>
                                        <p:tgtEl>
                                          <p:spTgt spid="39938"/>
                                        </p:tgtEl>
                                      </p:cBhvr>
                                    </p:animEffect>
                                    <p:set>
                                      <p:cBhvr>
                                        <p:cTn id="7" dur="1" fill="hold">
                                          <p:stCondLst>
                                            <p:cond delay="999"/>
                                          </p:stCondLst>
                                        </p:cTn>
                                        <p:tgtEl>
                                          <p:spTgt spid="39938"/>
                                        </p:tgtEl>
                                        <p:attrNameLst>
                                          <p:attrName>style.visibility</p:attrName>
                                        </p:attrNameLst>
                                      </p:cBhvr>
                                      <p:to>
                                        <p:strVal val="hidden"/>
                                      </p:to>
                                    </p:set>
                                  </p:childTnLst>
                                </p:cTn>
                              </p:par>
                              <p:par>
                                <p:cTn id="8" presetID="8" presetClass="entr" presetSubtype="32" fill="hold" nodeType="withEffect">
                                  <p:stCondLst>
                                    <p:cond delay="0"/>
                                  </p:stCondLst>
                                  <p:childTnLst>
                                    <p:set>
                                      <p:cBhvr>
                                        <p:cTn id="9" dur="1" fill="hold">
                                          <p:stCondLst>
                                            <p:cond delay="0"/>
                                          </p:stCondLst>
                                        </p:cTn>
                                        <p:tgtEl>
                                          <p:spTgt spid="39940"/>
                                        </p:tgtEl>
                                        <p:attrNameLst>
                                          <p:attrName>style.visibility</p:attrName>
                                        </p:attrNameLst>
                                      </p:cBhvr>
                                      <p:to>
                                        <p:strVal val="visible"/>
                                      </p:to>
                                    </p:set>
                                    <p:animEffect transition="in" filter="diamond(out)">
                                      <p:cBhvr>
                                        <p:cTn id="10"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ontouring 02"/>
          <p:cNvPicPr>
            <a:picLocks noChangeAspect="1" noChangeArrowheads="1"/>
          </p:cNvPicPr>
          <p:nvPr/>
        </p:nvPicPr>
        <p:blipFill>
          <a:blip r:embed="rId2" cstate="print"/>
          <a:srcRect/>
          <a:stretch>
            <a:fillRect/>
          </a:stretch>
        </p:blipFill>
        <p:spPr bwMode="auto">
          <a:xfrm>
            <a:off x="1219200" y="990600"/>
            <a:ext cx="6858000" cy="5143500"/>
          </a:xfrm>
          <a:prstGeom prst="rect">
            <a:avLst/>
          </a:prstGeom>
          <a:noFill/>
          <a:ln w="9525">
            <a:noFill/>
            <a:miter lim="800000"/>
            <a:headEnd/>
            <a:tailEnd/>
          </a:ln>
        </p:spPr>
      </p:pic>
      <p:sp>
        <p:nvSpPr>
          <p:cNvPr id="119811" name="Text Box 3"/>
          <p:cNvSpPr txBox="1">
            <a:spLocks noChangeArrowheads="1"/>
          </p:cNvSpPr>
          <p:nvPr/>
        </p:nvSpPr>
        <p:spPr bwMode="auto">
          <a:xfrm>
            <a:off x="1295400" y="381000"/>
            <a:ext cx="6705600" cy="457200"/>
          </a:xfrm>
          <a:prstGeom prst="rect">
            <a:avLst/>
          </a:prstGeom>
          <a:noFill/>
          <a:ln w="9525">
            <a:noFill/>
            <a:miter lim="800000"/>
            <a:headEnd/>
            <a:tailEnd/>
          </a:ln>
        </p:spPr>
        <p:txBody>
          <a:bodyPr>
            <a:spAutoFit/>
          </a:bodyPr>
          <a:lstStyle/>
          <a:p>
            <a:pPr eaLnBrk="0" hangingPunct="0"/>
            <a:r>
              <a:rPr lang="en-US" altLang="en-US" sz="2400"/>
              <a:t>Prostate Mapping: Contouring live in 3D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ruciformview"/>
          <p:cNvPicPr>
            <a:picLocks noChangeAspect="1" noChangeArrowheads="1"/>
          </p:cNvPicPr>
          <p:nvPr/>
        </p:nvPicPr>
        <p:blipFill>
          <a:blip r:embed="rId2" cstate="print"/>
          <a:srcRect/>
          <a:stretch>
            <a:fillRect/>
          </a:stretch>
        </p:blipFill>
        <p:spPr bwMode="auto">
          <a:xfrm>
            <a:off x="1524000" y="990600"/>
            <a:ext cx="6705600" cy="5029200"/>
          </a:xfrm>
          <a:prstGeom prst="rect">
            <a:avLst/>
          </a:prstGeom>
          <a:noFill/>
          <a:ln w="9525">
            <a:noFill/>
            <a:miter lim="800000"/>
            <a:headEnd/>
            <a:tailEnd/>
          </a:ln>
        </p:spPr>
      </p:pic>
      <p:sp>
        <p:nvSpPr>
          <p:cNvPr id="120835" name="Text Box 3"/>
          <p:cNvSpPr txBox="1">
            <a:spLocks noChangeArrowheads="1"/>
          </p:cNvSpPr>
          <p:nvPr/>
        </p:nvSpPr>
        <p:spPr bwMode="auto">
          <a:xfrm>
            <a:off x="1508125" y="493713"/>
            <a:ext cx="6597650" cy="366712"/>
          </a:xfrm>
          <a:prstGeom prst="rect">
            <a:avLst/>
          </a:prstGeom>
          <a:noFill/>
          <a:ln w="9525">
            <a:noFill/>
            <a:miter lim="800000"/>
            <a:headEnd/>
            <a:tailEnd/>
          </a:ln>
        </p:spPr>
        <p:txBody>
          <a:bodyPr wrap="none">
            <a:spAutoFit/>
          </a:bodyPr>
          <a:lstStyle/>
          <a:p>
            <a:r>
              <a:rPr lang="en-US" altLang="en-US"/>
              <a:t>Viewing the plan in 3D: Sagittal, Transverse and Coronal Views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228600" y="2133600"/>
            <a:ext cx="3230563" cy="3840163"/>
          </a:xfrm>
          <a:prstGeom prst="rect">
            <a:avLst/>
          </a:prstGeom>
          <a:noFill/>
          <a:ln w="9525" algn="ctr">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3429000" y="304800"/>
            <a:ext cx="3297238" cy="3810000"/>
          </a:xfrm>
          <a:prstGeom prst="rect">
            <a:avLst/>
          </a:prstGeom>
          <a:noFill/>
          <a:ln w="9525" algn="ctr">
            <a:noFill/>
            <a:miter lim="800000"/>
            <a:headEnd/>
            <a:tailEnd/>
          </a:ln>
        </p:spPr>
      </p:pic>
      <p:pic>
        <p:nvPicPr>
          <p:cNvPr id="120836" name="Picture 4"/>
          <p:cNvPicPr>
            <a:picLocks noChangeAspect="1" noChangeArrowheads="1"/>
          </p:cNvPicPr>
          <p:nvPr/>
        </p:nvPicPr>
        <p:blipFill>
          <a:blip r:embed="rId4" cstate="print"/>
          <a:srcRect/>
          <a:stretch>
            <a:fillRect/>
          </a:stretch>
        </p:blipFill>
        <p:spPr bwMode="auto">
          <a:xfrm>
            <a:off x="5638800" y="2133600"/>
            <a:ext cx="3232150" cy="3962400"/>
          </a:xfrm>
          <a:prstGeom prst="rect">
            <a:avLst/>
          </a:prstGeom>
          <a:noFill/>
          <a:ln w="9525" algn="ctr">
            <a:noFill/>
            <a:miter lim="800000"/>
            <a:headEnd/>
            <a:tailEnd/>
          </a:ln>
        </p:spPr>
      </p:pic>
      <p:sp>
        <p:nvSpPr>
          <p:cNvPr id="120837" name="Text Box 5"/>
          <p:cNvSpPr txBox="1">
            <a:spLocks noChangeArrowheads="1"/>
          </p:cNvSpPr>
          <p:nvPr/>
        </p:nvSpPr>
        <p:spPr bwMode="auto">
          <a:xfrm>
            <a:off x="3733800" y="4724400"/>
            <a:ext cx="1752600" cy="1190625"/>
          </a:xfrm>
          <a:prstGeom prst="rect">
            <a:avLst/>
          </a:prstGeom>
          <a:noFill/>
          <a:ln w="9525">
            <a:noFill/>
            <a:miter lim="800000"/>
            <a:headEnd/>
            <a:tailEnd/>
          </a:ln>
        </p:spPr>
        <p:txBody>
          <a:bodyPr>
            <a:spAutoFit/>
          </a:bodyPr>
          <a:lstStyle/>
          <a:p>
            <a:pPr eaLnBrk="0" hangingPunct="0"/>
            <a:r>
              <a:rPr lang="en-US" altLang="en-US">
                <a:solidFill>
                  <a:srgbClr val="FFFF00"/>
                </a:solidFill>
              </a:rPr>
              <a:t>Whole Needle view vs.</a:t>
            </a:r>
          </a:p>
          <a:p>
            <a:pPr eaLnBrk="0" hangingPunct="0"/>
            <a:r>
              <a:rPr lang="en-US" altLang="en-US">
                <a:solidFill>
                  <a:srgbClr val="FFFF00"/>
                </a:solidFill>
              </a:rPr>
              <a:t>Only Needle Tip</a:t>
            </a:r>
          </a:p>
        </p:txBody>
      </p:sp>
      <p:sp>
        <p:nvSpPr>
          <p:cNvPr id="120838" name="Line 6"/>
          <p:cNvSpPr>
            <a:spLocks noChangeShapeType="1"/>
          </p:cNvSpPr>
          <p:nvPr/>
        </p:nvSpPr>
        <p:spPr bwMode="auto">
          <a:xfrm flipH="1" flipV="1">
            <a:off x="1219200" y="4495800"/>
            <a:ext cx="2590800" cy="762000"/>
          </a:xfrm>
          <a:prstGeom prst="line">
            <a:avLst/>
          </a:prstGeom>
          <a:noFill/>
          <a:ln w="25400">
            <a:solidFill>
              <a:srgbClr val="E73E09"/>
            </a:solidFill>
            <a:round/>
            <a:headEnd/>
            <a:tailEnd type="triangle" w="med" len="med"/>
          </a:ln>
        </p:spPr>
        <p:txBody>
          <a:bodyPr anchor="ctr">
            <a:spAutoFit/>
          </a:bodyPr>
          <a:lstStyle/>
          <a:p>
            <a:endParaRPr lang="en-US"/>
          </a:p>
        </p:txBody>
      </p:sp>
      <p:sp>
        <p:nvSpPr>
          <p:cNvPr id="120839" name="Line 7"/>
          <p:cNvSpPr>
            <a:spLocks noChangeShapeType="1"/>
          </p:cNvSpPr>
          <p:nvPr/>
        </p:nvSpPr>
        <p:spPr bwMode="auto">
          <a:xfrm flipH="1" flipV="1">
            <a:off x="3886200" y="2514600"/>
            <a:ext cx="609600" cy="2057400"/>
          </a:xfrm>
          <a:prstGeom prst="line">
            <a:avLst/>
          </a:prstGeom>
          <a:noFill/>
          <a:ln w="25400">
            <a:solidFill>
              <a:srgbClr val="E73E09"/>
            </a:solidFill>
            <a:round/>
            <a:headEnd/>
            <a:tailEnd type="triangle" w="med" len="med"/>
          </a:ln>
        </p:spPr>
        <p:txBody>
          <a:bodyPr wrap="none" anchor="ctr">
            <a:spAutoFit/>
          </a:bodyPr>
          <a:lstStyle/>
          <a:p>
            <a:endParaRPr lang="en-US"/>
          </a:p>
        </p:txBody>
      </p:sp>
      <p:sp>
        <p:nvSpPr>
          <p:cNvPr id="120840" name="Line 8"/>
          <p:cNvSpPr>
            <a:spLocks noChangeShapeType="1"/>
          </p:cNvSpPr>
          <p:nvPr/>
        </p:nvSpPr>
        <p:spPr bwMode="auto">
          <a:xfrm flipV="1">
            <a:off x="5334000" y="4495800"/>
            <a:ext cx="685800" cy="685800"/>
          </a:xfrm>
          <a:prstGeom prst="line">
            <a:avLst/>
          </a:prstGeom>
          <a:noFill/>
          <a:ln w="25400">
            <a:solidFill>
              <a:srgbClr val="E73E09"/>
            </a:solidFill>
            <a:round/>
            <a:headEnd/>
            <a:tailEnd type="triangle" w="med" len="med"/>
          </a:ln>
        </p:spPr>
        <p:txBody>
          <a:bodyPr wrap="none" anchor="ctr">
            <a:spAutoFit/>
          </a:bodyPr>
          <a:lstStyle/>
          <a:p>
            <a:endParaRPr lang="en-US"/>
          </a:p>
        </p:txBody>
      </p:sp>
      <p:sp>
        <p:nvSpPr>
          <p:cNvPr id="121865" name="Rectangle 9"/>
          <p:cNvSpPr>
            <a:spLocks noChangeArrowheads="1"/>
          </p:cNvSpPr>
          <p:nvPr/>
        </p:nvSpPr>
        <p:spPr bwMode="auto">
          <a:xfrm>
            <a:off x="685800" y="4191000"/>
            <a:ext cx="2743200" cy="152400"/>
          </a:xfrm>
          <a:prstGeom prst="rect">
            <a:avLst/>
          </a:prstGeom>
          <a:noFill/>
          <a:ln w="9525" algn="ctr">
            <a:solidFill>
              <a:srgbClr val="E73E09"/>
            </a:solidFill>
            <a:miter lim="800000"/>
            <a:headEnd/>
            <a:tailEnd/>
          </a:ln>
        </p:spPr>
        <p:txBody>
          <a:bodyPr anchor="ctr">
            <a:spAutoFit/>
          </a:body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blinds(horizontal)">
                                      <p:cBhvr>
                                        <p:cTn id="7" dur="500"/>
                                        <p:tgtEl>
                                          <p:spTgt spid="1208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blinds(horizontal)">
                                      <p:cBhvr>
                                        <p:cTn id="10" dur="500"/>
                                        <p:tgtEl>
                                          <p:spTgt spid="1208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20835"/>
                                        </p:tgtEl>
                                        <p:attrNameLst>
                                          <p:attrName>style.visibility</p:attrName>
                                        </p:attrNameLst>
                                      </p:cBhvr>
                                      <p:to>
                                        <p:strVal val="visible"/>
                                      </p:to>
                                    </p:set>
                                    <p:animEffect transition="in" filter="checkerboard(across)">
                                      <p:cBhvr>
                                        <p:cTn id="15" dur="500"/>
                                        <p:tgtEl>
                                          <p:spTgt spid="12083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0839"/>
                                        </p:tgtEl>
                                        <p:attrNameLst>
                                          <p:attrName>style.visibility</p:attrName>
                                        </p:attrNameLst>
                                      </p:cBhvr>
                                      <p:to>
                                        <p:strVal val="visible"/>
                                      </p:to>
                                    </p:set>
                                    <p:animEffect transition="in" filter="blinds(horizontal)">
                                      <p:cBhvr>
                                        <p:cTn id="18" dur="500"/>
                                        <p:tgtEl>
                                          <p:spTgt spid="1208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20836"/>
                                        </p:tgtEl>
                                        <p:attrNameLst>
                                          <p:attrName>style.visibility</p:attrName>
                                        </p:attrNameLst>
                                      </p:cBhvr>
                                      <p:to>
                                        <p:strVal val="visible"/>
                                      </p:to>
                                    </p:set>
                                    <p:animEffect transition="in" filter="checkerboard(across)">
                                      <p:cBhvr>
                                        <p:cTn id="23" dur="500"/>
                                        <p:tgtEl>
                                          <p:spTgt spid="12083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0840"/>
                                        </p:tgtEl>
                                        <p:attrNameLst>
                                          <p:attrName>style.visibility</p:attrName>
                                        </p:attrNameLst>
                                      </p:cBhvr>
                                      <p:to>
                                        <p:strVal val="visible"/>
                                      </p:to>
                                    </p:set>
                                    <p:animEffect transition="in" filter="blinds(horizontal)">
                                      <p:cBhvr>
                                        <p:cTn id="26"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8" grpId="0" animBg="1"/>
      <p:bldP spid="120839" grpId="0" animBg="1"/>
      <p:bldP spid="1208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Prostate Cancer Problem</a:t>
            </a:r>
          </a:p>
        </p:txBody>
      </p:sp>
      <p:sp>
        <p:nvSpPr>
          <p:cNvPr id="7171" name="Rectangle 3"/>
          <p:cNvSpPr>
            <a:spLocks noGrp="1" noChangeArrowheads="1"/>
          </p:cNvSpPr>
          <p:nvPr>
            <p:ph type="body" idx="1"/>
          </p:nvPr>
        </p:nvSpPr>
        <p:spPr/>
        <p:txBody>
          <a:bodyPr/>
          <a:lstStyle/>
          <a:p>
            <a:pPr lvl="4" eaLnBrk="1" hangingPunct="1">
              <a:buFontTx/>
              <a:buNone/>
            </a:pPr>
            <a:endParaRPr lang="en-US" altLang="en-US"/>
          </a:p>
          <a:p>
            <a:pPr eaLnBrk="1" hangingPunct="1"/>
            <a:r>
              <a:rPr lang="en-US" altLang="en-US"/>
              <a:t>84% increase in diagnosed cases since 1987</a:t>
            </a:r>
          </a:p>
          <a:p>
            <a:pPr lvl="2" eaLnBrk="1" hangingPunct="1"/>
            <a:r>
              <a:rPr lang="en-US" altLang="en-US"/>
              <a:t>Aging population</a:t>
            </a:r>
          </a:p>
          <a:p>
            <a:pPr lvl="2" eaLnBrk="1" hangingPunct="1"/>
            <a:r>
              <a:rPr lang="en-US" altLang="en-US"/>
              <a:t>Earlier diagnosis (PSA, screening)</a:t>
            </a:r>
          </a:p>
          <a:p>
            <a:pPr lvl="2" eaLnBrk="1" hangingPunct="1"/>
            <a:r>
              <a:rPr lang="en-US" altLang="en-US"/>
              <a:t>Increasing awareness by patients</a:t>
            </a:r>
          </a:p>
          <a:p>
            <a:pPr lvl="2" eaLnBrk="1" hangingPunct="1">
              <a:buFontTx/>
              <a:buNone/>
            </a:pPr>
            <a:endParaRPr lang="en-US" altLang="en-US" sz="1800"/>
          </a:p>
          <a:p>
            <a:pPr lvl="2" eaLnBrk="1" hangingPunct="1">
              <a:buFontTx/>
              <a:buNone/>
            </a:pPr>
            <a:r>
              <a:rPr lang="en-US" altLang="en-US" sz="1800"/>
              <a:t>Canadian Cancer Statistics 1998, 2001 and 2007 (NCI of Canada)</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Us Guided Implant"/>
          <p:cNvPicPr>
            <a:picLocks noChangeArrowheads="1"/>
          </p:cNvPicPr>
          <p:nvPr/>
        </p:nvPicPr>
        <p:blipFill>
          <a:blip r:embed="rId2" cstate="print"/>
          <a:srcRect/>
          <a:stretch>
            <a:fillRect/>
          </a:stretch>
        </p:blipFill>
        <p:spPr bwMode="auto">
          <a:xfrm>
            <a:off x="457200" y="1600200"/>
            <a:ext cx="4572000" cy="4343400"/>
          </a:xfrm>
          <a:prstGeom prst="rect">
            <a:avLst/>
          </a:prstGeom>
          <a:noFill/>
          <a:ln w="9525">
            <a:noFill/>
            <a:miter lim="800000"/>
            <a:headEnd/>
            <a:tailEnd/>
          </a:ln>
        </p:spPr>
      </p:pic>
      <p:sp>
        <p:nvSpPr>
          <p:cNvPr id="122883" name="Rectangle 3"/>
          <p:cNvSpPr>
            <a:spLocks noGrp="1" noChangeArrowheads="1"/>
          </p:cNvSpPr>
          <p:nvPr>
            <p:ph type="title"/>
          </p:nvPr>
        </p:nvSpPr>
        <p:spPr>
          <a:xfrm>
            <a:off x="914400" y="685800"/>
            <a:ext cx="7467600" cy="609600"/>
          </a:xfrm>
        </p:spPr>
        <p:txBody>
          <a:bodyPr/>
          <a:lstStyle/>
          <a:p>
            <a:pPr eaLnBrk="1" hangingPunct="1"/>
            <a:r>
              <a:rPr lang="en-US" altLang="en-US" sz="4000"/>
              <a:t>Computer Guided Needle Placement</a:t>
            </a:r>
          </a:p>
        </p:txBody>
      </p:sp>
      <p:pic>
        <p:nvPicPr>
          <p:cNvPr id="122884" name="Picture 4"/>
          <p:cNvPicPr>
            <a:picLocks noChangeArrowheads="1"/>
          </p:cNvPicPr>
          <p:nvPr/>
        </p:nvPicPr>
        <p:blipFill>
          <a:blip r:embed="rId3" cstate="print"/>
          <a:srcRect/>
          <a:stretch>
            <a:fillRect/>
          </a:stretch>
        </p:blipFill>
        <p:spPr bwMode="auto">
          <a:xfrm>
            <a:off x="5181600" y="1600200"/>
            <a:ext cx="3659188" cy="2286000"/>
          </a:xfrm>
          <a:prstGeom prst="rect">
            <a:avLst/>
          </a:prstGeom>
          <a:noFill/>
          <a:ln w="9525">
            <a:noFill/>
            <a:miter lim="800000"/>
            <a:headEnd/>
            <a:tailEnd/>
          </a:ln>
        </p:spPr>
      </p:pic>
      <p:sp>
        <p:nvSpPr>
          <p:cNvPr id="122885" name="Text Box 5"/>
          <p:cNvSpPr txBox="1">
            <a:spLocks noChangeArrowheads="1"/>
          </p:cNvSpPr>
          <p:nvPr/>
        </p:nvSpPr>
        <p:spPr bwMode="auto">
          <a:xfrm>
            <a:off x="5699125" y="4456113"/>
            <a:ext cx="2495550" cy="641350"/>
          </a:xfrm>
          <a:prstGeom prst="rect">
            <a:avLst/>
          </a:prstGeom>
          <a:noFill/>
          <a:ln w="9525">
            <a:noFill/>
            <a:miter lim="800000"/>
            <a:headEnd/>
            <a:tailEnd/>
          </a:ln>
        </p:spPr>
        <p:txBody>
          <a:bodyPr wrap="none">
            <a:spAutoFit/>
          </a:bodyPr>
          <a:lstStyle/>
          <a:p>
            <a:pPr eaLnBrk="0" hangingPunct="0"/>
            <a:r>
              <a:rPr lang="en-US" altLang="en-US">
                <a:solidFill>
                  <a:schemeClr val="bg1"/>
                </a:solidFill>
              </a:rPr>
              <a:t>Whole Needle view vs.</a:t>
            </a:r>
          </a:p>
          <a:p>
            <a:pPr eaLnBrk="0" hangingPunct="0"/>
            <a:r>
              <a:rPr lang="en-US" altLang="en-US">
                <a:solidFill>
                  <a:schemeClr val="bg1"/>
                </a:solidFill>
              </a:rPr>
              <a:t>Only Needle Tip</a:t>
            </a:r>
          </a:p>
        </p:txBody>
      </p:sp>
      <p:sp>
        <p:nvSpPr>
          <p:cNvPr id="122886" name="Line 6"/>
          <p:cNvSpPr>
            <a:spLocks noChangeShapeType="1"/>
          </p:cNvSpPr>
          <p:nvPr/>
        </p:nvSpPr>
        <p:spPr bwMode="auto">
          <a:xfrm flipV="1">
            <a:off x="6553200" y="2971800"/>
            <a:ext cx="0" cy="1295400"/>
          </a:xfrm>
          <a:prstGeom prst="line">
            <a:avLst/>
          </a:prstGeom>
          <a:noFill/>
          <a:ln w="28575">
            <a:solidFill>
              <a:srgbClr val="E94D07"/>
            </a:solidFill>
            <a:round/>
            <a:headEnd/>
            <a:tailEnd type="triangle" w="med" len="med"/>
          </a:ln>
        </p:spPr>
        <p:txBody>
          <a:bodyPr/>
          <a:lstStyle/>
          <a:p>
            <a:endParaRPr lang="en-US"/>
          </a:p>
        </p:txBody>
      </p:sp>
      <p:sp>
        <p:nvSpPr>
          <p:cNvPr id="122887" name="Line 7"/>
          <p:cNvSpPr>
            <a:spLocks noChangeShapeType="1"/>
          </p:cNvSpPr>
          <p:nvPr/>
        </p:nvSpPr>
        <p:spPr bwMode="auto">
          <a:xfrm flipH="1" flipV="1">
            <a:off x="3733800" y="4267200"/>
            <a:ext cx="1905000" cy="533400"/>
          </a:xfrm>
          <a:prstGeom prst="line">
            <a:avLst/>
          </a:prstGeom>
          <a:noFill/>
          <a:ln w="28575">
            <a:solidFill>
              <a:srgbClr val="E94D07"/>
            </a:solidFill>
            <a:round/>
            <a:headEnd/>
            <a:tailEnd type="triangle" w="med" len="med"/>
          </a:ln>
        </p:spPr>
        <p:txBody>
          <a:bodyPr/>
          <a:lstStyle/>
          <a:p>
            <a:endParaRPr lang="en-US"/>
          </a:p>
        </p:txBody>
      </p:sp>
      <p:sp>
        <p:nvSpPr>
          <p:cNvPr id="122888" name="Text Box 8"/>
          <p:cNvSpPr txBox="1">
            <a:spLocks noChangeArrowheads="1"/>
          </p:cNvSpPr>
          <p:nvPr/>
        </p:nvSpPr>
        <p:spPr bwMode="auto">
          <a:xfrm>
            <a:off x="1371600" y="2133600"/>
            <a:ext cx="3282950" cy="641350"/>
          </a:xfrm>
          <a:prstGeom prst="rect">
            <a:avLst/>
          </a:prstGeom>
          <a:noFill/>
          <a:ln w="9525">
            <a:noFill/>
            <a:miter lim="800000"/>
            <a:headEnd/>
            <a:tailEnd/>
          </a:ln>
        </p:spPr>
        <p:txBody>
          <a:bodyPr wrap="none">
            <a:spAutoFit/>
          </a:bodyPr>
          <a:lstStyle/>
          <a:p>
            <a:pPr eaLnBrk="0" hangingPunct="0"/>
            <a:r>
              <a:rPr lang="en-US" altLang="en-US"/>
              <a:t>Computer Generated Needle</a:t>
            </a:r>
          </a:p>
          <a:p>
            <a:pPr eaLnBrk="0" hangingPunct="0"/>
            <a:r>
              <a:rPr lang="en-US" altLang="en-US"/>
              <a:t>(Purple) Actual Needle (White)</a:t>
            </a:r>
          </a:p>
        </p:txBody>
      </p:sp>
      <p:sp>
        <p:nvSpPr>
          <p:cNvPr id="122889" name="Line 9"/>
          <p:cNvSpPr>
            <a:spLocks noChangeShapeType="1"/>
          </p:cNvSpPr>
          <p:nvPr/>
        </p:nvSpPr>
        <p:spPr bwMode="auto">
          <a:xfrm>
            <a:off x="2514600" y="2743200"/>
            <a:ext cx="0" cy="1143000"/>
          </a:xfrm>
          <a:prstGeom prst="line">
            <a:avLst/>
          </a:prstGeom>
          <a:noFill/>
          <a:ln w="28575">
            <a:solidFill>
              <a:srgbClr val="FF33CC"/>
            </a:solidFill>
            <a:round/>
            <a:headEnd/>
            <a:tailEnd type="triangle" w="med" len="med"/>
          </a:ln>
        </p:spPr>
        <p:txBody>
          <a:bodyPr/>
          <a:lstStyle/>
          <a:p>
            <a:endParaRPr lang="en-US"/>
          </a:p>
        </p:txBody>
      </p:sp>
      <p:sp>
        <p:nvSpPr>
          <p:cNvPr id="122890" name="Line 10"/>
          <p:cNvSpPr>
            <a:spLocks noChangeShapeType="1"/>
          </p:cNvSpPr>
          <p:nvPr/>
        </p:nvSpPr>
        <p:spPr bwMode="auto">
          <a:xfrm>
            <a:off x="3200400" y="2743200"/>
            <a:ext cx="0" cy="121920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8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130425"/>
            <a:ext cx="7340600" cy="930275"/>
          </a:xfrm>
        </p:spPr>
        <p:txBody>
          <a:bodyPr/>
          <a:lstStyle/>
          <a:p>
            <a:pPr eaLnBrk="1" hangingPunct="1"/>
            <a:r>
              <a:rPr lang="en-US" altLang="en-US" sz="4000"/>
              <a:t>Who’s Eligible for this Treatment</a:t>
            </a:r>
          </a:p>
        </p:txBody>
      </p:sp>
      <p:sp>
        <p:nvSpPr>
          <p:cNvPr id="125955" name="Rectangle 3"/>
          <p:cNvSpPr>
            <a:spLocks noGrp="1" noChangeArrowheads="1"/>
          </p:cNvSpPr>
          <p:nvPr>
            <p:ph type="subTitle" idx="1"/>
          </p:nvPr>
        </p:nvSpPr>
        <p:spPr/>
        <p:txBody>
          <a:bodyPr/>
          <a:lstStyle/>
          <a:p>
            <a:pPr eaLnBrk="1" hangingPunct="1"/>
            <a:endParaRPr lang="en-US" altLang="en-US"/>
          </a:p>
        </p:txBody>
      </p:sp>
      <p:pic>
        <p:nvPicPr>
          <p:cNvPr id="125956" name="Picture 4" descr="eggolfer"/>
          <p:cNvPicPr>
            <a:picLocks noChangeAspect="1" noChangeArrowheads="1" noCrop="1"/>
          </p:cNvPicPr>
          <p:nvPr/>
        </p:nvPicPr>
        <p:blipFill>
          <a:blip r:embed="rId2" cstate="print"/>
          <a:srcRect/>
          <a:stretch>
            <a:fillRect/>
          </a:stretch>
        </p:blipFill>
        <p:spPr bwMode="auto">
          <a:xfrm>
            <a:off x="3352800" y="2971800"/>
            <a:ext cx="3124200" cy="3044825"/>
          </a:xfrm>
          <a:prstGeom prst="rect">
            <a:avLst/>
          </a:prstGeom>
          <a:noFill/>
          <a:ln w="9525">
            <a:noFill/>
            <a:miter lim="800000"/>
            <a:headEnd/>
            <a:tailEnd/>
          </a:ln>
        </p:spPr>
      </p:pic>
      <p:sp>
        <p:nvSpPr>
          <p:cNvPr id="125957" name="Rectangle 6"/>
          <p:cNvSpPr>
            <a:spLocks noChangeArrowheads="1"/>
          </p:cNvSpPr>
          <p:nvPr/>
        </p:nvSpPr>
        <p:spPr bwMode="auto">
          <a:xfrm>
            <a:off x="3962400" y="5867400"/>
            <a:ext cx="1828800" cy="152400"/>
          </a:xfrm>
          <a:prstGeom prst="rect">
            <a:avLst/>
          </a:prstGeom>
          <a:solidFill>
            <a:schemeClr val="bg1"/>
          </a:solidFill>
          <a:ln w="38100" algn="ctr">
            <a:noFill/>
            <a:miter lim="800000"/>
            <a:headEnd/>
            <a:tailEnd/>
          </a:ln>
          <a:effectLst/>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Eligible Patients</a:t>
            </a:r>
          </a:p>
        </p:txBody>
      </p:sp>
      <p:sp>
        <p:nvSpPr>
          <p:cNvPr id="126979" name="Rectangle 3"/>
          <p:cNvSpPr>
            <a:spLocks noGrp="1" noChangeArrowheads="1"/>
          </p:cNvSpPr>
          <p:nvPr>
            <p:ph type="body" idx="1"/>
          </p:nvPr>
        </p:nvSpPr>
        <p:spPr/>
        <p:txBody>
          <a:bodyPr/>
          <a:lstStyle/>
          <a:p>
            <a:pPr lvl="1" eaLnBrk="1" hangingPunct="1"/>
            <a:r>
              <a:rPr lang="en-US" altLang="en-US" sz="2400"/>
              <a:t>Age (45 to 80)</a:t>
            </a:r>
          </a:p>
          <a:p>
            <a:pPr lvl="1" eaLnBrk="1" hangingPunct="1"/>
            <a:r>
              <a:rPr lang="en-US" altLang="en-US" sz="2400"/>
              <a:t>Low Risk: PSA </a:t>
            </a:r>
            <a:r>
              <a:rPr lang="en-US" altLang="en-US" sz="2400">
                <a:cs typeface="Tahoma" pitchFamily="34" charset="0"/>
              </a:rPr>
              <a:t>≤</a:t>
            </a:r>
            <a:r>
              <a:rPr lang="en-US" altLang="en-US" sz="2400"/>
              <a:t> 10 &amp; Gleason </a:t>
            </a:r>
            <a:r>
              <a:rPr lang="en-US" altLang="en-US" sz="2400">
                <a:cs typeface="Tahoma" pitchFamily="34" charset="0"/>
              </a:rPr>
              <a:t>≤6 &amp; T stage ≤ T2a</a:t>
            </a:r>
            <a:endParaRPr lang="en-US" altLang="en-US" sz="2400"/>
          </a:p>
          <a:p>
            <a:pPr lvl="1" eaLnBrk="1" hangingPunct="1"/>
            <a:r>
              <a:rPr lang="en-US" altLang="en-US" sz="2400"/>
              <a:t>1 Intermediate Risk Factor:</a:t>
            </a:r>
          </a:p>
          <a:p>
            <a:pPr lvl="2" eaLnBrk="1" hangingPunct="1"/>
            <a:r>
              <a:rPr lang="en-US" altLang="en-US"/>
              <a:t>PSA &gt; 10 but </a:t>
            </a:r>
            <a:r>
              <a:rPr lang="en-US" altLang="en-US">
                <a:cs typeface="Tahoma" pitchFamily="34" charset="0"/>
              </a:rPr>
              <a:t>≤ 15</a:t>
            </a:r>
          </a:p>
          <a:p>
            <a:pPr lvl="2" eaLnBrk="1" hangingPunct="1"/>
            <a:r>
              <a:rPr lang="en-US" altLang="en-US">
                <a:cs typeface="Tahoma" pitchFamily="34" charset="0"/>
              </a:rPr>
              <a:t>Gleason score = 7</a:t>
            </a:r>
          </a:p>
          <a:p>
            <a:pPr lvl="2" eaLnBrk="1" hangingPunct="1"/>
            <a:r>
              <a:rPr lang="en-US" altLang="en-US">
                <a:cs typeface="Tahoma" pitchFamily="34" charset="0"/>
              </a:rPr>
              <a:t>Clinical stage &gt;T2a but ≤ T2c </a:t>
            </a:r>
            <a:endParaRPr lang="en-US" altLang="en-US"/>
          </a:p>
          <a:p>
            <a:pPr lvl="1" eaLnBrk="1" hangingPunct="1"/>
            <a:r>
              <a:rPr lang="en-US" altLang="en-US" sz="2400">
                <a:cs typeface="Tahoma" pitchFamily="34" charset="0"/>
              </a:rPr>
              <a:t>Gland Volume &lt; 55 (May be downsized to this size if &gt;55 but less than 90 ccs)</a:t>
            </a:r>
          </a:p>
          <a:p>
            <a:pPr lvl="1" eaLnBrk="1" hangingPunct="1"/>
            <a:r>
              <a:rPr lang="en-US" altLang="en-US" sz="2400"/>
              <a:t>AUA score </a:t>
            </a:r>
            <a:r>
              <a:rPr lang="en-US" altLang="en-US" sz="2400">
                <a:cs typeface="Tahoma" pitchFamily="34" charset="0"/>
              </a:rPr>
              <a:t>≤</a:t>
            </a:r>
            <a:r>
              <a:rPr lang="en-US" altLang="en-US" sz="2400"/>
              <a:t> 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Recurrence</a:t>
            </a:r>
          </a:p>
        </p:txBody>
      </p:sp>
      <p:sp>
        <p:nvSpPr>
          <p:cNvPr id="5" name="Subtitle 4"/>
          <p:cNvSpPr>
            <a:spLocks noGrp="1"/>
          </p:cNvSpPr>
          <p:nvPr>
            <p:ph type="subTitle" idx="1"/>
          </p:nvPr>
        </p:nvSpPr>
        <p:spPr/>
        <p:txBody>
          <a:bodyPr/>
          <a:lstStyle/>
          <a:p>
            <a:r>
              <a:rPr lang="en-US" dirty="0"/>
              <a:t>What can we do?</a:t>
            </a:r>
          </a:p>
        </p:txBody>
      </p:sp>
    </p:spTree>
    <p:extLst>
      <p:ext uri="{BB962C8B-B14F-4D97-AF65-F5344CB8AC3E}">
        <p14:creationId xmlns:p14="http://schemas.microsoft.com/office/powerpoint/2010/main" val="4080853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Recurrence</a:t>
            </a:r>
          </a:p>
        </p:txBody>
      </p:sp>
      <p:sp>
        <p:nvSpPr>
          <p:cNvPr id="3" name="Content Placeholder 2"/>
          <p:cNvSpPr>
            <a:spLocks noGrp="1"/>
          </p:cNvSpPr>
          <p:nvPr>
            <p:ph idx="1"/>
          </p:nvPr>
        </p:nvSpPr>
        <p:spPr/>
        <p:txBody>
          <a:bodyPr/>
          <a:lstStyle/>
          <a:p>
            <a:r>
              <a:rPr lang="en-US" dirty="0"/>
              <a:t>Definition:</a:t>
            </a:r>
          </a:p>
          <a:p>
            <a:pPr lvl="1"/>
            <a:r>
              <a:rPr lang="en-US" dirty="0"/>
              <a:t>Surgery: </a:t>
            </a:r>
            <a:r>
              <a:rPr lang="en-US" dirty="0">
                <a:solidFill>
                  <a:srgbClr val="FFFF00"/>
                </a:solidFill>
              </a:rPr>
              <a:t>PSA of &gt;0.2ng/ml </a:t>
            </a:r>
            <a:r>
              <a:rPr lang="en-US" dirty="0"/>
              <a:t>measured 6-13 weeks after surgery</a:t>
            </a:r>
          </a:p>
          <a:p>
            <a:pPr lvl="1"/>
            <a:r>
              <a:rPr lang="en-US" dirty="0"/>
              <a:t>Radiation Treatment – </a:t>
            </a:r>
          </a:p>
          <a:p>
            <a:pPr lvl="2"/>
            <a:r>
              <a:rPr lang="en-US" dirty="0"/>
              <a:t>(ASTRO definition) </a:t>
            </a:r>
            <a:r>
              <a:rPr lang="en-US" dirty="0">
                <a:solidFill>
                  <a:srgbClr val="00B050"/>
                </a:solidFill>
              </a:rPr>
              <a:t>3 consecutive rises </a:t>
            </a:r>
            <a:r>
              <a:rPr lang="en-US" dirty="0"/>
              <a:t>following nadir (or the lowest PSA achieved) or </a:t>
            </a:r>
          </a:p>
          <a:p>
            <a:pPr lvl="2"/>
            <a:r>
              <a:rPr lang="en-US" dirty="0"/>
              <a:t>(Phoenix Definition) </a:t>
            </a:r>
            <a:r>
              <a:rPr lang="en-US" dirty="0">
                <a:solidFill>
                  <a:srgbClr val="C00000"/>
                </a:solidFill>
              </a:rPr>
              <a:t>nadir PSA +2 ng/ml</a:t>
            </a:r>
          </a:p>
        </p:txBody>
      </p:sp>
    </p:spTree>
    <p:extLst>
      <p:ext uri="{BB962C8B-B14F-4D97-AF65-F5344CB8AC3E}">
        <p14:creationId xmlns:p14="http://schemas.microsoft.com/office/powerpoint/2010/main" val="741261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Recurrence</a:t>
            </a:r>
          </a:p>
        </p:txBody>
      </p:sp>
      <p:sp>
        <p:nvSpPr>
          <p:cNvPr id="3" name="Content Placeholder 2"/>
          <p:cNvSpPr>
            <a:spLocks noGrp="1"/>
          </p:cNvSpPr>
          <p:nvPr>
            <p:ph idx="1"/>
          </p:nvPr>
        </p:nvSpPr>
        <p:spPr/>
        <p:txBody>
          <a:bodyPr/>
          <a:lstStyle/>
          <a:p>
            <a:r>
              <a:rPr lang="en-US" dirty="0"/>
              <a:t>First thing to try and identify:</a:t>
            </a:r>
          </a:p>
          <a:p>
            <a:pPr lvl="1"/>
            <a:r>
              <a:rPr lang="en-US" dirty="0"/>
              <a:t>Where is the recurrence?</a:t>
            </a:r>
          </a:p>
          <a:p>
            <a:pPr lvl="2"/>
            <a:r>
              <a:rPr lang="en-US" dirty="0"/>
              <a:t>1) Is it </a:t>
            </a:r>
            <a:r>
              <a:rPr lang="en-US" dirty="0">
                <a:solidFill>
                  <a:srgbClr val="FF0000"/>
                </a:solidFill>
              </a:rPr>
              <a:t>localized</a:t>
            </a:r>
            <a:r>
              <a:rPr lang="en-US" dirty="0"/>
              <a:t>: Prostate only (or prostate Bed after Surgery)</a:t>
            </a:r>
          </a:p>
          <a:p>
            <a:pPr lvl="2"/>
            <a:r>
              <a:rPr lang="en-US" dirty="0"/>
              <a:t>2) Is it </a:t>
            </a:r>
            <a:r>
              <a:rPr lang="en-US" dirty="0">
                <a:solidFill>
                  <a:srgbClr val="FF0000"/>
                </a:solidFill>
              </a:rPr>
              <a:t>Regional</a:t>
            </a:r>
            <a:r>
              <a:rPr lang="en-US" dirty="0"/>
              <a:t>: In the Lymph nodes located in the Pelvis</a:t>
            </a:r>
          </a:p>
          <a:p>
            <a:pPr lvl="2"/>
            <a:r>
              <a:rPr lang="en-US" dirty="0"/>
              <a:t>3) Is it </a:t>
            </a:r>
            <a:r>
              <a:rPr lang="en-US" dirty="0">
                <a:solidFill>
                  <a:srgbClr val="FF0000"/>
                </a:solidFill>
              </a:rPr>
              <a:t>Systemic</a:t>
            </a:r>
            <a:r>
              <a:rPr lang="en-US" dirty="0"/>
              <a:t>: Spread outside the pelvis into the higher Lymph Nodes, or Bones, or Liver etc. </a:t>
            </a:r>
          </a:p>
        </p:txBody>
      </p:sp>
    </p:spTree>
    <p:extLst>
      <p:ext uri="{BB962C8B-B14F-4D97-AF65-F5344CB8AC3E}">
        <p14:creationId xmlns:p14="http://schemas.microsoft.com/office/powerpoint/2010/main" val="4090421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Local/Regional/Systemic</a:t>
            </a:r>
          </a:p>
        </p:txBody>
      </p:sp>
      <p:sp>
        <p:nvSpPr>
          <p:cNvPr id="4" name="Rectangle 3"/>
          <p:cNvSpPr/>
          <p:nvPr/>
        </p:nvSpPr>
        <p:spPr bwMode="auto">
          <a:xfrm>
            <a:off x="685800" y="1752600"/>
            <a:ext cx="8153400" cy="4267200"/>
          </a:xfrm>
          <a:prstGeom prst="rect">
            <a:avLst/>
          </a:prstGeom>
          <a:solidFill>
            <a:schemeClr val="bg1">
              <a:lumMod val="95000"/>
            </a:scheme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99" name="Picture 3" descr="C:\Users\siraj-X79\Documents\Prostate Cancer Talk 2016-03\Images\Diagram_showing_prostate_cancer_that_has_spread_to_the_lymph_nodes_CRUK_184.svg.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209799"/>
            <a:ext cx="3804174" cy="3085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iraj-X79\Documents\Prostate Cancer Talk 2016-03\Images\Diagram_showing_prostate_cancer_that_has_spread_to_the_bones_CRUK_1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362" y="2362200"/>
            <a:ext cx="3718249" cy="29151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676400" y="3733800"/>
            <a:ext cx="1752600" cy="762000"/>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2658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Benefit of Prostate Exam</a:t>
            </a:r>
          </a:p>
        </p:txBody>
      </p:sp>
      <p:pic>
        <p:nvPicPr>
          <p:cNvPr id="2050" name="Picture 2" descr="C:\Users\siraj-X79\Documents\Prostate Cancer Talk 2016-03\Recurrence\bz-strip-07-18-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8229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iraj-X79\Documents\Prostate Cancer Talk 2016-03\Recurrence\medical-healthcare-doctors-doctor_s_office-patients-prostate_exam-mbcn256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Prognostic Factors</a:t>
            </a:r>
          </a:p>
        </p:txBody>
      </p:sp>
      <p:sp>
        <p:nvSpPr>
          <p:cNvPr id="3" name="Content Placeholder 2"/>
          <p:cNvSpPr>
            <a:spLocks noGrp="1"/>
          </p:cNvSpPr>
          <p:nvPr>
            <p:ph idx="1"/>
          </p:nvPr>
        </p:nvSpPr>
        <p:spPr/>
        <p:txBody>
          <a:bodyPr/>
          <a:lstStyle/>
          <a:p>
            <a:r>
              <a:rPr lang="en-US" sz="2800" dirty="0"/>
              <a:t>Pre Treatment: </a:t>
            </a:r>
          </a:p>
          <a:p>
            <a:pPr lvl="1"/>
            <a:r>
              <a:rPr lang="en-US" sz="2400" dirty="0"/>
              <a:t>PSA, T-Stage, Gleason Score</a:t>
            </a:r>
          </a:p>
          <a:p>
            <a:r>
              <a:rPr lang="en-US" sz="2800" dirty="0"/>
              <a:t>After Surgery</a:t>
            </a:r>
          </a:p>
          <a:p>
            <a:pPr lvl="1"/>
            <a:r>
              <a:rPr lang="en-US" sz="2400" dirty="0"/>
              <a:t> LN Status, Surgical Margins, Extracapsular extension, Gleason Grade, PSA</a:t>
            </a:r>
          </a:p>
          <a:p>
            <a:r>
              <a:rPr lang="en-US" sz="2800" dirty="0"/>
              <a:t>PSADT (PSA doubling time)</a:t>
            </a:r>
          </a:p>
          <a:p>
            <a:pPr lvl="1"/>
            <a:r>
              <a:rPr lang="en-US" sz="2400" dirty="0"/>
              <a:t>Pre and post treatment</a:t>
            </a:r>
          </a:p>
          <a:p>
            <a:pPr lvl="1"/>
            <a:r>
              <a:rPr lang="en-US" sz="2400" dirty="0"/>
              <a:t>&lt;3 </a:t>
            </a:r>
            <a:r>
              <a:rPr lang="en-US" sz="2400" dirty="0" err="1"/>
              <a:t>mos</a:t>
            </a:r>
            <a:r>
              <a:rPr lang="en-US" sz="2400" dirty="0"/>
              <a:t>, 3-9 </a:t>
            </a:r>
            <a:r>
              <a:rPr lang="en-US" sz="2400" dirty="0" err="1"/>
              <a:t>mos</a:t>
            </a:r>
            <a:r>
              <a:rPr lang="en-US" sz="2400" dirty="0"/>
              <a:t>, 9-15 </a:t>
            </a:r>
            <a:r>
              <a:rPr lang="en-US" sz="2400" dirty="0" err="1"/>
              <a:t>mos</a:t>
            </a:r>
            <a:r>
              <a:rPr lang="en-US" sz="2400" dirty="0"/>
              <a:t> and &gt;15 </a:t>
            </a:r>
            <a:r>
              <a:rPr lang="en-US" sz="2400" dirty="0" err="1"/>
              <a:t>mos</a:t>
            </a:r>
            <a:r>
              <a:rPr lang="en-US" sz="2400" dirty="0"/>
              <a:t>)</a:t>
            </a:r>
          </a:p>
          <a:p>
            <a:r>
              <a:rPr lang="en-US" sz="2800" dirty="0"/>
              <a:t>Time to recurrence</a:t>
            </a:r>
          </a:p>
        </p:txBody>
      </p:sp>
    </p:spTree>
    <p:extLst>
      <p:ext uri="{BB962C8B-B14F-4D97-AF65-F5344CB8AC3E}">
        <p14:creationId xmlns:p14="http://schemas.microsoft.com/office/powerpoint/2010/main" val="9456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linds(horizontal)">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ea typeface="ＭＳ Ｐゴシック" charset="-128"/>
              </a:rPr>
              <a:t>Recurrence</a:t>
            </a:r>
          </a:p>
        </p:txBody>
      </p:sp>
      <p:sp>
        <p:nvSpPr>
          <p:cNvPr id="37891" name="Rectangle 3"/>
          <p:cNvSpPr>
            <a:spLocks noGrp="1" noChangeArrowheads="1"/>
          </p:cNvSpPr>
          <p:nvPr>
            <p:ph type="body" idx="1"/>
          </p:nvPr>
        </p:nvSpPr>
        <p:spPr/>
        <p:txBody>
          <a:bodyPr/>
          <a:lstStyle/>
          <a:p>
            <a:pPr eaLnBrk="1" hangingPunct="1">
              <a:defRPr/>
            </a:pPr>
            <a:r>
              <a:rPr lang="en-US" dirty="0">
                <a:ea typeface="ＭＳ Ｐゴシック" charset="-128"/>
              </a:rPr>
              <a:t>Need to know:</a:t>
            </a:r>
          </a:p>
          <a:p>
            <a:pPr lvl="1" eaLnBrk="1" hangingPunct="1">
              <a:defRPr/>
            </a:pPr>
            <a:r>
              <a:rPr lang="en-US" dirty="0">
                <a:ea typeface="ＭＳ Ｐゴシック" charset="-128"/>
              </a:rPr>
              <a:t>What was the primary treatment?</a:t>
            </a:r>
          </a:p>
          <a:p>
            <a:pPr lvl="2" eaLnBrk="1" hangingPunct="1">
              <a:defRPr/>
            </a:pPr>
            <a:r>
              <a:rPr lang="en-US" dirty="0">
                <a:ea typeface="ＭＳ Ｐゴシック" charset="-128"/>
              </a:rPr>
              <a:t>Surgery, Radiation, Cryotherapy</a:t>
            </a:r>
          </a:p>
          <a:p>
            <a:pPr lvl="1" eaLnBrk="1" hangingPunct="1">
              <a:defRPr/>
            </a:pPr>
            <a:r>
              <a:rPr lang="en-US" dirty="0">
                <a:ea typeface="ＭＳ Ｐゴシック" charset="-128"/>
              </a:rPr>
              <a:t>Where is the recurrence?</a:t>
            </a:r>
          </a:p>
          <a:p>
            <a:pPr lvl="2" eaLnBrk="1" hangingPunct="1">
              <a:defRPr/>
            </a:pPr>
            <a:r>
              <a:rPr lang="en-US" dirty="0">
                <a:ea typeface="ＭＳ Ｐゴシック" charset="-128"/>
              </a:rPr>
              <a:t>Local (Prostate or Prostate Bed alone)</a:t>
            </a:r>
          </a:p>
          <a:p>
            <a:pPr lvl="2" eaLnBrk="1" hangingPunct="1">
              <a:defRPr/>
            </a:pPr>
            <a:r>
              <a:rPr lang="en-US" dirty="0">
                <a:ea typeface="ＭＳ Ｐゴシック" charset="-128"/>
              </a:rPr>
              <a:t>Regional (Lymph Nodes)</a:t>
            </a:r>
          </a:p>
          <a:p>
            <a:pPr lvl="2" eaLnBrk="1" hangingPunct="1">
              <a:defRPr/>
            </a:pPr>
            <a:r>
              <a:rPr lang="en-US" dirty="0">
                <a:ea typeface="ＭＳ Ｐゴシック" charset="-128"/>
              </a:rPr>
              <a:t>Distant (Bone, liver, lung etc.)</a:t>
            </a:r>
          </a:p>
          <a:p>
            <a:pPr lvl="2" eaLnBrk="1" hangingPunct="1">
              <a:defRPr/>
            </a:pPr>
            <a:endParaRPr lang="en-US" dirty="0">
              <a:ea typeface="ＭＳ Ｐゴシック" charset="-128"/>
            </a:endParaRPr>
          </a:p>
        </p:txBody>
      </p:sp>
    </p:spTree>
    <p:extLst>
      <p:ext uri="{BB962C8B-B14F-4D97-AF65-F5344CB8AC3E}">
        <p14:creationId xmlns:p14="http://schemas.microsoft.com/office/powerpoint/2010/main" val="20524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amond(in)">
                                      <p:cBhvr>
                                        <p:cTn id="7" dur="500"/>
                                        <p:tgtEl>
                                          <p:spTgt spid="37891">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Effect transition="in" filter="diamond(in)">
                                      <p:cBhvr>
                                        <p:cTn id="10" dur="500"/>
                                        <p:tgtEl>
                                          <p:spTgt spid="37891">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Effect transition="in" filter="diamond(in)">
                                      <p:cBhvr>
                                        <p:cTn id="13" dur="500"/>
                                        <p:tgtEl>
                                          <p:spTgt spid="37891">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7891">
                                            <p:txEl>
                                              <p:pRg st="3" end="3"/>
                                            </p:txEl>
                                          </p:spTgt>
                                        </p:tgtEl>
                                        <p:attrNameLst>
                                          <p:attrName>style.visibility</p:attrName>
                                        </p:attrNameLst>
                                      </p:cBhvr>
                                      <p:to>
                                        <p:strVal val="visible"/>
                                      </p:to>
                                    </p:set>
                                    <p:animEffect transition="in" filter="diamond(in)">
                                      <p:cBhvr>
                                        <p:cTn id="16" dur="500"/>
                                        <p:tgtEl>
                                          <p:spTgt spid="37891">
                                            <p:txEl>
                                              <p:pRg st="3" end="3"/>
                                            </p:txEl>
                                          </p:spTgt>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Effect transition="in" filter="diamond(in)">
                                      <p:cBhvr>
                                        <p:cTn id="19" dur="500"/>
                                        <p:tgtEl>
                                          <p:spTgt spid="37891">
                                            <p:txEl>
                                              <p:pRg st="4" end="4"/>
                                            </p:txEl>
                                          </p:spTgt>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37891">
                                            <p:txEl>
                                              <p:pRg st="5" end="5"/>
                                            </p:txEl>
                                          </p:spTgt>
                                        </p:tgtEl>
                                        <p:attrNameLst>
                                          <p:attrName>style.visibility</p:attrName>
                                        </p:attrNameLst>
                                      </p:cBhvr>
                                      <p:to>
                                        <p:strVal val="visible"/>
                                      </p:to>
                                    </p:set>
                                    <p:animEffect transition="in" filter="diamond(in)">
                                      <p:cBhvr>
                                        <p:cTn id="22" dur="500"/>
                                        <p:tgtEl>
                                          <p:spTgt spid="37891">
                                            <p:txEl>
                                              <p:pRg st="5" end="5"/>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37891">
                                            <p:txEl>
                                              <p:pRg st="6" end="6"/>
                                            </p:txEl>
                                          </p:spTgt>
                                        </p:tgtEl>
                                        <p:attrNameLst>
                                          <p:attrName>style.visibility</p:attrName>
                                        </p:attrNameLst>
                                      </p:cBhvr>
                                      <p:to>
                                        <p:strVal val="visible"/>
                                      </p:to>
                                    </p:set>
                                    <p:animEffect transition="in" filter="diamond(in)">
                                      <p:cBhvr>
                                        <p:cTn id="25" dur="500"/>
                                        <p:tgtEl>
                                          <p:spTgt spid="378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762000" y="685800"/>
            <a:ext cx="7593013" cy="5257800"/>
          </a:xfrm>
          <a:prstGeom prst="rect">
            <a:avLst/>
          </a:prstGeom>
          <a:noFill/>
          <a:ln w="38100" algn="ctr">
            <a:noFill/>
            <a:miter lim="800000"/>
            <a:headEnd/>
            <a:tailEnd/>
          </a:ln>
        </p:spPr>
      </p:pic>
    </p:spTree>
    <p:extLst>
      <p:ext uri="{BB962C8B-B14F-4D97-AF65-F5344CB8AC3E}">
        <p14:creationId xmlns:p14="http://schemas.microsoft.com/office/powerpoint/2010/main" val="3005642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128"/>
              </a:rPr>
              <a:t>Recurrence</a:t>
            </a:r>
            <a:endParaRPr lang="en-US" dirty="0"/>
          </a:p>
        </p:txBody>
      </p:sp>
      <p:sp>
        <p:nvSpPr>
          <p:cNvPr id="3" name="Content Placeholder 2"/>
          <p:cNvSpPr>
            <a:spLocks noGrp="1"/>
          </p:cNvSpPr>
          <p:nvPr>
            <p:ph idx="1"/>
          </p:nvPr>
        </p:nvSpPr>
        <p:spPr/>
        <p:txBody>
          <a:bodyPr/>
          <a:lstStyle/>
          <a:p>
            <a:r>
              <a:rPr lang="en-US" sz="2400" dirty="0"/>
              <a:t>How can we decide: Various Tests can help us.</a:t>
            </a:r>
          </a:p>
          <a:p>
            <a:pPr lvl="1"/>
            <a:r>
              <a:rPr lang="en-US" sz="2000" dirty="0">
                <a:solidFill>
                  <a:srgbClr val="FFFF00"/>
                </a:solidFill>
              </a:rPr>
              <a:t>Biopsy</a:t>
            </a:r>
            <a:r>
              <a:rPr lang="en-US" sz="2000" dirty="0"/>
              <a:t>: </a:t>
            </a:r>
          </a:p>
          <a:p>
            <a:pPr lvl="2"/>
            <a:r>
              <a:rPr lang="en-US" sz="1800" dirty="0">
                <a:solidFill>
                  <a:srgbClr val="FFFF00"/>
                </a:solidFill>
              </a:rPr>
              <a:t>Repeat biopsy </a:t>
            </a:r>
            <a:r>
              <a:rPr lang="en-US" sz="1800" dirty="0"/>
              <a:t>of the prostate may suggest if there is cancer in the prostate</a:t>
            </a:r>
          </a:p>
          <a:p>
            <a:pPr lvl="1"/>
            <a:r>
              <a:rPr lang="en-US" sz="2000" dirty="0">
                <a:solidFill>
                  <a:srgbClr val="FFFF00"/>
                </a:solidFill>
              </a:rPr>
              <a:t>PSA</a:t>
            </a:r>
            <a:r>
              <a:rPr lang="en-US" sz="2000" dirty="0"/>
              <a:t>: reflects the amount and growth rate of cancer</a:t>
            </a:r>
          </a:p>
          <a:p>
            <a:pPr lvl="2"/>
            <a:r>
              <a:rPr lang="en-US" sz="1800" dirty="0"/>
              <a:t>Low PSA – more likely the cancer is confined to a small area</a:t>
            </a:r>
          </a:p>
          <a:p>
            <a:pPr lvl="2"/>
            <a:r>
              <a:rPr lang="en-US" sz="1800" dirty="0"/>
              <a:t>High PSA – Suggests the caner has spread beyond the prostate</a:t>
            </a:r>
          </a:p>
          <a:p>
            <a:pPr lvl="2"/>
            <a:r>
              <a:rPr lang="en-US" sz="1800" dirty="0"/>
              <a:t>PSADT – PSA Doubling time</a:t>
            </a:r>
          </a:p>
          <a:p>
            <a:pPr lvl="1"/>
            <a:r>
              <a:rPr lang="en-US" sz="2000" dirty="0">
                <a:solidFill>
                  <a:srgbClr val="FFFF00"/>
                </a:solidFill>
              </a:rPr>
              <a:t>MRI</a:t>
            </a:r>
            <a:r>
              <a:rPr lang="en-US" sz="2000" dirty="0"/>
              <a:t>: 3.0T MRI:</a:t>
            </a:r>
          </a:p>
          <a:p>
            <a:pPr lvl="2"/>
            <a:r>
              <a:rPr lang="en-US" sz="1800" dirty="0"/>
              <a:t>South Campus Hospital – clear image of the prostate</a:t>
            </a:r>
          </a:p>
          <a:p>
            <a:pPr lvl="1"/>
            <a:r>
              <a:rPr lang="en-US" sz="2000" dirty="0">
                <a:solidFill>
                  <a:srgbClr val="FFFF00"/>
                </a:solidFill>
              </a:rPr>
              <a:t>Bone Scan, CT, MRI, Nuclear Imaging (PET scans)</a:t>
            </a:r>
          </a:p>
        </p:txBody>
      </p:sp>
    </p:spTree>
    <p:extLst>
      <p:ext uri="{BB962C8B-B14F-4D97-AF65-F5344CB8AC3E}">
        <p14:creationId xmlns:p14="http://schemas.microsoft.com/office/powerpoint/2010/main" val="493539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siraj-X79\Documents\Prostate Cancer Talk 2016-03\Images\gr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5348" y="2529681"/>
            <a:ext cx="609330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0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Isolated LN Recurrence</a:t>
            </a:r>
          </a:p>
        </p:txBody>
      </p:sp>
      <p:pic>
        <p:nvPicPr>
          <p:cNvPr id="6146" name="Picture 2" descr="C:\Users\siraj-X79\Documents\Prostate Cancer Talk 2016-03\Images\336139-379996-477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526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iraj-X79\Documents\Prostate Cancer Talk 2016-03\Images\IndianJRadiolImaging_2012_22_3_160_107176_u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447" y="1828800"/>
            <a:ext cx="4250878" cy="271938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a:off x="2743200" y="34290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5943600" y="27432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16184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Scan</a:t>
            </a:r>
          </a:p>
        </p:txBody>
      </p:sp>
      <p:pic>
        <p:nvPicPr>
          <p:cNvPr id="5122" name="Picture 2" descr="C:\Users\siraj-X79\Documents\Prostate Cancer Talk 2016-03\Images\Bone Scan 200211fig5_b.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76400"/>
            <a:ext cx="2911163" cy="44497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iraj-X79\Documents\Prostate Cancer Talk 2016-03\Images\PROSTATE-1-pop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828800"/>
            <a:ext cx="3124200" cy="416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83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128"/>
              </a:rPr>
              <a:t>Recurrence in Prostate</a:t>
            </a:r>
            <a:endParaRPr lang="en-US" dirty="0"/>
          </a:p>
        </p:txBody>
      </p:sp>
      <p:pic>
        <p:nvPicPr>
          <p:cNvPr id="1026" name="Picture 2" descr="C:\Users\siraj-X79\Documents\Prostate Cancer Talk 2016-03\Images\mri-slide44_316358.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76401"/>
            <a:ext cx="436760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ome.ccr.cancer.gov/connections/2011/Vol5_No2/images/clinic/MRI_background-300dpi-B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74" y="1752599"/>
            <a:ext cx="3324225" cy="315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08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Recurrence with Disease Outside</a:t>
            </a:r>
          </a:p>
        </p:txBody>
      </p:sp>
      <p:pic>
        <p:nvPicPr>
          <p:cNvPr id="2050" name="Picture 2" descr="C:\Users\siraj-X79\Documents\Prostate Cancer Talk 2016-03\Images\0100-3984-rb-47-05-0292-gf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00200"/>
            <a:ext cx="5582881" cy="4449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5886" y="2133600"/>
            <a:ext cx="2826415" cy="1200329"/>
          </a:xfrm>
          <a:prstGeom prst="rect">
            <a:avLst/>
          </a:prstGeom>
          <a:noFill/>
        </p:spPr>
        <p:txBody>
          <a:bodyPr wrap="none" rtlCol="0">
            <a:spAutoFit/>
          </a:bodyPr>
          <a:lstStyle/>
          <a:p>
            <a:r>
              <a:rPr lang="en-US" dirty="0">
                <a:solidFill>
                  <a:schemeClr val="bg1"/>
                </a:solidFill>
              </a:rPr>
              <a:t>Arrows show Cancer</a:t>
            </a:r>
          </a:p>
          <a:p>
            <a:r>
              <a:rPr lang="en-US" dirty="0">
                <a:solidFill>
                  <a:schemeClr val="bg1"/>
                </a:solidFill>
              </a:rPr>
              <a:t>Outside the prostate</a:t>
            </a:r>
          </a:p>
          <a:p>
            <a:r>
              <a:rPr lang="en-US" dirty="0">
                <a:solidFill>
                  <a:schemeClr val="bg1"/>
                </a:solidFill>
              </a:rPr>
              <a:t>In the tissues surrounding</a:t>
            </a:r>
          </a:p>
          <a:p>
            <a:r>
              <a:rPr lang="en-US" dirty="0">
                <a:solidFill>
                  <a:schemeClr val="bg1"/>
                </a:solidFill>
              </a:rPr>
              <a:t>The prostate</a:t>
            </a:r>
          </a:p>
        </p:txBody>
      </p:sp>
      <p:sp>
        <p:nvSpPr>
          <p:cNvPr id="15" name="Oval 14"/>
          <p:cNvSpPr/>
          <p:nvPr/>
        </p:nvSpPr>
        <p:spPr bwMode="auto">
          <a:xfrm>
            <a:off x="5029200" y="51816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2362200" y="52578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Oval 16"/>
          <p:cNvSpPr/>
          <p:nvPr/>
        </p:nvSpPr>
        <p:spPr bwMode="auto">
          <a:xfrm>
            <a:off x="4191000" y="30480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Oval 17"/>
          <p:cNvSpPr/>
          <p:nvPr/>
        </p:nvSpPr>
        <p:spPr bwMode="auto">
          <a:xfrm>
            <a:off x="1447800" y="2819400"/>
            <a:ext cx="381000" cy="3810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0894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 MRI Comparison</a:t>
            </a:r>
          </a:p>
        </p:txBody>
      </p:sp>
      <p:pic>
        <p:nvPicPr>
          <p:cNvPr id="3074" name="Picture 2" descr="C:\Users\siraj-X79\Documents\Prostate Cancer Talk 2016-03\Images\1-1780004-8c41b332-fd0e-4ff2-95cd-cf23c6ba5bb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76400"/>
            <a:ext cx="4612125" cy="4449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2051914"/>
            <a:ext cx="3164328" cy="923330"/>
          </a:xfrm>
          <a:prstGeom prst="rect">
            <a:avLst/>
          </a:prstGeom>
          <a:noFill/>
        </p:spPr>
        <p:txBody>
          <a:bodyPr wrap="none" rtlCol="0">
            <a:spAutoFit/>
          </a:bodyPr>
          <a:lstStyle/>
          <a:p>
            <a:r>
              <a:rPr lang="en-US" dirty="0">
                <a:solidFill>
                  <a:schemeClr val="bg1"/>
                </a:solidFill>
              </a:rPr>
              <a:t>Comparison:</a:t>
            </a:r>
          </a:p>
          <a:p>
            <a:r>
              <a:rPr lang="en-US" dirty="0">
                <a:solidFill>
                  <a:schemeClr val="bg1"/>
                </a:solidFill>
              </a:rPr>
              <a:t>CT on the Left and MRI 3.0 T</a:t>
            </a:r>
          </a:p>
          <a:p>
            <a:r>
              <a:rPr lang="en-US" dirty="0">
                <a:solidFill>
                  <a:schemeClr val="bg1"/>
                </a:solidFill>
              </a:rPr>
              <a:t>on the Right</a:t>
            </a:r>
          </a:p>
        </p:txBody>
      </p:sp>
    </p:spTree>
    <p:extLst>
      <p:ext uri="{BB962C8B-B14F-4D97-AF65-F5344CB8AC3E}">
        <p14:creationId xmlns:p14="http://schemas.microsoft.com/office/powerpoint/2010/main" val="3227278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TBCC Data</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922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Brachy Data</a:t>
            </a:r>
          </a:p>
        </p:txBody>
      </p:sp>
      <p:sp>
        <p:nvSpPr>
          <p:cNvPr id="3" name="Content Placeholder 2"/>
          <p:cNvSpPr>
            <a:spLocks noGrp="1"/>
          </p:cNvSpPr>
          <p:nvPr>
            <p:ph idx="1"/>
          </p:nvPr>
        </p:nvSpPr>
        <p:spPr>
          <a:xfrm>
            <a:off x="457200" y="1676400"/>
            <a:ext cx="4419600" cy="4449763"/>
          </a:xfrm>
        </p:spPr>
        <p:txBody>
          <a:bodyPr/>
          <a:lstStyle/>
          <a:p>
            <a:r>
              <a:rPr lang="en-US" dirty="0"/>
              <a:t>Program Started 2003 - 2013</a:t>
            </a:r>
          </a:p>
          <a:p>
            <a:r>
              <a:rPr lang="en-US" dirty="0"/>
              <a:t>Number of Patients Treated: 822 (till 2013)</a:t>
            </a:r>
          </a:p>
          <a:p>
            <a:r>
              <a:rPr lang="en-US" dirty="0"/>
              <a:t>1027 to end of 2015</a:t>
            </a:r>
          </a:p>
        </p:txBody>
      </p:sp>
      <p:graphicFrame>
        <p:nvGraphicFramePr>
          <p:cNvPr id="4" name="Table 3"/>
          <p:cNvGraphicFramePr>
            <a:graphicFrameLocks noGrp="1"/>
          </p:cNvGraphicFramePr>
          <p:nvPr>
            <p:extLst>
              <p:ext uri="{D42A27DB-BD31-4B8C-83A1-F6EECF244321}">
                <p14:modId xmlns:p14="http://schemas.microsoft.com/office/powerpoint/2010/main" val="1654332440"/>
              </p:ext>
            </p:extLst>
          </p:nvPr>
        </p:nvGraphicFramePr>
        <p:xfrm>
          <a:off x="5257800" y="1752600"/>
          <a:ext cx="3669030" cy="3886201"/>
        </p:xfrm>
        <a:graphic>
          <a:graphicData uri="http://schemas.openxmlformats.org/drawingml/2006/table">
            <a:tbl>
              <a:tblPr firstRow="1" firstCol="1" bandRow="1">
                <a:tableStyleId>{5C22544A-7EE6-4342-B048-85BDC9FD1C3A}</a:tableStyleId>
              </a:tblPr>
              <a:tblGrid>
                <a:gridCol w="1962504">
                  <a:extLst>
                    <a:ext uri="{9D8B030D-6E8A-4147-A177-3AD203B41FA5}">
                      <a16:colId xmlns:a16="http://schemas.microsoft.com/office/drawing/2014/main" val="20000"/>
                    </a:ext>
                  </a:extLst>
                </a:gridCol>
                <a:gridCol w="1706526">
                  <a:extLst>
                    <a:ext uri="{9D8B030D-6E8A-4147-A177-3AD203B41FA5}">
                      <a16:colId xmlns:a16="http://schemas.microsoft.com/office/drawing/2014/main" val="20001"/>
                    </a:ext>
                  </a:extLst>
                </a:gridCol>
              </a:tblGrid>
              <a:tr h="519372">
                <a:tc>
                  <a:txBody>
                    <a:bodyPr/>
                    <a:lstStyle/>
                    <a:p>
                      <a:pPr marL="0" marR="0">
                        <a:lnSpc>
                          <a:spcPct val="115000"/>
                        </a:lnSpc>
                        <a:spcBef>
                          <a:spcPts val="0"/>
                        </a:spcBef>
                        <a:spcAft>
                          <a:spcPts val="0"/>
                        </a:spcAft>
                      </a:pPr>
                      <a:r>
                        <a:rPr lang="en-US" sz="12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solidFill>
                            <a:schemeClr val="bg2">
                              <a:lumMod val="75000"/>
                            </a:schemeClr>
                          </a:solidFill>
                          <a:effectLst/>
                        </a:rPr>
                        <a:t>All Patients (N=822)</a:t>
                      </a:r>
                      <a:endParaRPr lang="en-US" sz="1100" dirty="0">
                        <a:solidFill>
                          <a:schemeClr val="bg2">
                            <a:lumMod val="75000"/>
                          </a:schemeClr>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19372">
                <a:tc>
                  <a:txBody>
                    <a:bodyPr/>
                    <a:lstStyle/>
                    <a:p>
                      <a:pPr marL="0" marR="0">
                        <a:lnSpc>
                          <a:spcPct val="115000"/>
                        </a:lnSpc>
                        <a:spcBef>
                          <a:spcPts val="0"/>
                        </a:spcBef>
                        <a:spcAft>
                          <a:spcPts val="0"/>
                        </a:spcAft>
                      </a:pPr>
                      <a:r>
                        <a:rPr lang="en-US" sz="1200" dirty="0">
                          <a:solidFill>
                            <a:schemeClr val="tx1"/>
                          </a:solidFill>
                          <a:effectLst/>
                        </a:rPr>
                        <a:t>Age at diagnosis [years]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63.5 (44.0-84.0)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50597">
                <a:tc>
                  <a:txBody>
                    <a:bodyPr/>
                    <a:lstStyle/>
                    <a:p>
                      <a:pPr marL="0" marR="0">
                        <a:lnSpc>
                          <a:spcPct val="115000"/>
                        </a:lnSpc>
                        <a:spcBef>
                          <a:spcPts val="0"/>
                        </a:spcBef>
                        <a:spcAft>
                          <a:spcPts val="0"/>
                        </a:spcAft>
                      </a:pPr>
                      <a:r>
                        <a:rPr lang="en-US" sz="1200" dirty="0">
                          <a:solidFill>
                            <a:schemeClr val="tx1"/>
                          </a:solidFill>
                          <a:effectLst/>
                        </a:rPr>
                        <a:t>Pre RT PSA [ng/mL]</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6.1 (0.5-15.7)</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50597">
                <a:tc>
                  <a:txBody>
                    <a:bodyPr/>
                    <a:lstStyle/>
                    <a:p>
                      <a:pPr marL="0" marR="0">
                        <a:lnSpc>
                          <a:spcPct val="115000"/>
                        </a:lnSpc>
                        <a:spcBef>
                          <a:spcPts val="0"/>
                        </a:spcBef>
                        <a:spcAft>
                          <a:spcPts val="0"/>
                        </a:spcAft>
                      </a:pPr>
                      <a:r>
                        <a:rPr lang="en-US" sz="1200" dirty="0">
                          <a:solidFill>
                            <a:schemeClr val="tx1"/>
                          </a:solidFill>
                          <a:effectLst/>
                        </a:rPr>
                        <a:t>Pre RT AUA</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6.0 (0-30)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19372">
                <a:tc>
                  <a:txBody>
                    <a:bodyPr/>
                    <a:lstStyle/>
                    <a:p>
                      <a:pPr marL="0" marR="0">
                        <a:lnSpc>
                          <a:spcPct val="115000"/>
                        </a:lnSpc>
                        <a:spcBef>
                          <a:spcPts val="0"/>
                        </a:spcBef>
                        <a:spcAft>
                          <a:spcPts val="0"/>
                        </a:spcAft>
                      </a:pPr>
                      <a:r>
                        <a:rPr lang="en-US" sz="1200" dirty="0">
                          <a:solidFill>
                            <a:schemeClr val="tx1"/>
                          </a:solidFill>
                          <a:effectLst/>
                        </a:rPr>
                        <a:t>Gleason Score [No. (%)]</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6: 561 (68%)</a:t>
                      </a:r>
                      <a:endParaRPr lang="en-US" sz="1100">
                        <a:effectLst/>
                      </a:endParaRPr>
                    </a:p>
                    <a:p>
                      <a:pPr marL="0" marR="0">
                        <a:lnSpc>
                          <a:spcPct val="115000"/>
                        </a:lnSpc>
                        <a:spcBef>
                          <a:spcPts val="0"/>
                        </a:spcBef>
                        <a:spcAft>
                          <a:spcPts val="0"/>
                        </a:spcAft>
                      </a:pPr>
                      <a:r>
                        <a:rPr lang="en-US" sz="1200">
                          <a:effectLst/>
                        </a:rPr>
                        <a:t>7: 258 (31%)</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1056922">
                <a:tc>
                  <a:txBody>
                    <a:bodyPr/>
                    <a:lstStyle/>
                    <a:p>
                      <a:pPr marL="0" marR="0">
                        <a:lnSpc>
                          <a:spcPct val="115000"/>
                        </a:lnSpc>
                        <a:spcBef>
                          <a:spcPts val="0"/>
                        </a:spcBef>
                        <a:spcAft>
                          <a:spcPts val="0"/>
                        </a:spcAft>
                      </a:pPr>
                      <a:r>
                        <a:rPr lang="en-US" sz="1200" dirty="0">
                          <a:solidFill>
                            <a:schemeClr val="tx1"/>
                          </a:solidFill>
                          <a:effectLst/>
                        </a:rPr>
                        <a:t>Stage [No. (%)]</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≤T1c: 641 (79%)</a:t>
                      </a:r>
                      <a:endParaRPr lang="en-US" sz="1100">
                        <a:effectLst/>
                      </a:endParaRPr>
                    </a:p>
                    <a:p>
                      <a:pPr marL="0" marR="0">
                        <a:lnSpc>
                          <a:spcPct val="115000"/>
                        </a:lnSpc>
                        <a:spcBef>
                          <a:spcPts val="0"/>
                        </a:spcBef>
                        <a:spcAft>
                          <a:spcPts val="0"/>
                        </a:spcAft>
                      </a:pPr>
                      <a:r>
                        <a:rPr lang="en-US" sz="1200">
                          <a:effectLst/>
                        </a:rPr>
                        <a:t>T2a: 137 (17%)</a:t>
                      </a:r>
                      <a:endParaRPr lang="en-US" sz="1100">
                        <a:effectLst/>
                      </a:endParaRPr>
                    </a:p>
                    <a:p>
                      <a:pPr marL="0" marR="0">
                        <a:lnSpc>
                          <a:spcPct val="115000"/>
                        </a:lnSpc>
                        <a:spcBef>
                          <a:spcPts val="0"/>
                        </a:spcBef>
                        <a:spcAft>
                          <a:spcPts val="0"/>
                        </a:spcAft>
                      </a:pPr>
                      <a:r>
                        <a:rPr lang="en-US" sz="1200">
                          <a:effectLst/>
                        </a:rPr>
                        <a:t>T2b: 23 (3%)</a:t>
                      </a:r>
                      <a:endParaRPr lang="en-US" sz="1100">
                        <a:effectLst/>
                      </a:endParaRPr>
                    </a:p>
                    <a:p>
                      <a:pPr marL="0" marR="0">
                        <a:lnSpc>
                          <a:spcPct val="115000"/>
                        </a:lnSpc>
                        <a:spcBef>
                          <a:spcPts val="0"/>
                        </a:spcBef>
                        <a:spcAft>
                          <a:spcPts val="0"/>
                        </a:spcAft>
                      </a:pPr>
                      <a:r>
                        <a:rPr lang="en-US" sz="1200">
                          <a:effectLst/>
                        </a:rPr>
                        <a:t>T2c: 6 (1%)</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519372">
                <a:tc>
                  <a:txBody>
                    <a:bodyPr/>
                    <a:lstStyle/>
                    <a:p>
                      <a:pPr marL="0" marR="0">
                        <a:lnSpc>
                          <a:spcPct val="115000"/>
                        </a:lnSpc>
                        <a:spcBef>
                          <a:spcPts val="0"/>
                        </a:spcBef>
                        <a:spcAft>
                          <a:spcPts val="0"/>
                        </a:spcAft>
                      </a:pPr>
                      <a:r>
                        <a:rPr lang="en-US" sz="1200" dirty="0">
                          <a:solidFill>
                            <a:schemeClr val="tx1"/>
                          </a:solidFill>
                          <a:effectLst/>
                        </a:rPr>
                        <a:t>No. Hormone Rx [No. (%)]</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115 (14.0%)</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250597">
                <a:tc>
                  <a:txBody>
                    <a:bodyPr/>
                    <a:lstStyle/>
                    <a:p>
                      <a:pPr marL="0" marR="0">
                        <a:lnSpc>
                          <a:spcPct val="115000"/>
                        </a:lnSpc>
                        <a:spcBef>
                          <a:spcPts val="0"/>
                        </a:spcBef>
                        <a:spcAft>
                          <a:spcPts val="0"/>
                        </a:spcAft>
                      </a:pPr>
                      <a:r>
                        <a:rPr lang="en-US" sz="1200" dirty="0">
                          <a:solidFill>
                            <a:schemeClr val="tx1"/>
                          </a:solidFill>
                          <a:effectLst/>
                        </a:rPr>
                        <a:t>No. +</a:t>
                      </a:r>
                      <a:r>
                        <a:rPr lang="en-US" sz="1200" dirty="0" err="1">
                          <a:solidFill>
                            <a:schemeClr val="tx1"/>
                          </a:solidFill>
                          <a:effectLst/>
                        </a:rPr>
                        <a:t>ve</a:t>
                      </a:r>
                      <a:r>
                        <a:rPr lang="en-US" sz="1200" dirty="0">
                          <a:solidFill>
                            <a:schemeClr val="tx1"/>
                          </a:solidFill>
                          <a:effectLst/>
                        </a:rPr>
                        <a:t> Cores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3 (1-15)</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48534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p:txBody>
          <a:bodyPr/>
          <a:lstStyle/>
          <a:p>
            <a:r>
              <a:rPr lang="en-US" sz="2400" dirty="0"/>
              <a:t>Recurrences: 45 (4.4%)</a:t>
            </a:r>
          </a:p>
          <a:p>
            <a:r>
              <a:rPr lang="en-US" sz="2400" dirty="0"/>
              <a:t>Deaths: 63 (None from Ca Prostate)</a:t>
            </a:r>
          </a:p>
          <a:p>
            <a:endParaRPr lang="en-US" sz="2400" dirty="0"/>
          </a:p>
          <a:p>
            <a:r>
              <a:rPr lang="en-US" sz="2400" dirty="0"/>
              <a:t>Median Survival (not met yet – in other word it is longer 10 years)</a:t>
            </a:r>
          </a:p>
          <a:p>
            <a:pPr lvl="1"/>
            <a:r>
              <a:rPr lang="en-US" sz="2000" dirty="0"/>
              <a:t>Relapse Free Survival – 5 years = 94.6%</a:t>
            </a:r>
          </a:p>
          <a:p>
            <a:pPr lvl="1"/>
            <a:r>
              <a:rPr lang="en-US" sz="2000" dirty="0"/>
              <a:t>Relapse Free Survival – 7 Years = 81.6%</a:t>
            </a:r>
          </a:p>
          <a:p>
            <a:endParaRPr lang="en-US" sz="2400" dirty="0"/>
          </a:p>
          <a:p>
            <a:r>
              <a:rPr lang="en-US" sz="2400" dirty="0"/>
              <a:t>Low Risk: Estimated RFS @ 10 years = 91%</a:t>
            </a:r>
          </a:p>
          <a:p>
            <a:r>
              <a:rPr lang="en-US" sz="2400" dirty="0"/>
              <a:t>Intermediate Risk: Estimated RFS @ 10 years = 70%</a:t>
            </a:r>
          </a:p>
        </p:txBody>
      </p:sp>
    </p:spTree>
    <p:extLst>
      <p:ext uri="{BB962C8B-B14F-4D97-AF65-F5344CB8AC3E}">
        <p14:creationId xmlns:p14="http://schemas.microsoft.com/office/powerpoint/2010/main" val="263493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r>
              <a:rPr lang="en-US" altLang="en-US"/>
              <a:t>Prostate Anatomy and Function</a:t>
            </a:r>
          </a:p>
        </p:txBody>
      </p:sp>
      <p:sp>
        <p:nvSpPr>
          <p:cNvPr id="8195" name="Rectangle 3"/>
          <p:cNvSpPr>
            <a:spLocks noGrp="1" noChangeArrowheads="1"/>
          </p:cNvSpPr>
          <p:nvPr>
            <p:ph type="subTitle" idx="1"/>
          </p:nvPr>
        </p:nvSpPr>
        <p:spPr/>
        <p:txBody>
          <a:bodyPr/>
          <a:lstStyle/>
          <a:p>
            <a:pPr eaLnBrk="1" hangingPunct="1"/>
            <a:endParaRPr lang="en-US" alt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p:cNvPicPr>
          <p:nvPr>
            <p:ph idx="1"/>
          </p:nvPr>
        </p:nvPicPr>
        <p:blipFill rotWithShape="1">
          <a:blip r:embed="rId2" cstate="print"/>
          <a:srcRect l="7692" t="13846" r="3846" b="2788"/>
          <a:stretch/>
        </p:blipFill>
        <p:spPr bwMode="auto">
          <a:xfrm>
            <a:off x="990600" y="533400"/>
            <a:ext cx="7082652" cy="4449763"/>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90600" y="5105400"/>
            <a:ext cx="7086600" cy="646331"/>
          </a:xfrm>
          <a:prstGeom prst="rect">
            <a:avLst/>
          </a:prstGeom>
        </p:spPr>
        <p:txBody>
          <a:bodyPr wrap="square">
            <a:spAutoFit/>
          </a:bodyPr>
          <a:lstStyle/>
          <a:p>
            <a:r>
              <a:rPr lang="en-US" dirty="0">
                <a:solidFill>
                  <a:schemeClr val="bg1"/>
                </a:solidFill>
              </a:rPr>
              <a:t>Kaplan-Meier </a:t>
            </a:r>
            <a:r>
              <a:rPr lang="en-US" dirty="0" err="1">
                <a:solidFill>
                  <a:schemeClr val="bg1"/>
                </a:solidFill>
              </a:rPr>
              <a:t>bRFS</a:t>
            </a:r>
            <a:r>
              <a:rPr lang="en-US" dirty="0">
                <a:solidFill>
                  <a:schemeClr val="bg1"/>
                </a:solidFill>
              </a:rPr>
              <a:t> estimate at 120 months for low risk (blue) and intermediate risk (red) patients.</a:t>
            </a:r>
          </a:p>
        </p:txBody>
      </p:sp>
    </p:spTree>
    <p:extLst>
      <p:ext uri="{BB962C8B-B14F-4D97-AF65-F5344CB8AC3E}">
        <p14:creationId xmlns:p14="http://schemas.microsoft.com/office/powerpoint/2010/main" val="4212268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cstate="print"/>
          <a:srcRect l="38750" t="16667" r="36876" b="39999"/>
          <a:stretch>
            <a:fillRect/>
          </a:stretch>
        </p:blipFill>
        <p:spPr bwMode="auto">
          <a:xfrm>
            <a:off x="171450" y="228600"/>
            <a:ext cx="4457700" cy="5943600"/>
          </a:xfrm>
          <a:prstGeom prst="rect">
            <a:avLst/>
          </a:prstGeom>
          <a:noFill/>
          <a:ln w="9525">
            <a:noFill/>
            <a:miter lim="800000"/>
            <a:headEnd/>
            <a:tailEnd/>
          </a:ln>
        </p:spPr>
      </p:pic>
      <p:pic>
        <p:nvPicPr>
          <p:cNvPr id="67587" name="Picture 5"/>
          <p:cNvPicPr>
            <a:picLocks noChangeAspect="1" noChangeArrowheads="1"/>
          </p:cNvPicPr>
          <p:nvPr/>
        </p:nvPicPr>
        <p:blipFill>
          <a:blip r:embed="rId2" cstate="print"/>
          <a:srcRect l="38750" t="60001" r="36876" b="5833"/>
          <a:stretch>
            <a:fillRect/>
          </a:stretch>
        </p:blipFill>
        <p:spPr bwMode="auto">
          <a:xfrm>
            <a:off x="4800600" y="1295400"/>
            <a:ext cx="3986213" cy="4191000"/>
          </a:xfrm>
          <a:prstGeom prst="rect">
            <a:avLst/>
          </a:prstGeom>
          <a:noFill/>
          <a:ln w="9525">
            <a:noFill/>
            <a:miter lim="800000"/>
            <a:headEnd/>
            <a:tailEnd/>
          </a:ln>
        </p:spPr>
      </p:pic>
    </p:spTree>
    <p:extLst>
      <p:ext uri="{BB962C8B-B14F-4D97-AF65-F5344CB8AC3E}">
        <p14:creationId xmlns:p14="http://schemas.microsoft.com/office/powerpoint/2010/main" val="3731807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Recurrences</a:t>
            </a:r>
          </a:p>
        </p:txBody>
      </p:sp>
      <p:sp>
        <p:nvSpPr>
          <p:cNvPr id="3" name="Content Placeholder 2"/>
          <p:cNvSpPr>
            <a:spLocks noGrp="1"/>
          </p:cNvSpPr>
          <p:nvPr>
            <p:ph idx="1"/>
          </p:nvPr>
        </p:nvSpPr>
        <p:spPr/>
        <p:txBody>
          <a:bodyPr/>
          <a:lstStyle/>
          <a:p>
            <a:r>
              <a:rPr lang="en-US" sz="2400" dirty="0"/>
              <a:t>45 Recurrences to date:</a:t>
            </a:r>
          </a:p>
          <a:p>
            <a:pPr lvl="1"/>
            <a:r>
              <a:rPr lang="en-US" sz="2000" dirty="0"/>
              <a:t>9 within the prostate only.</a:t>
            </a:r>
          </a:p>
          <a:p>
            <a:pPr lvl="1"/>
            <a:r>
              <a:rPr lang="en-US" sz="2000" dirty="0"/>
              <a:t>36 outside the prostate (Lymph Nodes, Bones)</a:t>
            </a:r>
          </a:p>
          <a:p>
            <a:endParaRPr lang="en-US" sz="2400" dirty="0"/>
          </a:p>
          <a:p>
            <a:r>
              <a:rPr lang="en-US" sz="2400" dirty="0"/>
              <a:t>Treatment:</a:t>
            </a:r>
          </a:p>
          <a:p>
            <a:pPr lvl="1"/>
            <a:r>
              <a:rPr lang="en-US" sz="2000" dirty="0"/>
              <a:t>10 people: No Treatment (on surveillance)</a:t>
            </a:r>
          </a:p>
          <a:p>
            <a:pPr lvl="1"/>
            <a:r>
              <a:rPr lang="en-US" sz="2000" dirty="0"/>
              <a:t>23 people: Intermittent Hormonal Therapy</a:t>
            </a:r>
          </a:p>
          <a:p>
            <a:pPr lvl="1"/>
            <a:r>
              <a:rPr lang="en-US" sz="2000" dirty="0"/>
              <a:t>3 people: Isolated LN recurrence: EBRT</a:t>
            </a:r>
          </a:p>
          <a:p>
            <a:pPr lvl="1"/>
            <a:r>
              <a:rPr lang="en-US" sz="2000" dirty="0"/>
              <a:t>2 people: surgery</a:t>
            </a:r>
          </a:p>
          <a:p>
            <a:pPr lvl="1"/>
            <a:r>
              <a:rPr lang="en-US" sz="2000" dirty="0"/>
              <a:t>7 people: re-implant</a:t>
            </a:r>
          </a:p>
          <a:p>
            <a:pPr lvl="2"/>
            <a:endParaRPr lang="en-US" dirty="0"/>
          </a:p>
        </p:txBody>
      </p:sp>
    </p:spTree>
    <p:extLst>
      <p:ext uri="{BB962C8B-B14F-4D97-AF65-F5344CB8AC3E}">
        <p14:creationId xmlns:p14="http://schemas.microsoft.com/office/powerpoint/2010/main" val="1459760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Local/Regional Recurrence</a:t>
            </a:r>
          </a:p>
        </p:txBody>
      </p:sp>
      <p:sp>
        <p:nvSpPr>
          <p:cNvPr id="3" name="Content Placeholder 2"/>
          <p:cNvSpPr>
            <a:spLocks noGrp="1"/>
          </p:cNvSpPr>
          <p:nvPr>
            <p:ph idx="1"/>
          </p:nvPr>
        </p:nvSpPr>
        <p:spPr/>
        <p:txBody>
          <a:bodyPr/>
          <a:lstStyle/>
          <a:p>
            <a:r>
              <a:rPr lang="en-US" dirty="0"/>
              <a:t>Local Recurrence / Regional:</a:t>
            </a:r>
          </a:p>
          <a:p>
            <a:pPr lvl="1"/>
            <a:r>
              <a:rPr lang="en-US" dirty="0"/>
              <a:t>Recurrence only within the prostate with no evidence of cancer outside.</a:t>
            </a:r>
          </a:p>
          <a:p>
            <a:pPr lvl="1"/>
            <a:r>
              <a:rPr lang="en-US" dirty="0"/>
              <a:t>Or just in the Lymph nodes in the pelvis</a:t>
            </a:r>
          </a:p>
          <a:p>
            <a:pPr lvl="1"/>
            <a:endParaRPr lang="en-US" dirty="0"/>
          </a:p>
          <a:p>
            <a:r>
              <a:rPr lang="en-US" dirty="0"/>
              <a:t>Symptoms: usually none</a:t>
            </a:r>
          </a:p>
          <a:p>
            <a:r>
              <a:rPr lang="en-US" dirty="0"/>
              <a:t>Diagnosed by slow persistent rise in the PSA</a:t>
            </a:r>
          </a:p>
        </p:txBody>
      </p:sp>
    </p:spTree>
    <p:extLst>
      <p:ext uri="{BB962C8B-B14F-4D97-AF65-F5344CB8AC3E}">
        <p14:creationId xmlns:p14="http://schemas.microsoft.com/office/powerpoint/2010/main" val="2393760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Recurrence</a:t>
            </a:r>
          </a:p>
        </p:txBody>
      </p:sp>
      <p:sp>
        <p:nvSpPr>
          <p:cNvPr id="3" name="Content Placeholder 2"/>
          <p:cNvSpPr>
            <a:spLocks noGrp="1"/>
          </p:cNvSpPr>
          <p:nvPr>
            <p:ph idx="1"/>
          </p:nvPr>
        </p:nvSpPr>
        <p:spPr/>
        <p:txBody>
          <a:bodyPr/>
          <a:lstStyle/>
          <a:p>
            <a:r>
              <a:rPr lang="en-US" sz="2800" dirty="0"/>
              <a:t>How to evaluate:</a:t>
            </a:r>
          </a:p>
          <a:p>
            <a:pPr lvl="1"/>
            <a:r>
              <a:rPr lang="en-US" sz="2400" u="sng" dirty="0"/>
              <a:t>1</a:t>
            </a:r>
            <a:r>
              <a:rPr lang="en-US" sz="2400" u="sng" baseline="30000" dirty="0"/>
              <a:t>st</a:t>
            </a:r>
            <a:r>
              <a:rPr lang="en-US" sz="2400" u="sng" dirty="0"/>
              <a:t> Step</a:t>
            </a:r>
            <a:r>
              <a:rPr lang="en-US" sz="2400" dirty="0"/>
              <a:t>: Confirm recurrence with rising PSA (at least 2 ng/ml higher than the lowest PSA value)</a:t>
            </a:r>
          </a:p>
          <a:p>
            <a:pPr lvl="1"/>
            <a:r>
              <a:rPr lang="en-US" sz="2400" u="sng" dirty="0"/>
              <a:t>2</a:t>
            </a:r>
            <a:r>
              <a:rPr lang="en-US" sz="2400" u="sng" baseline="30000" dirty="0"/>
              <a:t>nd</a:t>
            </a:r>
            <a:r>
              <a:rPr lang="en-US" sz="2400" u="sng" dirty="0"/>
              <a:t> Step</a:t>
            </a:r>
            <a:r>
              <a:rPr lang="en-US" sz="2400" dirty="0"/>
              <a:t>: Biopsy -&gt; confirm that there is actually a recurrence in the prostate</a:t>
            </a:r>
          </a:p>
          <a:p>
            <a:pPr lvl="1"/>
            <a:r>
              <a:rPr lang="en-US" sz="2400" u="sng" dirty="0"/>
              <a:t>3</a:t>
            </a:r>
            <a:r>
              <a:rPr lang="en-US" sz="2400" u="sng" baseline="30000" dirty="0"/>
              <a:t>rd</a:t>
            </a:r>
            <a:r>
              <a:rPr lang="en-US" sz="2400" u="sng" dirty="0"/>
              <a:t> Step</a:t>
            </a:r>
            <a:r>
              <a:rPr lang="en-US" sz="2400" dirty="0"/>
              <a:t>: Confirm no evidence of disease outside the prostate (Bone scan and CT scan)</a:t>
            </a:r>
          </a:p>
          <a:p>
            <a:pPr lvl="1"/>
            <a:r>
              <a:rPr lang="en-US" sz="2400" u="sng" dirty="0"/>
              <a:t>4</a:t>
            </a:r>
            <a:r>
              <a:rPr lang="en-US" sz="2400" u="sng" baseline="30000" dirty="0"/>
              <a:t>th</a:t>
            </a:r>
            <a:r>
              <a:rPr lang="en-US" sz="2400" u="sng" dirty="0"/>
              <a:t> Step</a:t>
            </a:r>
            <a:r>
              <a:rPr lang="en-US" sz="2400" dirty="0"/>
              <a:t>: MRI scan (3.0 T MRI)</a:t>
            </a:r>
          </a:p>
          <a:p>
            <a:pPr lvl="2"/>
            <a:r>
              <a:rPr lang="en-US" sz="2000" dirty="0"/>
              <a:t>Evaluate the prostate for evidence of location of the recurrence.</a:t>
            </a:r>
            <a:endParaRPr lang="en-US" sz="2400" dirty="0"/>
          </a:p>
        </p:txBody>
      </p:sp>
    </p:spTree>
    <p:extLst>
      <p:ext uri="{BB962C8B-B14F-4D97-AF65-F5344CB8AC3E}">
        <p14:creationId xmlns:p14="http://schemas.microsoft.com/office/powerpoint/2010/main" val="3807221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Recurrence</a:t>
            </a:r>
          </a:p>
        </p:txBody>
      </p:sp>
      <p:sp>
        <p:nvSpPr>
          <p:cNvPr id="3" name="Content Placeholder 2"/>
          <p:cNvSpPr>
            <a:spLocks noGrp="1"/>
          </p:cNvSpPr>
          <p:nvPr>
            <p:ph idx="1"/>
          </p:nvPr>
        </p:nvSpPr>
        <p:spPr/>
        <p:txBody>
          <a:bodyPr/>
          <a:lstStyle/>
          <a:p>
            <a:r>
              <a:rPr lang="en-US" sz="2400" dirty="0"/>
              <a:t>If all criteria are met:</a:t>
            </a:r>
          </a:p>
          <a:p>
            <a:pPr lvl="1"/>
            <a:r>
              <a:rPr lang="en-US" sz="2000" dirty="0"/>
              <a:t>Rising PSA, positive biopsy, negative bone and CT scan, MRI confirmation of no disease outside the prostate)</a:t>
            </a:r>
          </a:p>
          <a:p>
            <a:pPr lvl="1"/>
            <a:endParaRPr lang="en-US" sz="2000" dirty="0"/>
          </a:p>
          <a:p>
            <a:r>
              <a:rPr lang="en-US" sz="2400" dirty="0"/>
              <a:t>Consider local treatment for cure:</a:t>
            </a:r>
          </a:p>
          <a:p>
            <a:pPr lvl="1"/>
            <a:r>
              <a:rPr lang="en-US" sz="2000" dirty="0"/>
              <a:t>Surgery: possible in select centers</a:t>
            </a:r>
          </a:p>
          <a:p>
            <a:pPr lvl="1"/>
            <a:r>
              <a:rPr lang="en-US" sz="2000" dirty="0"/>
              <a:t>Repeat Brachytherapy: At present only done in Calgary (in Canada)</a:t>
            </a:r>
          </a:p>
          <a:p>
            <a:pPr lvl="1"/>
            <a:r>
              <a:rPr lang="en-US" sz="2000" dirty="0"/>
              <a:t>EBRT (external Beam):</a:t>
            </a:r>
          </a:p>
          <a:p>
            <a:pPr lvl="1"/>
            <a:r>
              <a:rPr lang="en-US" sz="2000" dirty="0"/>
              <a:t>Cryotherapy: Calgary only</a:t>
            </a:r>
          </a:p>
          <a:p>
            <a:pPr marL="457200" lvl="1" indent="0">
              <a:buNone/>
            </a:pPr>
            <a:endParaRPr lang="en-US" sz="2400" dirty="0"/>
          </a:p>
        </p:txBody>
      </p:sp>
    </p:spTree>
    <p:extLst>
      <p:ext uri="{BB962C8B-B14F-4D97-AF65-F5344CB8AC3E}">
        <p14:creationId xmlns:p14="http://schemas.microsoft.com/office/powerpoint/2010/main" val="1122505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Recurrence</a:t>
            </a:r>
          </a:p>
        </p:txBody>
      </p:sp>
      <p:sp>
        <p:nvSpPr>
          <p:cNvPr id="3" name="Content Placeholder 2"/>
          <p:cNvSpPr>
            <a:spLocks noGrp="1"/>
          </p:cNvSpPr>
          <p:nvPr>
            <p:ph idx="1"/>
          </p:nvPr>
        </p:nvSpPr>
        <p:spPr/>
        <p:txBody>
          <a:bodyPr/>
          <a:lstStyle/>
          <a:p>
            <a:r>
              <a:rPr lang="en-US" dirty="0"/>
              <a:t>Since recurrences in the prostate are rare:</a:t>
            </a:r>
          </a:p>
          <a:p>
            <a:pPr lvl="1"/>
            <a:r>
              <a:rPr lang="en-US" dirty="0"/>
              <a:t>9 local recurrences in approximately 1000 patients (Calgary)</a:t>
            </a:r>
          </a:p>
          <a:p>
            <a:pPr lvl="1"/>
            <a:r>
              <a:rPr lang="en-US" dirty="0"/>
              <a:t>No real information exists on best management</a:t>
            </a:r>
          </a:p>
          <a:p>
            <a:pPr lvl="2"/>
            <a:r>
              <a:rPr lang="en-US" dirty="0"/>
              <a:t>Surgery: Difficult (technically) with limited Canadian experience, high risk of side effects</a:t>
            </a:r>
          </a:p>
          <a:p>
            <a:pPr lvl="2"/>
            <a:r>
              <a:rPr lang="en-US" dirty="0"/>
              <a:t>Radiation / Cryotherapy: No data on re-implanting patients after brachytherapy</a:t>
            </a:r>
          </a:p>
        </p:txBody>
      </p:sp>
    </p:spTree>
    <p:extLst>
      <p:ext uri="{BB962C8B-B14F-4D97-AF65-F5344CB8AC3E}">
        <p14:creationId xmlns:p14="http://schemas.microsoft.com/office/powerpoint/2010/main" val="1982221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Salvage Brachytherapy</a:t>
            </a:r>
          </a:p>
        </p:txBody>
      </p:sp>
      <p:sp>
        <p:nvSpPr>
          <p:cNvPr id="5" name="Subtitle 4"/>
          <p:cNvSpPr>
            <a:spLocks noGrp="1"/>
          </p:cNvSpPr>
          <p:nvPr>
            <p:ph type="subTitle" idx="1"/>
          </p:nvPr>
        </p:nvSpPr>
        <p:spPr/>
        <p:txBody>
          <a:bodyPr/>
          <a:lstStyle/>
          <a:p>
            <a:r>
              <a:rPr lang="en-US" dirty="0"/>
              <a:t>What Data is there?</a:t>
            </a:r>
          </a:p>
          <a:p>
            <a:r>
              <a:rPr lang="en-US" dirty="0"/>
              <a:t>What is the outcome?</a:t>
            </a:r>
          </a:p>
        </p:txBody>
      </p:sp>
    </p:spTree>
    <p:extLst>
      <p:ext uri="{BB962C8B-B14F-4D97-AF65-F5344CB8AC3E}">
        <p14:creationId xmlns:p14="http://schemas.microsoft.com/office/powerpoint/2010/main" val="3018443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a:t>
            </a:r>
          </a:p>
        </p:txBody>
      </p:sp>
      <p:sp>
        <p:nvSpPr>
          <p:cNvPr id="3" name="Content Placeholder 2"/>
          <p:cNvSpPr>
            <a:spLocks noGrp="1"/>
          </p:cNvSpPr>
          <p:nvPr>
            <p:ph idx="1"/>
          </p:nvPr>
        </p:nvSpPr>
        <p:spPr/>
        <p:txBody>
          <a:bodyPr/>
          <a:lstStyle/>
          <a:p>
            <a:r>
              <a:rPr lang="en-US" dirty="0"/>
              <a:t>No Literature or publications on repeat brachytherapy after initial treatment with brachytherapy:</a:t>
            </a:r>
          </a:p>
          <a:p>
            <a:r>
              <a:rPr lang="en-US" dirty="0"/>
              <a:t>Some information on salvage brachytherapy after External Beam Failure</a:t>
            </a:r>
          </a:p>
          <a:p>
            <a:pPr lvl="1"/>
            <a:r>
              <a:rPr lang="en-US" dirty="0"/>
              <a:t>What Data and options are there?</a:t>
            </a:r>
          </a:p>
        </p:txBody>
      </p:sp>
    </p:spTree>
    <p:extLst>
      <p:ext uri="{BB962C8B-B14F-4D97-AF65-F5344CB8AC3E}">
        <p14:creationId xmlns:p14="http://schemas.microsoft.com/office/powerpoint/2010/main" val="1581347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lstStyle/>
          <a:p>
            <a:r>
              <a:rPr lang="en-US" dirty="0"/>
              <a:t>After External beam Radiotherapy:</a:t>
            </a:r>
          </a:p>
          <a:p>
            <a:pPr lvl="1"/>
            <a:r>
              <a:rPr lang="en-US" dirty="0"/>
              <a:t>If there is cancer in the prostate only</a:t>
            </a:r>
          </a:p>
          <a:p>
            <a:pPr lvl="2"/>
            <a:r>
              <a:rPr lang="en-US" dirty="0"/>
              <a:t>Options:</a:t>
            </a:r>
          </a:p>
          <a:p>
            <a:pPr lvl="3"/>
            <a:r>
              <a:rPr lang="en-US" dirty="0"/>
              <a:t>Prostate Brachytherapy</a:t>
            </a:r>
          </a:p>
          <a:p>
            <a:pPr lvl="3"/>
            <a:r>
              <a:rPr lang="en-US" dirty="0"/>
              <a:t>Cryotherapy</a:t>
            </a:r>
          </a:p>
          <a:p>
            <a:pPr lvl="3"/>
            <a:r>
              <a:rPr lang="en-US" dirty="0"/>
              <a:t>Monitor and Treat with Hormones when needed (usually when the PSA goes to about 10-20)</a:t>
            </a:r>
          </a:p>
        </p:txBody>
      </p:sp>
    </p:spTree>
    <p:extLst>
      <p:ext uri="{BB962C8B-B14F-4D97-AF65-F5344CB8AC3E}">
        <p14:creationId xmlns:p14="http://schemas.microsoft.com/office/powerpoint/2010/main" val="3122956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cs typeface="Times New Roman" pitchFamily="18" charset="0"/>
              </a:rPr>
              <a:t>Prostate Anatomy:</a:t>
            </a:r>
            <a:r>
              <a:rPr lang="en-US" altLang="en-US"/>
              <a:t> </a:t>
            </a:r>
          </a:p>
        </p:txBody>
      </p:sp>
      <p:sp>
        <p:nvSpPr>
          <p:cNvPr id="18435" name="Rectangle 3"/>
          <p:cNvSpPr>
            <a:spLocks noGrp="1" noChangeArrowheads="1"/>
          </p:cNvSpPr>
          <p:nvPr>
            <p:ph type="body" idx="1"/>
          </p:nvPr>
        </p:nvSpPr>
        <p:spPr/>
        <p:txBody>
          <a:bodyPr/>
          <a:lstStyle/>
          <a:p>
            <a:pPr eaLnBrk="1" hangingPunct="1">
              <a:lnSpc>
                <a:spcPct val="90000"/>
              </a:lnSpc>
            </a:pPr>
            <a:r>
              <a:rPr lang="en-US" altLang="en-US" sz="2800">
                <a:cs typeface="Times New Roman" pitchFamily="18" charset="0"/>
              </a:rPr>
              <a:t>Location:</a:t>
            </a:r>
          </a:p>
          <a:p>
            <a:pPr lvl="1" eaLnBrk="1" hangingPunct="1">
              <a:lnSpc>
                <a:spcPct val="90000"/>
              </a:lnSpc>
              <a:buFontTx/>
              <a:buNone/>
            </a:pPr>
            <a:r>
              <a:rPr lang="en-US" altLang="en-US" sz="2400">
                <a:cs typeface="Times New Roman" pitchFamily="18" charset="0"/>
              </a:rPr>
              <a:t>Between bladder</a:t>
            </a:r>
          </a:p>
          <a:p>
            <a:pPr lvl="1" eaLnBrk="1" hangingPunct="1">
              <a:lnSpc>
                <a:spcPct val="90000"/>
              </a:lnSpc>
              <a:buFontTx/>
              <a:buNone/>
            </a:pPr>
            <a:r>
              <a:rPr lang="en-US" altLang="en-US" sz="2400">
                <a:cs typeface="Times New Roman" pitchFamily="18" charset="0"/>
              </a:rPr>
              <a:t>Rectum &amp; Penile bulb</a:t>
            </a:r>
          </a:p>
          <a:p>
            <a:pPr eaLnBrk="1" hangingPunct="1">
              <a:lnSpc>
                <a:spcPct val="90000"/>
              </a:lnSpc>
            </a:pPr>
            <a:endParaRPr lang="en-US" altLang="en-US" sz="2800">
              <a:cs typeface="Times New Roman" pitchFamily="18" charset="0"/>
            </a:endParaRPr>
          </a:p>
          <a:p>
            <a:pPr eaLnBrk="1" hangingPunct="1">
              <a:lnSpc>
                <a:spcPct val="90000"/>
              </a:lnSpc>
            </a:pPr>
            <a:endParaRPr lang="en-US" altLang="en-US" sz="2800">
              <a:cs typeface="Times New Roman" pitchFamily="18" charset="0"/>
            </a:endParaRPr>
          </a:p>
          <a:p>
            <a:pPr eaLnBrk="1" hangingPunct="1">
              <a:lnSpc>
                <a:spcPct val="90000"/>
              </a:lnSpc>
            </a:pPr>
            <a:r>
              <a:rPr lang="en-US" altLang="en-US" sz="2800">
                <a:cs typeface="Times New Roman" pitchFamily="18" charset="0"/>
              </a:rPr>
              <a:t>The prostate is</a:t>
            </a:r>
          </a:p>
          <a:p>
            <a:pPr lvl="1" eaLnBrk="1" hangingPunct="1">
              <a:lnSpc>
                <a:spcPct val="90000"/>
              </a:lnSpc>
            </a:pPr>
            <a:r>
              <a:rPr lang="en-US" altLang="en-US" sz="2400">
                <a:cs typeface="Times New Roman" pitchFamily="18" charset="0"/>
              </a:rPr>
              <a:t>divided into 3 zones:</a:t>
            </a:r>
          </a:p>
          <a:p>
            <a:pPr lvl="2" eaLnBrk="1" hangingPunct="1">
              <a:lnSpc>
                <a:spcPct val="90000"/>
              </a:lnSpc>
            </a:pPr>
            <a:r>
              <a:rPr lang="en-US" altLang="en-US" sz="2000">
                <a:cs typeface="Times New Roman" pitchFamily="18" charset="0"/>
              </a:rPr>
              <a:t>Transitional</a:t>
            </a:r>
          </a:p>
          <a:p>
            <a:pPr lvl="2" eaLnBrk="1" hangingPunct="1">
              <a:lnSpc>
                <a:spcPct val="90000"/>
              </a:lnSpc>
            </a:pPr>
            <a:r>
              <a:rPr lang="en-US" altLang="en-US" sz="2000">
                <a:cs typeface="Times New Roman" pitchFamily="18" charset="0"/>
              </a:rPr>
              <a:t>Central</a:t>
            </a:r>
          </a:p>
          <a:p>
            <a:pPr lvl="2" eaLnBrk="1" hangingPunct="1">
              <a:lnSpc>
                <a:spcPct val="90000"/>
              </a:lnSpc>
            </a:pPr>
            <a:r>
              <a:rPr lang="en-US" altLang="en-US" sz="2000">
                <a:cs typeface="Times New Roman" pitchFamily="18" charset="0"/>
              </a:rPr>
              <a:t>Peripheral</a:t>
            </a:r>
          </a:p>
        </p:txBody>
      </p:sp>
      <p:pic>
        <p:nvPicPr>
          <p:cNvPr id="9220" name="Picture 2"/>
          <p:cNvPicPr>
            <a:picLocks noChangeAspect="1" noChangeArrowheads="1"/>
          </p:cNvPicPr>
          <p:nvPr/>
        </p:nvPicPr>
        <p:blipFill>
          <a:blip r:embed="rId2" cstate="print"/>
          <a:srcRect/>
          <a:stretch>
            <a:fillRect/>
          </a:stretch>
        </p:blipFill>
        <p:spPr bwMode="auto">
          <a:xfrm>
            <a:off x="4343400" y="2133600"/>
            <a:ext cx="4191000" cy="3554413"/>
          </a:xfrm>
          <a:prstGeom prst="rect">
            <a:avLst/>
          </a:prstGeom>
          <a:noFill/>
          <a:ln w="9525">
            <a:noFill/>
            <a:miter lim="800000"/>
            <a:headEnd/>
            <a:tailEnd/>
          </a:ln>
        </p:spPr>
      </p:pic>
      <p:sp>
        <p:nvSpPr>
          <p:cNvPr id="18440" name="Oval 8"/>
          <p:cNvSpPr>
            <a:spLocks noChangeArrowheads="1"/>
          </p:cNvSpPr>
          <p:nvPr/>
        </p:nvSpPr>
        <p:spPr bwMode="auto">
          <a:xfrm>
            <a:off x="5638800" y="3733800"/>
            <a:ext cx="838200" cy="762000"/>
          </a:xfrm>
          <a:prstGeom prst="ellipse">
            <a:avLst/>
          </a:prstGeom>
          <a:noFill/>
          <a:ln w="44450" algn="ctr">
            <a:solidFill>
              <a:srgbClr val="FF0000"/>
            </a:solidFill>
            <a:round/>
            <a:headEnd/>
            <a:tailEnd/>
          </a:ln>
        </p:spPr>
        <p:txBody>
          <a:bodyPr wrap="none" anchor="ctr"/>
          <a:lstStyle/>
          <a:p>
            <a:endParaRPr lang="en-US" altLang="en-US"/>
          </a:p>
        </p:txBody>
      </p:sp>
      <p:pic>
        <p:nvPicPr>
          <p:cNvPr id="18436" name="Picture 2" descr="ProsAnatomy001"/>
          <p:cNvPicPr>
            <a:picLocks noChangeAspect="1" noChangeArrowheads="1"/>
          </p:cNvPicPr>
          <p:nvPr/>
        </p:nvPicPr>
        <p:blipFill>
          <a:blip r:embed="rId3" cstate="print"/>
          <a:srcRect/>
          <a:stretch>
            <a:fillRect/>
          </a:stretch>
        </p:blipFill>
        <p:spPr bwMode="auto">
          <a:xfrm>
            <a:off x="4191000" y="2057400"/>
            <a:ext cx="4497388" cy="3795713"/>
          </a:xfrm>
          <a:prstGeom prst="rect">
            <a:avLst/>
          </a:prstGeom>
          <a:noFill/>
          <a:ln w="9525">
            <a:noFill/>
            <a:miter lim="800000"/>
            <a:headEnd/>
            <a:tailEnd/>
          </a:ln>
        </p:spPr>
      </p:pic>
      <p:sp>
        <p:nvSpPr>
          <p:cNvPr id="11272" name="Oval 8"/>
          <p:cNvSpPr>
            <a:spLocks noChangeArrowheads="1"/>
          </p:cNvSpPr>
          <p:nvPr/>
        </p:nvSpPr>
        <p:spPr bwMode="auto">
          <a:xfrm>
            <a:off x="5029200" y="2209800"/>
            <a:ext cx="1295400" cy="685800"/>
          </a:xfrm>
          <a:prstGeom prst="ellipse">
            <a:avLst/>
          </a:prstGeom>
          <a:noFill/>
          <a:ln w="38100" algn="ctr">
            <a:solidFill>
              <a:srgbClr val="FFFF00"/>
            </a:solidFill>
            <a:round/>
            <a:headEnd/>
            <a:tailEnd/>
          </a:ln>
        </p:spPr>
        <p:txBody>
          <a:bodyPr wrap="none" anchor="ctr"/>
          <a:lstStyle/>
          <a:p>
            <a:endParaRPr lang="en-US" altLang="en-US"/>
          </a:p>
        </p:txBody>
      </p:sp>
      <p:sp>
        <p:nvSpPr>
          <p:cNvPr id="11273" name="Oval 9"/>
          <p:cNvSpPr>
            <a:spLocks noChangeArrowheads="1"/>
          </p:cNvSpPr>
          <p:nvPr/>
        </p:nvSpPr>
        <p:spPr bwMode="auto">
          <a:xfrm>
            <a:off x="6477000" y="2590800"/>
            <a:ext cx="1066800" cy="914400"/>
          </a:xfrm>
          <a:prstGeom prst="ellipse">
            <a:avLst/>
          </a:prstGeom>
          <a:noFill/>
          <a:ln w="38100" algn="ctr">
            <a:solidFill>
              <a:srgbClr val="00FFCC"/>
            </a:solidFill>
            <a:round/>
            <a:headEnd/>
            <a:tailEnd/>
          </a:ln>
        </p:spPr>
        <p:txBody>
          <a:bodyPr wrap="none" anchor="ctr"/>
          <a:lstStyle/>
          <a:p>
            <a:endParaRPr lang="en-US" altLang="en-US"/>
          </a:p>
        </p:txBody>
      </p:sp>
      <p:sp>
        <p:nvSpPr>
          <p:cNvPr id="11274" name="Oval 10"/>
          <p:cNvSpPr>
            <a:spLocks noChangeArrowheads="1"/>
          </p:cNvSpPr>
          <p:nvPr/>
        </p:nvSpPr>
        <p:spPr bwMode="auto">
          <a:xfrm>
            <a:off x="5105400" y="3581400"/>
            <a:ext cx="1447800" cy="1143000"/>
          </a:xfrm>
          <a:prstGeom prst="ellipse">
            <a:avLst/>
          </a:prstGeom>
          <a:noFill/>
          <a:ln w="38100" algn="ctr">
            <a:solidFill>
              <a:srgbClr val="FF00FF"/>
            </a:solidFill>
            <a:round/>
            <a:headEnd/>
            <a:tailEnd/>
          </a:ln>
        </p:spPr>
        <p:txBody>
          <a:bodyPr wrap="none" anchor="ctr"/>
          <a:lstStyle/>
          <a:p>
            <a:endParaRPr lang="en-US" altLang="en-US"/>
          </a:p>
        </p:txBody>
      </p:sp>
      <p:sp>
        <p:nvSpPr>
          <p:cNvPr id="11275" name="Oval 11"/>
          <p:cNvSpPr>
            <a:spLocks noChangeArrowheads="1"/>
          </p:cNvSpPr>
          <p:nvPr/>
        </p:nvSpPr>
        <p:spPr bwMode="auto">
          <a:xfrm>
            <a:off x="7086600" y="4191000"/>
            <a:ext cx="609600" cy="228600"/>
          </a:xfrm>
          <a:prstGeom prst="ellipse">
            <a:avLst/>
          </a:prstGeom>
          <a:solidFill>
            <a:srgbClr val="FF9900"/>
          </a:solidFill>
          <a:ln w="38100" algn="ctr">
            <a:solidFill>
              <a:srgbClr val="FFFF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checkerboard(across)">
                                      <p:cBhvr>
                                        <p:cTn id="7" dur="500"/>
                                        <p:tgtEl>
                                          <p:spTgt spid="18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435">
                                            <p:txEl>
                                              <p:pRg st="5" end="5"/>
                                            </p:txEl>
                                          </p:spTgt>
                                        </p:tgtEl>
                                        <p:attrNameLst>
                                          <p:attrName>style.visibility</p:attrName>
                                        </p:attrNameLst>
                                      </p:cBhvr>
                                      <p:to>
                                        <p:strVal val="visible"/>
                                      </p:to>
                                    </p:set>
                                    <p:animEffect transition="in" filter="blinds(horizontal)">
                                      <p:cBhvr>
                                        <p:cTn id="12" dur="500"/>
                                        <p:tgtEl>
                                          <p:spTgt spid="18435">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8435">
                                            <p:txEl>
                                              <p:pRg st="6" end="6"/>
                                            </p:txEl>
                                          </p:spTgt>
                                        </p:tgtEl>
                                        <p:attrNameLst>
                                          <p:attrName>style.visibility</p:attrName>
                                        </p:attrNameLst>
                                      </p:cBhvr>
                                      <p:to>
                                        <p:strVal val="visible"/>
                                      </p:to>
                                    </p:set>
                                    <p:animEffect transition="in" filter="blinds(horizontal)">
                                      <p:cBhvr>
                                        <p:cTn id="15" dur="500"/>
                                        <p:tgtEl>
                                          <p:spTgt spid="1843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8435">
                                            <p:txEl>
                                              <p:pRg st="7" end="7"/>
                                            </p:txEl>
                                          </p:spTgt>
                                        </p:tgtEl>
                                        <p:attrNameLst>
                                          <p:attrName>style.visibility</p:attrName>
                                        </p:attrNameLst>
                                      </p:cBhvr>
                                      <p:to>
                                        <p:strVal val="visible"/>
                                      </p:to>
                                    </p:set>
                                    <p:animEffect transition="in" filter="blinds(horizontal)">
                                      <p:cBhvr>
                                        <p:cTn id="18" dur="500"/>
                                        <p:tgtEl>
                                          <p:spTgt spid="18435">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435">
                                            <p:txEl>
                                              <p:pRg st="8" end="8"/>
                                            </p:txEl>
                                          </p:spTgt>
                                        </p:tgtEl>
                                        <p:attrNameLst>
                                          <p:attrName>style.visibility</p:attrName>
                                        </p:attrNameLst>
                                      </p:cBhvr>
                                      <p:to>
                                        <p:strVal val="visible"/>
                                      </p:to>
                                    </p:set>
                                    <p:animEffect transition="in" filter="blinds(horizontal)">
                                      <p:cBhvr>
                                        <p:cTn id="21" dur="500"/>
                                        <p:tgtEl>
                                          <p:spTgt spid="18435">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435">
                                            <p:txEl>
                                              <p:pRg st="9" end="9"/>
                                            </p:txEl>
                                          </p:spTgt>
                                        </p:tgtEl>
                                        <p:attrNameLst>
                                          <p:attrName>style.visibility</p:attrName>
                                        </p:attrNameLst>
                                      </p:cBhvr>
                                      <p:to>
                                        <p:strVal val="visible"/>
                                      </p:to>
                                    </p:set>
                                    <p:animEffect transition="in" filter="blinds(horizontal)">
                                      <p:cBhvr>
                                        <p:cTn id="24" dur="500"/>
                                        <p:tgtEl>
                                          <p:spTgt spid="18435">
                                            <p:txEl>
                                              <p:pRg st="9" end="9"/>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checkerboard(across)">
                                      <p:cBhvr>
                                        <p:cTn id="27" dur="500"/>
                                        <p:tgtEl>
                                          <p:spTgt spid="18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72"/>
                                        </p:tgtEl>
                                        <p:attrNameLst>
                                          <p:attrName>style.visibility</p:attrName>
                                        </p:attrNameLst>
                                      </p:cBhvr>
                                      <p:to>
                                        <p:strVal val="visible"/>
                                      </p:to>
                                    </p:set>
                                    <p:animEffect transition="in" filter="blinds(horizontal)">
                                      <p:cBhvr>
                                        <p:cTn id="32" dur="500"/>
                                        <p:tgtEl>
                                          <p:spTgt spid="112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273"/>
                                        </p:tgtEl>
                                        <p:attrNameLst>
                                          <p:attrName>style.visibility</p:attrName>
                                        </p:attrNameLst>
                                      </p:cBhvr>
                                      <p:to>
                                        <p:strVal val="visible"/>
                                      </p:to>
                                    </p:set>
                                    <p:animEffect transition="in" filter="blinds(horizontal)">
                                      <p:cBhvr>
                                        <p:cTn id="37" dur="500"/>
                                        <p:tgtEl>
                                          <p:spTgt spid="112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274"/>
                                        </p:tgtEl>
                                        <p:attrNameLst>
                                          <p:attrName>style.visibility</p:attrName>
                                        </p:attrNameLst>
                                      </p:cBhvr>
                                      <p:to>
                                        <p:strVal val="visible"/>
                                      </p:to>
                                    </p:set>
                                    <p:animEffect transition="in" filter="box(in)">
                                      <p:cBhvr>
                                        <p:cTn id="42" dur="500"/>
                                        <p:tgtEl>
                                          <p:spTgt spid="112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1275"/>
                                        </p:tgtEl>
                                        <p:attrNameLst>
                                          <p:attrName>style.visibility</p:attrName>
                                        </p:attrNameLst>
                                      </p:cBhvr>
                                      <p:to>
                                        <p:strVal val="visible"/>
                                      </p:to>
                                    </p:set>
                                    <p:animEffect transition="in" filter="box(in)">
                                      <p:cBhvr>
                                        <p:cTn id="47"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1272" grpId="0" animBg="1"/>
      <p:bldP spid="11273" grpId="0" animBg="1"/>
      <p:bldP spid="11274" grpId="0" animBg="1"/>
      <p:bldP spid="1127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 Studies</a:t>
            </a:r>
          </a:p>
        </p:txBody>
      </p:sp>
      <p:sp>
        <p:nvSpPr>
          <p:cNvPr id="3" name="Content Placeholder 2"/>
          <p:cNvSpPr>
            <a:spLocks noGrp="1"/>
          </p:cNvSpPr>
          <p:nvPr>
            <p:ph idx="1"/>
          </p:nvPr>
        </p:nvSpPr>
        <p:spPr/>
        <p:txBody>
          <a:bodyPr/>
          <a:lstStyle/>
          <a:p>
            <a:r>
              <a:rPr lang="en-US" dirty="0"/>
              <a:t>Not many Studies:</a:t>
            </a:r>
          </a:p>
          <a:p>
            <a:r>
              <a:rPr lang="en-US" dirty="0"/>
              <a:t>No Good Long Term Follow up to confirm the benefit</a:t>
            </a:r>
          </a:p>
          <a:p>
            <a:r>
              <a:rPr lang="en-US" dirty="0"/>
              <a:t>Short Term – Good Results with a drop in the PSA</a:t>
            </a:r>
          </a:p>
          <a:p>
            <a:r>
              <a:rPr lang="en-US" dirty="0"/>
              <a:t>Side Effects:</a:t>
            </a:r>
          </a:p>
          <a:p>
            <a:pPr lvl="1"/>
            <a:r>
              <a:rPr lang="en-US" dirty="0"/>
              <a:t>Increase in Urinary side effects</a:t>
            </a:r>
          </a:p>
          <a:p>
            <a:pPr lvl="1"/>
            <a:endParaRPr lang="en-US" dirty="0"/>
          </a:p>
        </p:txBody>
      </p:sp>
    </p:spTree>
    <p:extLst>
      <p:ext uri="{BB962C8B-B14F-4D97-AF65-F5344CB8AC3E}">
        <p14:creationId xmlns:p14="http://schemas.microsoft.com/office/powerpoint/2010/main" val="829771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3399" y="1676400"/>
            <a:ext cx="6797201"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806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Brachytherapy after EBRT</a:t>
            </a:r>
          </a:p>
        </p:txBody>
      </p:sp>
      <p:sp>
        <p:nvSpPr>
          <p:cNvPr id="3" name="Content Placeholder 2"/>
          <p:cNvSpPr>
            <a:spLocks noGrp="1"/>
          </p:cNvSpPr>
          <p:nvPr>
            <p:ph idx="1"/>
          </p:nvPr>
        </p:nvSpPr>
        <p:spPr/>
        <p:txBody>
          <a:bodyPr/>
          <a:lstStyle/>
          <a:p>
            <a:r>
              <a:rPr lang="en-US" dirty="0"/>
              <a:t>Few studies</a:t>
            </a: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99" y="2362200"/>
            <a:ext cx="7340939" cy="338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419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PSA After HDR</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19127"/>
            <a:ext cx="8229600" cy="436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840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16265" y="1676400"/>
            <a:ext cx="6311470"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157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Implant</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4829620"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77000" y="2387022"/>
            <a:ext cx="2438400" cy="923330"/>
          </a:xfrm>
          <a:prstGeom prst="rect">
            <a:avLst/>
          </a:prstGeom>
          <a:noFill/>
        </p:spPr>
        <p:txBody>
          <a:bodyPr wrap="square" rtlCol="0">
            <a:spAutoFit/>
          </a:bodyPr>
          <a:lstStyle/>
          <a:p>
            <a:r>
              <a:rPr lang="en-US" dirty="0">
                <a:solidFill>
                  <a:schemeClr val="bg1"/>
                </a:solidFill>
              </a:rPr>
              <a:t>Did Not Report Outcome as too few patients</a:t>
            </a:r>
          </a:p>
        </p:txBody>
      </p:sp>
    </p:spTree>
    <p:extLst>
      <p:ext uri="{BB962C8B-B14F-4D97-AF65-F5344CB8AC3E}">
        <p14:creationId xmlns:p14="http://schemas.microsoft.com/office/powerpoint/2010/main" val="3951368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41588" y="1676400"/>
            <a:ext cx="5860823"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768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00200"/>
            <a:ext cx="4922887"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831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5105400" cy="590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52400"/>
            <a:ext cx="3581400" cy="572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099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About Surgery?</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24678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l" eaLnBrk="1" hangingPunct="1"/>
            <a:r>
              <a:rPr lang="en-US" altLang="en-US" sz="4000"/>
              <a:t>Prostate Function (What does it do?)</a:t>
            </a:r>
          </a:p>
        </p:txBody>
      </p:sp>
      <p:sp>
        <p:nvSpPr>
          <p:cNvPr id="10243" name="Rectangle 3"/>
          <p:cNvSpPr>
            <a:spLocks noGrp="1" noChangeArrowheads="1"/>
          </p:cNvSpPr>
          <p:nvPr>
            <p:ph type="body" idx="1"/>
          </p:nvPr>
        </p:nvSpPr>
        <p:spPr/>
        <p:txBody>
          <a:bodyPr/>
          <a:lstStyle/>
          <a:p>
            <a:pPr eaLnBrk="1" hangingPunct="1">
              <a:lnSpc>
                <a:spcPct val="90000"/>
              </a:lnSpc>
            </a:pPr>
            <a:r>
              <a:rPr lang="en-US" altLang="en-US" sz="2800" dirty="0"/>
              <a:t>Not clearly understood. </a:t>
            </a:r>
          </a:p>
          <a:p>
            <a:pPr lvl="1" eaLnBrk="1" hangingPunct="1">
              <a:lnSpc>
                <a:spcPct val="90000"/>
              </a:lnSpc>
            </a:pPr>
            <a:r>
              <a:rPr lang="en-US" altLang="en-US" sz="2400" dirty="0"/>
              <a:t>Main 3 functions </a:t>
            </a:r>
            <a:r>
              <a:rPr lang="en-US" sz="2400" dirty="0">
                <a:ea typeface="ＭＳ Ｐゴシック" pitchFamily="34" charset="-128"/>
              </a:rPr>
              <a:t>produces fluid for semen, which helps move sperm during orgasm; it makes PSA and it controls urine flow.</a:t>
            </a:r>
            <a:endParaRPr lang="en-US" altLang="en-US" sz="2400" dirty="0"/>
          </a:p>
          <a:p>
            <a:pPr lvl="1" eaLnBrk="1" hangingPunct="1">
              <a:lnSpc>
                <a:spcPct val="90000"/>
              </a:lnSpc>
            </a:pPr>
            <a:r>
              <a:rPr lang="en-US" altLang="en-US" sz="2400" dirty="0"/>
              <a:t>Produces 20-50% of seminal fluids that may help sperm motility and penetrability.</a:t>
            </a:r>
          </a:p>
          <a:p>
            <a:pPr lvl="2" eaLnBrk="1" hangingPunct="1">
              <a:lnSpc>
                <a:spcPct val="90000"/>
              </a:lnSpc>
            </a:pPr>
            <a:r>
              <a:rPr lang="en-US" altLang="en-US" sz="1600" dirty="0"/>
              <a:t>The functional unit is the glandular </a:t>
            </a:r>
            <a:r>
              <a:rPr lang="en-US" altLang="en-US" sz="1600" dirty="0" err="1"/>
              <a:t>acinus</a:t>
            </a:r>
            <a:r>
              <a:rPr lang="en-US" altLang="en-US" sz="1600" dirty="0"/>
              <a:t> that consists of both epithelial and </a:t>
            </a:r>
            <a:r>
              <a:rPr lang="en-US" altLang="en-US" sz="1600" dirty="0" err="1"/>
              <a:t>stromal</a:t>
            </a:r>
            <a:r>
              <a:rPr lang="en-US" altLang="en-US" sz="1600" dirty="0"/>
              <a:t> elements</a:t>
            </a:r>
          </a:p>
          <a:p>
            <a:pPr lvl="2" eaLnBrk="1" hangingPunct="1">
              <a:lnSpc>
                <a:spcPct val="90000"/>
              </a:lnSpc>
            </a:pPr>
            <a:r>
              <a:rPr lang="en-US" altLang="en-US" sz="1600" dirty="0"/>
              <a:t>The epithelial component includes </a:t>
            </a:r>
            <a:r>
              <a:rPr lang="en-US" altLang="en-US" sz="1600" dirty="0" err="1"/>
              <a:t>secretory</a:t>
            </a:r>
            <a:r>
              <a:rPr lang="en-US" altLang="en-US" sz="1600" dirty="0"/>
              <a:t>  epithelial cells (the major cell type), basal epithelial cells, </a:t>
            </a:r>
            <a:r>
              <a:rPr lang="en-US" altLang="en-US" sz="1600" dirty="0" err="1"/>
              <a:t>neuroendocrine</a:t>
            </a:r>
            <a:r>
              <a:rPr lang="en-US" altLang="en-US" sz="1600" dirty="0"/>
              <a:t> cells, as well  as macrophages and lymphocytes. </a:t>
            </a:r>
          </a:p>
          <a:p>
            <a:pPr lvl="2" eaLnBrk="1" hangingPunct="1">
              <a:lnSpc>
                <a:spcPct val="90000"/>
              </a:lnSpc>
            </a:pPr>
            <a:r>
              <a:rPr lang="en-US" sz="1600" dirty="0">
                <a:ea typeface="ＭＳ Ｐゴシック" pitchFamily="34" charset="-128"/>
              </a:rPr>
              <a:t>It produces clear fluid for semen. (The seminal vesicles, attached to the prostate, also contribute fluid and nutrients to the seminal fluid.) During orgasm, muscular contractions cause semen to be ejaculated through the urethra and from there out of the penis.</a:t>
            </a:r>
            <a:endParaRPr lang="en-US" altLang="en-US" sz="1600" dirty="0"/>
          </a:p>
        </p:txBody>
      </p:sp>
      <p:sp>
        <p:nvSpPr>
          <p:cNvPr id="12292" name="Rectangle 5"/>
          <p:cNvSpPr>
            <a:spLocks noChangeArrowheads="1"/>
          </p:cNvSpPr>
          <p:nvPr/>
        </p:nvSpPr>
        <p:spPr bwMode="auto">
          <a:xfrm>
            <a:off x="762000" y="2133600"/>
            <a:ext cx="7620000" cy="1066800"/>
          </a:xfrm>
          <a:prstGeom prst="rect">
            <a:avLst/>
          </a:prstGeom>
          <a:noFill/>
          <a:ln w="38100" algn="ctr">
            <a:solidFill>
              <a:srgbClr val="FFFF00"/>
            </a:solidFill>
            <a:round/>
            <a:headEnd/>
            <a:tailEnd/>
          </a:ln>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heckerboard(across)">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5741604"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977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1"/>
            <a:ext cx="436544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3988739"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524000"/>
            <a:ext cx="4157663" cy="426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5105400" y="3276600"/>
            <a:ext cx="685800" cy="7620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527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
            <a:ext cx="3581400" cy="570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752600"/>
            <a:ext cx="4535995" cy="355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3200400" y="457200"/>
            <a:ext cx="6858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Oval 5"/>
          <p:cNvSpPr/>
          <p:nvPr/>
        </p:nvSpPr>
        <p:spPr bwMode="auto">
          <a:xfrm>
            <a:off x="3187700" y="1600200"/>
            <a:ext cx="6858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Oval 6"/>
          <p:cNvSpPr/>
          <p:nvPr/>
        </p:nvSpPr>
        <p:spPr bwMode="auto">
          <a:xfrm>
            <a:off x="3168650" y="3429000"/>
            <a:ext cx="6858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852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Side Effects  of Each Salvage Treatment</a:t>
            </a: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3025" y="2229644"/>
            <a:ext cx="645795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848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Calgary Experience</a:t>
            </a:r>
          </a:p>
        </p:txBody>
      </p:sp>
      <p:sp>
        <p:nvSpPr>
          <p:cNvPr id="5" name="Subtitle 4"/>
          <p:cNvSpPr>
            <a:spLocks noGrp="1"/>
          </p:cNvSpPr>
          <p:nvPr>
            <p:ph type="subTitle" idx="1"/>
          </p:nvPr>
        </p:nvSpPr>
        <p:spPr/>
        <p:txBody>
          <a:bodyPr/>
          <a:lstStyle/>
          <a:p>
            <a:r>
              <a:rPr lang="en-US" dirty="0"/>
              <a:t>What have we done?</a:t>
            </a:r>
          </a:p>
          <a:p>
            <a:r>
              <a:rPr lang="en-US" dirty="0"/>
              <a:t>Outcomes to date?</a:t>
            </a:r>
          </a:p>
        </p:txBody>
      </p:sp>
    </p:spTree>
    <p:extLst>
      <p:ext uri="{BB962C8B-B14F-4D97-AF65-F5344CB8AC3E}">
        <p14:creationId xmlns:p14="http://schemas.microsoft.com/office/powerpoint/2010/main" val="1587391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Recurrences</a:t>
            </a:r>
          </a:p>
        </p:txBody>
      </p:sp>
      <p:sp>
        <p:nvSpPr>
          <p:cNvPr id="3" name="Content Placeholder 2"/>
          <p:cNvSpPr>
            <a:spLocks noGrp="1"/>
          </p:cNvSpPr>
          <p:nvPr>
            <p:ph idx="1"/>
          </p:nvPr>
        </p:nvSpPr>
        <p:spPr/>
        <p:txBody>
          <a:bodyPr/>
          <a:lstStyle/>
          <a:p>
            <a:r>
              <a:rPr lang="en-US" sz="2800" dirty="0"/>
              <a:t>9/1027 cases approximately 0.8 % - over 12 years (2003 to December 2015)</a:t>
            </a:r>
          </a:p>
          <a:p>
            <a:r>
              <a:rPr lang="en-US" sz="2800" dirty="0"/>
              <a:t>3 regional and 33 systemic</a:t>
            </a:r>
          </a:p>
          <a:p>
            <a:endParaRPr lang="en-US" sz="2800" dirty="0"/>
          </a:p>
          <a:p>
            <a:r>
              <a:rPr lang="en-US" sz="2800" dirty="0"/>
              <a:t>Treatment options: </a:t>
            </a:r>
          </a:p>
          <a:p>
            <a:pPr lvl="1"/>
            <a:r>
              <a:rPr lang="en-US" sz="2400" dirty="0"/>
              <a:t>Surgery: 2 (both done in New York)</a:t>
            </a:r>
          </a:p>
          <a:p>
            <a:pPr lvl="1"/>
            <a:r>
              <a:rPr lang="en-US" sz="2400" dirty="0"/>
              <a:t>Repeat Brachytherapy: 7 (Calgary)</a:t>
            </a:r>
          </a:p>
          <a:p>
            <a:pPr lvl="1"/>
            <a:r>
              <a:rPr lang="en-US" sz="2400" dirty="0"/>
              <a:t>EBRT: 3 people</a:t>
            </a:r>
          </a:p>
          <a:p>
            <a:pPr lvl="1"/>
            <a:r>
              <a:rPr lang="en-US" sz="2400" dirty="0"/>
              <a:t>Cryotherapy, External Beam Radiotherapy: None</a:t>
            </a:r>
          </a:p>
          <a:p>
            <a:endParaRPr lang="en-US" dirty="0"/>
          </a:p>
        </p:txBody>
      </p:sp>
    </p:spTree>
    <p:extLst>
      <p:ext uri="{BB962C8B-B14F-4D97-AF65-F5344CB8AC3E}">
        <p14:creationId xmlns:p14="http://schemas.microsoft.com/office/powerpoint/2010/main" val="3400801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Recurrence</a:t>
            </a:r>
          </a:p>
        </p:txBody>
      </p:sp>
      <p:sp>
        <p:nvSpPr>
          <p:cNvPr id="3" name="Content Placeholder 2"/>
          <p:cNvSpPr>
            <a:spLocks noGrp="1"/>
          </p:cNvSpPr>
          <p:nvPr>
            <p:ph idx="1"/>
          </p:nvPr>
        </p:nvSpPr>
        <p:spPr/>
        <p:txBody>
          <a:bodyPr/>
          <a:lstStyle/>
          <a:p>
            <a:r>
              <a:rPr lang="en-US" dirty="0"/>
              <a:t>3 People with LN recurrence</a:t>
            </a:r>
          </a:p>
          <a:p>
            <a:pPr lvl="1"/>
            <a:r>
              <a:rPr lang="en-US" dirty="0"/>
              <a:t>Biopsy negative</a:t>
            </a:r>
          </a:p>
          <a:p>
            <a:pPr lvl="1"/>
            <a:r>
              <a:rPr lang="en-US" dirty="0"/>
              <a:t>Slowly rising PSA</a:t>
            </a:r>
          </a:p>
          <a:p>
            <a:pPr lvl="1"/>
            <a:endParaRPr lang="en-US" dirty="0"/>
          </a:p>
          <a:p>
            <a:r>
              <a:rPr lang="en-US" dirty="0"/>
              <a:t>Found on PET Scan (done in Phoenix and Kansas City)</a:t>
            </a:r>
          </a:p>
          <a:p>
            <a:pPr lvl="1"/>
            <a:endParaRPr lang="en-US" dirty="0"/>
          </a:p>
          <a:p>
            <a:pPr lvl="1"/>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Documents and Settings\sirajhus\My Documents\000 10 Year Paper nfo\Recurrence\recurrentprostatecancerfiglg.jpg"/>
          <p:cNvPicPr>
            <a:picLocks noGrp="1" noChangeAspect="1" noChangeArrowheads="1"/>
          </p:cNvPicPr>
          <p:nvPr>
            <p:ph idx="1"/>
          </p:nvPr>
        </p:nvPicPr>
        <p:blipFill>
          <a:blip r:embed="rId2" cstate="print"/>
          <a:srcRect/>
          <a:stretch>
            <a:fillRect/>
          </a:stretch>
        </p:blipFill>
        <p:spPr bwMode="auto">
          <a:xfrm>
            <a:off x="76200" y="228600"/>
            <a:ext cx="4449763" cy="4449763"/>
          </a:xfrm>
          <a:prstGeom prst="rect">
            <a:avLst/>
          </a:prstGeom>
          <a:noFill/>
        </p:spPr>
      </p:pic>
      <p:pic>
        <p:nvPicPr>
          <p:cNvPr id="7171" name="Picture 3" descr="C:\Documents and Settings\sirajhus\My Documents\000 10 Year Paper nfo\Recurrence\fig3.jpg"/>
          <p:cNvPicPr>
            <a:picLocks noChangeAspect="1" noChangeArrowheads="1"/>
          </p:cNvPicPr>
          <p:nvPr/>
        </p:nvPicPr>
        <p:blipFill>
          <a:blip r:embed="rId3" cstate="print"/>
          <a:srcRect/>
          <a:stretch>
            <a:fillRect/>
          </a:stretch>
        </p:blipFill>
        <p:spPr bwMode="auto">
          <a:xfrm>
            <a:off x="4648200" y="1524000"/>
            <a:ext cx="4233932" cy="4152900"/>
          </a:xfrm>
          <a:prstGeom prst="rect">
            <a:avLst/>
          </a:prstGeom>
          <a:noFill/>
        </p:spPr>
      </p:pic>
      <p:sp>
        <p:nvSpPr>
          <p:cNvPr id="7" name="TextBox 6"/>
          <p:cNvSpPr txBox="1"/>
          <p:nvPr/>
        </p:nvSpPr>
        <p:spPr>
          <a:xfrm>
            <a:off x="609600" y="5029200"/>
            <a:ext cx="3689857" cy="646331"/>
          </a:xfrm>
          <a:prstGeom prst="rect">
            <a:avLst/>
          </a:prstGeom>
          <a:noFill/>
        </p:spPr>
        <p:txBody>
          <a:bodyPr wrap="none" rtlCol="0">
            <a:spAutoFit/>
          </a:bodyPr>
          <a:lstStyle/>
          <a:p>
            <a:r>
              <a:rPr lang="en-US" dirty="0">
                <a:solidFill>
                  <a:srgbClr val="FF0000"/>
                </a:solidFill>
              </a:rPr>
              <a:t>PET Scans:</a:t>
            </a:r>
          </a:p>
          <a:p>
            <a:r>
              <a:rPr lang="en-US" dirty="0">
                <a:solidFill>
                  <a:srgbClr val="FF0000"/>
                </a:solidFill>
              </a:rPr>
              <a:t>Showing Lymph Node Recurrence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Documents and Settings\sirajhus\My Documents\000 10 Year Paper nfo\Recurrence\F2.large.jpg"/>
          <p:cNvPicPr>
            <a:picLocks noChangeAspect="1" noChangeArrowheads="1"/>
          </p:cNvPicPr>
          <p:nvPr/>
        </p:nvPicPr>
        <p:blipFill>
          <a:blip r:embed="rId2" cstate="print"/>
          <a:srcRect/>
          <a:stretch>
            <a:fillRect/>
          </a:stretch>
        </p:blipFill>
        <p:spPr bwMode="auto">
          <a:xfrm>
            <a:off x="152401" y="761048"/>
            <a:ext cx="5791200" cy="4687252"/>
          </a:xfrm>
          <a:prstGeom prst="rect">
            <a:avLst/>
          </a:prstGeom>
          <a:noFill/>
        </p:spPr>
      </p:pic>
      <p:pic>
        <p:nvPicPr>
          <p:cNvPr id="8196" name="Picture 4" descr="C:\Documents and Settings\sirajhus\My Documents\000 10 Year Paper nfo\Recurrence\JCanResTher_2009_5_2_78_52789_f4.jpg"/>
          <p:cNvPicPr>
            <a:picLocks noGrp="1" noChangeAspect="1" noChangeArrowheads="1"/>
          </p:cNvPicPr>
          <p:nvPr>
            <p:ph idx="1"/>
          </p:nvPr>
        </p:nvPicPr>
        <p:blipFill>
          <a:blip r:embed="rId3" cstate="print"/>
          <a:srcRect/>
          <a:stretch>
            <a:fillRect/>
          </a:stretch>
        </p:blipFill>
        <p:spPr bwMode="auto">
          <a:xfrm>
            <a:off x="3352800" y="2438400"/>
            <a:ext cx="5468112" cy="3547872"/>
          </a:xfrm>
          <a:prstGeom prst="rect">
            <a:avLst/>
          </a:prstGeom>
          <a:noFill/>
        </p:spPr>
      </p:pic>
      <p:sp>
        <p:nvSpPr>
          <p:cNvPr id="10" name="TextBox 9"/>
          <p:cNvSpPr txBox="1"/>
          <p:nvPr/>
        </p:nvSpPr>
        <p:spPr>
          <a:xfrm>
            <a:off x="6096000" y="533400"/>
            <a:ext cx="3048000" cy="523220"/>
          </a:xfrm>
          <a:prstGeom prst="rect">
            <a:avLst/>
          </a:prstGeom>
          <a:noFill/>
        </p:spPr>
        <p:txBody>
          <a:bodyPr wrap="square" rtlCol="0">
            <a:spAutoFit/>
          </a:bodyPr>
          <a:lstStyle/>
          <a:p>
            <a:r>
              <a:rPr lang="en-US" sz="2800" dirty="0"/>
              <a:t>Radiation Fields</a:t>
            </a:r>
          </a:p>
        </p:txBody>
      </p:sp>
      <p:pic>
        <p:nvPicPr>
          <p:cNvPr id="8198" name="Picture 6" descr="C:\Documents and Settings\sirajhus\My Documents\000 10 Year Paper nfo\Recurrence\2247-22007-1-PB.gif"/>
          <p:cNvPicPr>
            <a:picLocks noChangeAspect="1" noChangeArrowheads="1"/>
          </p:cNvPicPr>
          <p:nvPr/>
        </p:nvPicPr>
        <p:blipFill>
          <a:blip r:embed="rId4" cstate="print"/>
          <a:srcRect/>
          <a:stretch>
            <a:fillRect/>
          </a:stretch>
        </p:blipFill>
        <p:spPr bwMode="auto">
          <a:xfrm>
            <a:off x="914400" y="1066800"/>
            <a:ext cx="6913418"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checkerboard(across)">
                                      <p:cBhvr>
                                        <p:cTn id="1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p:txBody>
          <a:bodyPr/>
          <a:lstStyle/>
          <a:p>
            <a:r>
              <a:rPr lang="en-US" sz="2800" dirty="0"/>
              <a:t>1 person: </a:t>
            </a:r>
          </a:p>
          <a:p>
            <a:pPr lvl="1"/>
            <a:r>
              <a:rPr lang="en-US" sz="2400" dirty="0"/>
              <a:t>Developed further spread 1 year later – now on HT plus Chemotherapy</a:t>
            </a:r>
          </a:p>
          <a:p>
            <a:r>
              <a:rPr lang="en-US" sz="2800" dirty="0"/>
              <a:t>2 people: </a:t>
            </a:r>
          </a:p>
          <a:p>
            <a:pPr lvl="1"/>
            <a:r>
              <a:rPr lang="en-US" sz="2400" dirty="0"/>
              <a:t>PSA well controlled </a:t>
            </a:r>
          </a:p>
          <a:p>
            <a:endParaRPr lang="en-US" sz="2800" dirty="0"/>
          </a:p>
          <a:p>
            <a:r>
              <a:rPr lang="en-US" sz="2800" dirty="0"/>
              <a:t>Side effects</a:t>
            </a:r>
          </a:p>
          <a:p>
            <a:pPr lvl="1"/>
            <a:r>
              <a:rPr lang="en-US" sz="2400" dirty="0"/>
              <a:t>Just during the Radiation (slow stream and tiredness)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ea typeface="ＭＳ Ｐゴシック" pitchFamily="34" charset="-128"/>
              </a:rPr>
              <a:t>Functions of the Prostate</a:t>
            </a:r>
          </a:p>
        </p:txBody>
      </p:sp>
      <p:sp>
        <p:nvSpPr>
          <p:cNvPr id="13315" name="Rectangle 3"/>
          <p:cNvSpPr>
            <a:spLocks noGrp="1" noChangeArrowheads="1"/>
          </p:cNvSpPr>
          <p:nvPr>
            <p:ph type="body" idx="1"/>
          </p:nvPr>
        </p:nvSpPr>
        <p:spPr/>
        <p:txBody>
          <a:bodyPr/>
          <a:lstStyle/>
          <a:p>
            <a:pPr eaLnBrk="1" hangingPunct="1">
              <a:lnSpc>
                <a:spcPct val="80000"/>
              </a:lnSpc>
            </a:pPr>
            <a:r>
              <a:rPr lang="en-US" sz="2400">
                <a:ea typeface="ＭＳ Ｐゴシック" pitchFamily="34" charset="-128"/>
              </a:rPr>
              <a:t>PSA Production :The prostate also makes prostate specific antigen (PSA). PSA is added into semen and turns it into liquid after ejaculation. </a:t>
            </a:r>
            <a:br>
              <a:rPr lang="en-US" sz="2400">
                <a:ea typeface="ＭＳ Ｐゴシック" pitchFamily="34" charset="-128"/>
              </a:rPr>
            </a:br>
            <a:br>
              <a:rPr lang="en-US" sz="2400">
                <a:ea typeface="ＭＳ Ｐゴシック" pitchFamily="34" charset="-128"/>
              </a:rPr>
            </a:br>
            <a:r>
              <a:rPr lang="en-US" sz="2400">
                <a:ea typeface="ＭＳ Ｐゴシック" pitchFamily="34" charset="-128"/>
              </a:rPr>
              <a:t>In healthy prostates, a small amount of PSA leaks out into the blood. However, prostate cancer cells leak more PSA, so early-stage prostate cancer can often be caught by a blood test that measures PSA levels.</a:t>
            </a:r>
          </a:p>
          <a:p>
            <a:pPr eaLnBrk="1" hangingPunct="1">
              <a:lnSpc>
                <a:spcPct val="80000"/>
              </a:lnSpc>
              <a:buFont typeface="Wingdings" pitchFamily="2" charset="2"/>
              <a:buNone/>
            </a:pPr>
            <a:endParaRPr lang="en-US" sz="2400">
              <a:ea typeface="ＭＳ Ｐゴシック" pitchFamily="34" charset="-128"/>
            </a:endParaRPr>
          </a:p>
          <a:p>
            <a:pPr eaLnBrk="1" hangingPunct="1">
              <a:lnSpc>
                <a:spcPct val="80000"/>
              </a:lnSpc>
            </a:pPr>
            <a:r>
              <a:rPr lang="en-US" sz="2400">
                <a:ea typeface="ＭＳ Ｐゴシック" pitchFamily="34" charset="-128"/>
              </a:rPr>
              <a:t>Urine Flow Control: The prostate also plays a part in controlling the flow of urine. The urethra, the tube that carries urine from the bladder through the penis, passes through the prostate gland. Muscle fibers in the prostate contract to slow the flow of urine. </a:t>
            </a:r>
            <a:br>
              <a:rPr lang="en-US" sz="2400">
                <a:ea typeface="ＭＳ Ｐゴシック" pitchFamily="34" charset="-128"/>
              </a:rPr>
            </a:br>
            <a:endParaRPr lang="en-US" sz="2400">
              <a:ea typeface="ＭＳ Ｐゴシック"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Recurrence - Surgery</a:t>
            </a:r>
          </a:p>
        </p:txBody>
      </p:sp>
      <p:sp>
        <p:nvSpPr>
          <p:cNvPr id="3" name="Content Placeholder 2"/>
          <p:cNvSpPr>
            <a:spLocks noGrp="1"/>
          </p:cNvSpPr>
          <p:nvPr>
            <p:ph idx="1"/>
          </p:nvPr>
        </p:nvSpPr>
        <p:spPr/>
        <p:txBody>
          <a:bodyPr/>
          <a:lstStyle/>
          <a:p>
            <a:r>
              <a:rPr lang="en-US" sz="2400" dirty="0"/>
              <a:t>Surgery: 2</a:t>
            </a:r>
          </a:p>
          <a:p>
            <a:pPr lvl="1"/>
            <a:r>
              <a:rPr lang="en-US" sz="2000" dirty="0"/>
              <a:t>PSA: doing well &lt;0.1ng/ml</a:t>
            </a:r>
          </a:p>
          <a:p>
            <a:pPr lvl="1"/>
            <a:r>
              <a:rPr lang="en-US" sz="2000" dirty="0"/>
              <a:t>Side Effects:</a:t>
            </a:r>
          </a:p>
          <a:p>
            <a:pPr lvl="2"/>
            <a:r>
              <a:rPr lang="en-US" sz="1800" dirty="0"/>
              <a:t>1</a:t>
            </a:r>
            <a:r>
              <a:rPr lang="en-US" sz="1800" baseline="30000" dirty="0"/>
              <a:t>st</a:t>
            </a:r>
            <a:r>
              <a:rPr lang="en-US" sz="1800" dirty="0"/>
              <a:t> patient: </a:t>
            </a:r>
          </a:p>
          <a:p>
            <a:pPr lvl="3"/>
            <a:r>
              <a:rPr lang="en-US" sz="1600" dirty="0"/>
              <a:t>PSA &lt;0.1ng/ml</a:t>
            </a:r>
          </a:p>
          <a:p>
            <a:pPr lvl="3"/>
            <a:r>
              <a:rPr lang="en-US" sz="1600" dirty="0"/>
              <a:t>Unable to void: Developed a permanent urethral stricture</a:t>
            </a:r>
          </a:p>
          <a:p>
            <a:pPr lvl="4"/>
            <a:r>
              <a:rPr lang="en-US" sz="1600" dirty="0"/>
              <a:t>self </a:t>
            </a:r>
            <a:r>
              <a:rPr lang="en-US" sz="1600" dirty="0" err="1"/>
              <a:t>catherization</a:t>
            </a:r>
            <a:endParaRPr lang="en-US" sz="1600" dirty="0"/>
          </a:p>
          <a:p>
            <a:pPr lvl="2"/>
            <a:r>
              <a:rPr lang="en-US" sz="1800" dirty="0"/>
              <a:t>2</a:t>
            </a:r>
            <a:r>
              <a:rPr lang="en-US" sz="1800" baseline="30000" dirty="0"/>
              <a:t>nd</a:t>
            </a:r>
            <a:r>
              <a:rPr lang="en-US" sz="1800" dirty="0"/>
              <a:t> Patient:</a:t>
            </a:r>
          </a:p>
          <a:p>
            <a:pPr lvl="3"/>
            <a:r>
              <a:rPr lang="en-US" sz="1600" dirty="0"/>
              <a:t>PSA &lt;0.1 ng/ml</a:t>
            </a:r>
          </a:p>
          <a:p>
            <a:pPr lvl="3"/>
            <a:r>
              <a:rPr lang="en-US" sz="1600" dirty="0"/>
              <a:t>Was found to have extensive disease outside the prostate (LN positive)</a:t>
            </a:r>
          </a:p>
          <a:p>
            <a:pPr lvl="3"/>
            <a:r>
              <a:rPr lang="en-US" sz="1600" dirty="0"/>
              <a:t>Treated with 2 years of Hormones and EBRT after Surgery </a:t>
            </a:r>
          </a:p>
          <a:p>
            <a:pPr lvl="3"/>
            <a:r>
              <a:rPr lang="en-US" sz="1600" dirty="0"/>
              <a:t>Incontinent: continues to use a pad </a:t>
            </a:r>
          </a:p>
        </p:txBody>
      </p:sp>
    </p:spTree>
    <p:extLst>
      <p:ext uri="{BB962C8B-B14F-4D97-AF65-F5344CB8AC3E}">
        <p14:creationId xmlns:p14="http://schemas.microsoft.com/office/powerpoint/2010/main" val="495041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Salvage Brachytherapy</a:t>
            </a:r>
          </a:p>
        </p:txBody>
      </p:sp>
      <p:sp>
        <p:nvSpPr>
          <p:cNvPr id="3" name="Content Placeholder 2"/>
          <p:cNvSpPr>
            <a:spLocks noGrp="1"/>
          </p:cNvSpPr>
          <p:nvPr>
            <p:ph idx="1"/>
          </p:nvPr>
        </p:nvSpPr>
        <p:spPr/>
        <p:txBody>
          <a:bodyPr/>
          <a:lstStyle/>
          <a:p>
            <a:r>
              <a:rPr lang="en-US" dirty="0"/>
              <a:t>Re-Implant: </a:t>
            </a:r>
          </a:p>
          <a:p>
            <a:pPr lvl="1"/>
            <a:r>
              <a:rPr lang="en-US" dirty="0"/>
              <a:t>7 people</a:t>
            </a:r>
          </a:p>
          <a:p>
            <a:pPr lvl="1"/>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9100" y="2286000"/>
            <a:ext cx="5922091" cy="375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257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6601941"/>
              </p:ext>
            </p:extLst>
          </p:nvPr>
        </p:nvGraphicFramePr>
        <p:xfrm>
          <a:off x="304800" y="304800"/>
          <a:ext cx="8534401" cy="5734475"/>
        </p:xfrm>
        <a:graphic>
          <a:graphicData uri="http://schemas.openxmlformats.org/drawingml/2006/table">
            <a:tbl>
              <a:tblPr firstRow="1" firstCol="1" bandRow="1">
                <a:tableStyleId>{5C22544A-7EE6-4342-B048-85BDC9FD1C3A}</a:tableStyleId>
              </a:tblPr>
              <a:tblGrid>
                <a:gridCol w="2788547">
                  <a:extLst>
                    <a:ext uri="{9D8B030D-6E8A-4147-A177-3AD203B41FA5}">
                      <a16:colId xmlns:a16="http://schemas.microsoft.com/office/drawing/2014/main" val="20000"/>
                    </a:ext>
                  </a:extLst>
                </a:gridCol>
                <a:gridCol w="1346678">
                  <a:extLst>
                    <a:ext uri="{9D8B030D-6E8A-4147-A177-3AD203B41FA5}">
                      <a16:colId xmlns:a16="http://schemas.microsoft.com/office/drawing/2014/main" val="20001"/>
                    </a:ext>
                  </a:extLst>
                </a:gridCol>
                <a:gridCol w="1554375">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gridCol w="1524001">
                  <a:extLst>
                    <a:ext uri="{9D8B030D-6E8A-4147-A177-3AD203B41FA5}">
                      <a16:colId xmlns:a16="http://schemas.microsoft.com/office/drawing/2014/main" val="20004"/>
                    </a:ext>
                  </a:extLst>
                </a:gridCol>
              </a:tblGrid>
              <a:tr h="409628">
                <a:tc gridSpan="3">
                  <a:txBody>
                    <a:bodyPr/>
                    <a:lstStyle/>
                    <a:p>
                      <a:pPr marL="0" marR="0">
                        <a:lnSpc>
                          <a:spcPct val="115000"/>
                        </a:lnSpc>
                        <a:spcBef>
                          <a:spcPts val="0"/>
                        </a:spcBef>
                        <a:spcAft>
                          <a:spcPts val="0"/>
                        </a:spcAft>
                      </a:pPr>
                      <a:r>
                        <a:rPr lang="en-US" sz="2000" dirty="0">
                          <a:solidFill>
                            <a:srgbClr val="FF0000"/>
                          </a:solidFill>
                          <a:effectLst/>
                        </a:rPr>
                        <a:t>Table 1: Baseline Patient Characteristics</a:t>
                      </a:r>
                      <a:endParaRPr lang="en-US" sz="2000" dirty="0">
                        <a:solidFill>
                          <a:srgbClr val="FF0000"/>
                        </a:solidFill>
                        <a:effectLst/>
                        <a:latin typeface="Calibri"/>
                        <a:ea typeface="Calibri"/>
                        <a:cs typeface="Times New Roman"/>
                      </a:endParaRPr>
                    </a:p>
                  </a:txBody>
                  <a:tcPr marL="53248" marR="53248" marT="0" marB="0" anchor="b"/>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800" dirty="0">
                          <a:effectLst/>
                        </a:rPr>
                        <a:t> </a:t>
                      </a:r>
                      <a:endParaRPr lang="en-US" sz="900" dirty="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800" dirty="0">
                          <a:effectLst/>
                        </a:rPr>
                        <a:t> </a:t>
                      </a:r>
                      <a:endParaRPr lang="en-US" sz="900" dirty="0">
                        <a:effectLst/>
                        <a:latin typeface="Calibri"/>
                        <a:ea typeface="Calibri"/>
                        <a:cs typeface="Times New Roman"/>
                      </a:endParaRPr>
                    </a:p>
                  </a:txBody>
                  <a:tcPr marL="53248" marR="53248" marT="0" marB="0" anchor="b"/>
                </a:tc>
                <a:extLst>
                  <a:ext uri="{0D108BD9-81ED-4DB2-BD59-A6C34878D82A}">
                    <a16:rowId xmlns:a16="http://schemas.microsoft.com/office/drawing/2014/main" val="10000"/>
                  </a:ext>
                </a:extLst>
              </a:tr>
              <a:tr h="172203">
                <a:tc>
                  <a:txBody>
                    <a:bodyPr/>
                    <a:lstStyle/>
                    <a:p>
                      <a:pPr>
                        <a:lnSpc>
                          <a:spcPct val="115000"/>
                        </a:lnSpc>
                      </a:pPr>
                      <a:endParaRPr lang="en-US" sz="900">
                        <a:effectLst/>
                        <a:latin typeface="Calibri"/>
                      </a:endParaRPr>
                    </a:p>
                  </a:txBody>
                  <a:tcPr marL="53248" marR="53248" marT="0" marB="0" anchor="b"/>
                </a:tc>
                <a:tc>
                  <a:txBody>
                    <a:bodyPr/>
                    <a:lstStyle/>
                    <a:p>
                      <a:pPr>
                        <a:lnSpc>
                          <a:spcPct val="115000"/>
                        </a:lnSpc>
                      </a:pPr>
                      <a:endParaRPr lang="en-US" sz="900">
                        <a:effectLst/>
                        <a:latin typeface="Calibri"/>
                      </a:endParaRPr>
                    </a:p>
                  </a:txBody>
                  <a:tcPr marL="53248" marR="53248" marT="0" marB="0" anchor="b"/>
                </a:tc>
                <a:tc>
                  <a:txBody>
                    <a:bodyPr/>
                    <a:lstStyle/>
                    <a:p>
                      <a:pPr>
                        <a:lnSpc>
                          <a:spcPct val="115000"/>
                        </a:lnSpc>
                      </a:pPr>
                      <a:endParaRPr lang="en-US" sz="90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800">
                          <a:effectLst/>
                        </a:rPr>
                        <a:t>1st Implant</a:t>
                      </a:r>
                      <a:endParaRPr lang="en-US" sz="90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800">
                          <a:effectLst/>
                        </a:rPr>
                        <a:t>2nd Implant</a:t>
                      </a:r>
                      <a:endParaRPr lang="en-US" sz="900">
                        <a:effectLst/>
                        <a:latin typeface="Calibri"/>
                        <a:ea typeface="Calibri"/>
                        <a:cs typeface="Times New Roman"/>
                      </a:endParaRPr>
                    </a:p>
                  </a:txBody>
                  <a:tcPr marL="53248" marR="53248" marT="0" marB="0" anchor="b"/>
                </a:tc>
                <a:extLst>
                  <a:ext uri="{0D108BD9-81ED-4DB2-BD59-A6C34878D82A}">
                    <a16:rowId xmlns:a16="http://schemas.microsoft.com/office/drawing/2014/main" val="10001"/>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N</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7</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2"/>
                  </a:ext>
                </a:extLst>
              </a:tr>
              <a:tr h="172203">
                <a:tc gridSpan="2">
                  <a:txBody>
                    <a:bodyPr/>
                    <a:lstStyle/>
                    <a:p>
                      <a:pPr marL="0" marR="0">
                        <a:lnSpc>
                          <a:spcPct val="115000"/>
                        </a:lnSpc>
                        <a:spcBef>
                          <a:spcPts val="0"/>
                        </a:spcBef>
                        <a:spcAft>
                          <a:spcPts val="0"/>
                        </a:spcAft>
                      </a:pPr>
                      <a:r>
                        <a:rPr lang="en-US" sz="1050" dirty="0">
                          <a:solidFill>
                            <a:schemeClr val="bg2">
                              <a:lumMod val="75000"/>
                            </a:schemeClr>
                          </a:solidFill>
                          <a:effectLst/>
                        </a:rPr>
                        <a:t>Follow-up from initial diagnosis</a:t>
                      </a:r>
                      <a:endParaRPr lang="en-US" sz="1050" dirty="0">
                        <a:solidFill>
                          <a:schemeClr val="bg2">
                            <a:lumMod val="75000"/>
                          </a:schemeClr>
                        </a:solidFill>
                        <a:effectLst/>
                        <a:latin typeface="Calibri"/>
                        <a:ea typeface="Calibri"/>
                        <a:cs typeface="Times New Roman"/>
                      </a:endParaRPr>
                    </a:p>
                  </a:txBody>
                  <a:tcPr marL="53248" marR="53248" marT="0" marB="0" anchor="b"/>
                </a:tc>
                <a:tc hMerge="1">
                  <a:txBody>
                    <a:bodyPr/>
                    <a:lstStyle/>
                    <a:p>
                      <a:endParaRPr lang="en-US"/>
                    </a:p>
                  </a:txBody>
                  <a:tcPr/>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3"/>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Median (range)</a:t>
                      </a:r>
                      <a:endParaRPr lang="en-US" sz="105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a:effectLst/>
                        </a:rPr>
                        <a:t>10.0 years (6.1 - 12.2)</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4"/>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Age at Diagnosis</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5"/>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Median (range)</a:t>
                      </a:r>
                      <a:endParaRPr lang="en-US" sz="105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a:effectLst/>
                        </a:rPr>
                        <a:t>60.3 years (45.9 - 69.7)</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6"/>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Clinical Stage</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7"/>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cT1</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6</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8"/>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cT2</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1</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09"/>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cT3</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10"/>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Gleason</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11"/>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u="sng">
                          <a:effectLst/>
                        </a:rPr>
                        <a:t>&lt;</a:t>
                      </a:r>
                      <a:r>
                        <a:rPr lang="en-US" sz="1050">
                          <a:effectLst/>
                        </a:rPr>
                        <a:t>6</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6</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12"/>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7</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1</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3</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13"/>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u="sng">
                          <a:effectLst/>
                        </a:rPr>
                        <a:t>&gt;</a:t>
                      </a:r>
                      <a:r>
                        <a:rPr lang="en-US" sz="1050">
                          <a:effectLst/>
                        </a:rPr>
                        <a:t>8</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3</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14"/>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Unknown</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1</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15"/>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Baseline PSA</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16"/>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Median (range)</a:t>
                      </a:r>
                      <a:endParaRPr lang="en-US" sz="105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a:effectLst/>
                        </a:rPr>
                        <a:t>7.2 ng/ml (3.7 - 9.8)</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17"/>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Cores Positive</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18"/>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1-2</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3</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2</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19"/>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2-4</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4</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2</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20"/>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&gt;4</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2</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21"/>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Unknown</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gn="ctr">
                        <a:lnSpc>
                          <a:spcPct val="115000"/>
                        </a:lnSpc>
                        <a:spcBef>
                          <a:spcPts val="0"/>
                        </a:spcBef>
                        <a:spcAft>
                          <a:spcPts val="0"/>
                        </a:spcAft>
                      </a:pPr>
                      <a:r>
                        <a:rPr lang="en-US" sz="1050">
                          <a:effectLst/>
                        </a:rPr>
                        <a:t>0</a:t>
                      </a:r>
                      <a:endParaRPr lang="en-US" sz="1050">
                        <a:effectLst/>
                        <a:latin typeface="Calibri"/>
                        <a:ea typeface="Calibri"/>
                        <a:cs typeface="Times New Roman"/>
                      </a:endParaRPr>
                    </a:p>
                  </a:txBody>
                  <a:tcPr marL="53248" marR="53248" marT="0" marB="0" anchor="b"/>
                </a:tc>
                <a:tc>
                  <a:txBody>
                    <a:bodyPr/>
                    <a:lstStyle/>
                    <a:p>
                      <a:pPr marL="0" marR="0" algn="ctr">
                        <a:lnSpc>
                          <a:spcPct val="115000"/>
                        </a:lnSpc>
                        <a:spcBef>
                          <a:spcPts val="0"/>
                        </a:spcBef>
                        <a:spcAft>
                          <a:spcPts val="0"/>
                        </a:spcAft>
                      </a:pPr>
                      <a:r>
                        <a:rPr lang="en-US" sz="1050">
                          <a:effectLst/>
                        </a:rPr>
                        <a:t>1</a:t>
                      </a:r>
                      <a:endParaRPr lang="en-US" sz="1050">
                        <a:effectLst/>
                        <a:latin typeface="Calibri"/>
                        <a:ea typeface="Calibri"/>
                        <a:cs typeface="Times New Roman"/>
                      </a:endParaRPr>
                    </a:p>
                  </a:txBody>
                  <a:tcPr marL="53248" marR="53248" marT="0" marB="0" anchor="b"/>
                </a:tc>
                <a:extLst>
                  <a:ext uri="{0D108BD9-81ED-4DB2-BD59-A6C34878D82A}">
                    <a16:rowId xmlns:a16="http://schemas.microsoft.com/office/drawing/2014/main" val="10022"/>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Prostate Volume</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dirty="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23"/>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dirty="0">
                          <a:effectLst/>
                        </a:rPr>
                        <a:t>Median (range)</a:t>
                      </a:r>
                      <a:endParaRPr lang="en-US" sz="1050" dirty="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marL="0" marR="0">
                        <a:lnSpc>
                          <a:spcPct val="115000"/>
                        </a:lnSpc>
                        <a:spcBef>
                          <a:spcPts val="0"/>
                        </a:spcBef>
                        <a:spcAft>
                          <a:spcPts val="0"/>
                        </a:spcAft>
                      </a:pPr>
                      <a:r>
                        <a:rPr lang="en-US" sz="1050">
                          <a:effectLst/>
                        </a:rPr>
                        <a:t>39 cc (22.3 - 45.6)</a:t>
                      </a:r>
                      <a:endParaRPr lang="en-US" sz="105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24"/>
                  </a:ext>
                </a:extLst>
              </a:tr>
              <a:tr h="172203">
                <a:tc gridSpan="2">
                  <a:txBody>
                    <a:bodyPr/>
                    <a:lstStyle/>
                    <a:p>
                      <a:pPr marL="0" marR="0">
                        <a:lnSpc>
                          <a:spcPct val="115000"/>
                        </a:lnSpc>
                        <a:spcBef>
                          <a:spcPts val="0"/>
                        </a:spcBef>
                        <a:spcAft>
                          <a:spcPts val="0"/>
                        </a:spcAft>
                      </a:pPr>
                      <a:r>
                        <a:rPr lang="en-US" sz="1050" dirty="0">
                          <a:solidFill>
                            <a:schemeClr val="bg2">
                              <a:lumMod val="75000"/>
                            </a:schemeClr>
                          </a:solidFill>
                          <a:effectLst/>
                        </a:rPr>
                        <a:t>Time between Implants</a:t>
                      </a:r>
                      <a:endParaRPr lang="en-US" sz="1050" dirty="0">
                        <a:solidFill>
                          <a:schemeClr val="bg2">
                            <a:lumMod val="75000"/>
                          </a:schemeClr>
                        </a:solidFill>
                        <a:effectLst/>
                        <a:latin typeface="Calibri"/>
                        <a:ea typeface="Calibri"/>
                        <a:cs typeface="Times New Roman"/>
                      </a:endParaRPr>
                    </a:p>
                  </a:txBody>
                  <a:tcPr marL="53248" marR="53248" marT="0" marB="0" anchor="b"/>
                </a:tc>
                <a:tc hMerge="1">
                  <a:txBody>
                    <a:bodyPr/>
                    <a:lstStyle/>
                    <a:p>
                      <a:endParaRPr lang="en-US"/>
                    </a:p>
                  </a:txBody>
                  <a:tcPr/>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25"/>
                  </a:ext>
                </a:extLst>
              </a:tr>
              <a:tr h="172203">
                <a:tc>
                  <a:txBody>
                    <a:bodyPr/>
                    <a:lstStyle/>
                    <a:p>
                      <a:pPr>
                        <a:lnSpc>
                          <a:spcPct val="115000"/>
                        </a:lnSpc>
                      </a:pPr>
                      <a:endParaRPr lang="en-US" sz="1050" dirty="0">
                        <a:solidFill>
                          <a:schemeClr val="bg2">
                            <a:lumMod val="75000"/>
                          </a:schemeClr>
                        </a:solidFill>
                        <a:effectLst/>
                        <a:latin typeface="Calibri"/>
                      </a:endParaRPr>
                    </a:p>
                  </a:txBody>
                  <a:tcPr marL="53248" marR="53248" marT="0" marB="0" anchor="b"/>
                </a:tc>
                <a:tc>
                  <a:txBody>
                    <a:bodyPr/>
                    <a:lstStyle/>
                    <a:p>
                      <a:pPr marL="0" marR="0">
                        <a:lnSpc>
                          <a:spcPct val="115000"/>
                        </a:lnSpc>
                        <a:spcBef>
                          <a:spcPts val="0"/>
                        </a:spcBef>
                        <a:spcAft>
                          <a:spcPts val="0"/>
                        </a:spcAft>
                      </a:pPr>
                      <a:r>
                        <a:rPr lang="en-US" sz="1050" dirty="0">
                          <a:effectLst/>
                        </a:rPr>
                        <a:t>Median (range)</a:t>
                      </a:r>
                      <a:endParaRPr lang="en-US" sz="1050" dirty="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dirty="0">
                          <a:effectLst/>
                        </a:rPr>
                        <a:t>6.0 years (4.2 - 9.2)</a:t>
                      </a:r>
                      <a:endParaRPr lang="en-US" sz="1050" dirty="0">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26"/>
                  </a:ext>
                </a:extLst>
              </a:tr>
              <a:tr h="172203">
                <a:tc>
                  <a:txBody>
                    <a:bodyPr/>
                    <a:lstStyle/>
                    <a:p>
                      <a:pPr marL="0" marR="0">
                        <a:lnSpc>
                          <a:spcPct val="115000"/>
                        </a:lnSpc>
                        <a:spcBef>
                          <a:spcPts val="0"/>
                        </a:spcBef>
                        <a:spcAft>
                          <a:spcPts val="0"/>
                        </a:spcAft>
                      </a:pPr>
                      <a:r>
                        <a:rPr lang="en-US" sz="1050" dirty="0">
                          <a:solidFill>
                            <a:schemeClr val="bg2">
                              <a:lumMod val="75000"/>
                            </a:schemeClr>
                          </a:solidFill>
                          <a:effectLst/>
                        </a:rPr>
                        <a:t>Nadir PSA</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tc>
                  <a:txBody>
                    <a:bodyPr/>
                    <a:lstStyle/>
                    <a:p>
                      <a:pPr>
                        <a:lnSpc>
                          <a:spcPct val="115000"/>
                        </a:lnSpc>
                      </a:pPr>
                      <a:endParaRPr lang="en-US" sz="1050" dirty="0">
                        <a:effectLst/>
                        <a:latin typeface="Calibri"/>
                      </a:endParaRPr>
                    </a:p>
                  </a:txBody>
                  <a:tcPr marL="53248" marR="53248" marT="0" marB="0" anchor="b"/>
                </a:tc>
                <a:tc>
                  <a:txBody>
                    <a:bodyPr/>
                    <a:lstStyle/>
                    <a:p>
                      <a:pPr>
                        <a:lnSpc>
                          <a:spcPct val="115000"/>
                        </a:lnSpc>
                      </a:pPr>
                      <a:endParaRPr lang="en-US" sz="1050" dirty="0">
                        <a:effectLst/>
                        <a:latin typeface="Calibri"/>
                      </a:endParaRPr>
                    </a:p>
                  </a:txBody>
                  <a:tcPr marL="53248" marR="53248" marT="0" marB="0" anchor="b"/>
                </a:tc>
                <a:tc>
                  <a:txBody>
                    <a:bodyPr/>
                    <a:lstStyle/>
                    <a:p>
                      <a:pPr>
                        <a:lnSpc>
                          <a:spcPct val="115000"/>
                        </a:lnSpc>
                      </a:pPr>
                      <a:endParaRPr lang="en-US" sz="1050">
                        <a:effectLst/>
                        <a:latin typeface="Calibri"/>
                      </a:endParaRPr>
                    </a:p>
                  </a:txBody>
                  <a:tcPr marL="53248" marR="53248" marT="0" marB="0" anchor="b"/>
                </a:tc>
                <a:extLst>
                  <a:ext uri="{0D108BD9-81ED-4DB2-BD59-A6C34878D82A}">
                    <a16:rowId xmlns:a16="http://schemas.microsoft.com/office/drawing/2014/main" val="10027"/>
                  </a:ext>
                </a:extLst>
              </a:tr>
              <a:tr h="306138">
                <a:tc>
                  <a:txBody>
                    <a:bodyPr/>
                    <a:lstStyle/>
                    <a:p>
                      <a:pPr marL="0" marR="0">
                        <a:lnSpc>
                          <a:spcPct val="115000"/>
                        </a:lnSpc>
                        <a:spcBef>
                          <a:spcPts val="0"/>
                        </a:spcBef>
                        <a:spcAft>
                          <a:spcPts val="0"/>
                        </a:spcAft>
                      </a:pPr>
                      <a:r>
                        <a:rPr lang="en-US" sz="1050" dirty="0">
                          <a:solidFill>
                            <a:schemeClr val="bg2">
                              <a:lumMod val="75000"/>
                            </a:schemeClr>
                          </a:solidFill>
                          <a:effectLst/>
                        </a:rPr>
                        <a:t> </a:t>
                      </a:r>
                      <a:endParaRPr lang="en-US" sz="1050" dirty="0">
                        <a:solidFill>
                          <a:schemeClr val="bg2">
                            <a:lumMod val="75000"/>
                          </a:schemeClr>
                        </a:solidFill>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a:effectLst/>
                        </a:rPr>
                        <a:t>Median (range)</a:t>
                      </a:r>
                      <a:endParaRPr lang="en-US" sz="105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a:effectLst/>
                        </a:rPr>
                        <a:t> </a:t>
                      </a:r>
                      <a:endParaRPr lang="en-US" sz="105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dirty="0">
                          <a:effectLst/>
                        </a:rPr>
                        <a:t>0.4 ng/ml (0.06 - 1.63)</a:t>
                      </a:r>
                      <a:endParaRPr lang="en-US" sz="1050" dirty="0">
                        <a:effectLst/>
                        <a:latin typeface="Calibri"/>
                        <a:ea typeface="Calibri"/>
                        <a:cs typeface="Times New Roman"/>
                      </a:endParaRPr>
                    </a:p>
                  </a:txBody>
                  <a:tcPr marL="53248" marR="53248" marT="0" marB="0" anchor="b"/>
                </a:tc>
                <a:tc>
                  <a:txBody>
                    <a:bodyPr/>
                    <a:lstStyle/>
                    <a:p>
                      <a:pPr marL="0" marR="0">
                        <a:lnSpc>
                          <a:spcPct val="115000"/>
                        </a:lnSpc>
                        <a:spcBef>
                          <a:spcPts val="0"/>
                        </a:spcBef>
                        <a:spcAft>
                          <a:spcPts val="0"/>
                        </a:spcAft>
                      </a:pPr>
                      <a:r>
                        <a:rPr lang="en-US" sz="1050" dirty="0">
                          <a:effectLst/>
                        </a:rPr>
                        <a:t>0.1 ng/ ml (0.1-0.9)</a:t>
                      </a:r>
                      <a:endParaRPr lang="en-US" sz="1050" dirty="0">
                        <a:effectLst/>
                        <a:latin typeface="Calibri"/>
                        <a:ea typeface="Calibri"/>
                        <a:cs typeface="Times New Roman"/>
                      </a:endParaRPr>
                    </a:p>
                  </a:txBody>
                  <a:tcPr marL="53248" marR="53248" marT="0" marB="0" anchor="b"/>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2929949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Re-Implant Parameters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7418816"/>
              </p:ext>
            </p:extLst>
          </p:nvPr>
        </p:nvGraphicFramePr>
        <p:xfrm>
          <a:off x="990600" y="1676401"/>
          <a:ext cx="7696199" cy="4340951"/>
        </p:xfrm>
        <a:graphic>
          <a:graphicData uri="http://schemas.openxmlformats.org/drawingml/2006/table">
            <a:tbl>
              <a:tblPr firstRow="1" firstCol="1" bandRow="1">
                <a:tableStyleId>{5C22544A-7EE6-4342-B048-85BDC9FD1C3A}</a:tableStyleId>
              </a:tblPr>
              <a:tblGrid>
                <a:gridCol w="245161">
                  <a:extLst>
                    <a:ext uri="{9D8B030D-6E8A-4147-A177-3AD203B41FA5}">
                      <a16:colId xmlns:a16="http://schemas.microsoft.com/office/drawing/2014/main" val="20000"/>
                    </a:ext>
                  </a:extLst>
                </a:gridCol>
                <a:gridCol w="531068">
                  <a:extLst>
                    <a:ext uri="{9D8B030D-6E8A-4147-A177-3AD203B41FA5}">
                      <a16:colId xmlns:a16="http://schemas.microsoft.com/office/drawing/2014/main" val="20001"/>
                    </a:ext>
                  </a:extLst>
                </a:gridCol>
                <a:gridCol w="519971">
                  <a:extLst>
                    <a:ext uri="{9D8B030D-6E8A-4147-A177-3AD203B41FA5}">
                      <a16:colId xmlns:a16="http://schemas.microsoft.com/office/drawing/2014/main" val="20002"/>
                    </a:ext>
                  </a:extLst>
                </a:gridCol>
                <a:gridCol w="510050">
                  <a:extLst>
                    <a:ext uri="{9D8B030D-6E8A-4147-A177-3AD203B41FA5}">
                      <a16:colId xmlns:a16="http://schemas.microsoft.com/office/drawing/2014/main" val="20003"/>
                    </a:ext>
                  </a:extLst>
                </a:gridCol>
                <a:gridCol w="628261">
                  <a:extLst>
                    <a:ext uri="{9D8B030D-6E8A-4147-A177-3AD203B41FA5}">
                      <a16:colId xmlns:a16="http://schemas.microsoft.com/office/drawing/2014/main" val="20004"/>
                    </a:ext>
                  </a:extLst>
                </a:gridCol>
                <a:gridCol w="628261">
                  <a:extLst>
                    <a:ext uri="{9D8B030D-6E8A-4147-A177-3AD203B41FA5}">
                      <a16:colId xmlns:a16="http://schemas.microsoft.com/office/drawing/2014/main" val="20005"/>
                    </a:ext>
                  </a:extLst>
                </a:gridCol>
                <a:gridCol w="394350">
                  <a:extLst>
                    <a:ext uri="{9D8B030D-6E8A-4147-A177-3AD203B41FA5}">
                      <a16:colId xmlns:a16="http://schemas.microsoft.com/office/drawing/2014/main" val="20006"/>
                    </a:ext>
                  </a:extLst>
                </a:gridCol>
                <a:gridCol w="685071">
                  <a:extLst>
                    <a:ext uri="{9D8B030D-6E8A-4147-A177-3AD203B41FA5}">
                      <a16:colId xmlns:a16="http://schemas.microsoft.com/office/drawing/2014/main" val="20007"/>
                    </a:ext>
                  </a:extLst>
                </a:gridCol>
                <a:gridCol w="573193">
                  <a:extLst>
                    <a:ext uri="{9D8B030D-6E8A-4147-A177-3AD203B41FA5}">
                      <a16:colId xmlns:a16="http://schemas.microsoft.com/office/drawing/2014/main" val="20008"/>
                    </a:ext>
                  </a:extLst>
                </a:gridCol>
                <a:gridCol w="624831">
                  <a:extLst>
                    <a:ext uri="{9D8B030D-6E8A-4147-A177-3AD203B41FA5}">
                      <a16:colId xmlns:a16="http://schemas.microsoft.com/office/drawing/2014/main" val="20009"/>
                    </a:ext>
                  </a:extLst>
                </a:gridCol>
                <a:gridCol w="628261">
                  <a:extLst>
                    <a:ext uri="{9D8B030D-6E8A-4147-A177-3AD203B41FA5}">
                      <a16:colId xmlns:a16="http://schemas.microsoft.com/office/drawing/2014/main" val="20010"/>
                    </a:ext>
                  </a:extLst>
                </a:gridCol>
                <a:gridCol w="1727721">
                  <a:extLst>
                    <a:ext uri="{9D8B030D-6E8A-4147-A177-3AD203B41FA5}">
                      <a16:colId xmlns:a16="http://schemas.microsoft.com/office/drawing/2014/main" val="20011"/>
                    </a:ext>
                  </a:extLst>
                </a:gridCol>
              </a:tblGrid>
              <a:tr h="410881">
                <a:tc gridSpan="12">
                  <a:txBody>
                    <a:bodyPr/>
                    <a:lstStyle/>
                    <a:p>
                      <a:pPr marL="0" marR="0">
                        <a:lnSpc>
                          <a:spcPct val="115000"/>
                        </a:lnSpc>
                        <a:spcBef>
                          <a:spcPts val="0"/>
                        </a:spcBef>
                        <a:spcAft>
                          <a:spcPts val="0"/>
                        </a:spcAft>
                      </a:pPr>
                      <a:r>
                        <a:rPr lang="en-US" sz="1600" dirty="0">
                          <a:solidFill>
                            <a:srgbClr val="FF0000"/>
                          </a:solidFill>
                          <a:effectLst/>
                        </a:rPr>
                        <a:t>Table 2: </a:t>
                      </a:r>
                      <a:r>
                        <a:rPr lang="en-US" sz="1600" dirty="0" err="1">
                          <a:solidFill>
                            <a:srgbClr val="FF0000"/>
                          </a:solidFill>
                          <a:effectLst/>
                        </a:rPr>
                        <a:t>Dosimetric</a:t>
                      </a:r>
                      <a:r>
                        <a:rPr lang="en-US" sz="1600" dirty="0">
                          <a:solidFill>
                            <a:srgbClr val="FF0000"/>
                          </a:solidFill>
                          <a:effectLst/>
                        </a:rPr>
                        <a:t> Parameters for initial and salvage </a:t>
                      </a:r>
                      <a:r>
                        <a:rPr lang="en-US" sz="1600" dirty="0" err="1">
                          <a:solidFill>
                            <a:srgbClr val="FF0000"/>
                          </a:solidFill>
                          <a:effectLst/>
                        </a:rPr>
                        <a:t>reimplant</a:t>
                      </a:r>
                      <a:r>
                        <a:rPr lang="en-US" sz="1600" dirty="0">
                          <a:solidFill>
                            <a:srgbClr val="FF0000"/>
                          </a:solidFill>
                          <a:effectLst/>
                        </a:rPr>
                        <a:t> for individual patients</a:t>
                      </a:r>
                      <a:endParaRPr lang="en-US" sz="1600" dirty="0">
                        <a:solidFill>
                          <a:srgbClr val="FF0000"/>
                        </a:solidFill>
                        <a:effectLst/>
                        <a:latin typeface="Calibri"/>
                        <a:ea typeface="Calibri"/>
                        <a:cs typeface="Times New Roman"/>
                      </a:endParaRPr>
                    </a:p>
                  </a:txBody>
                  <a:tcPr marL="37679" marR="37679"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1725">
                <a:tc>
                  <a:txBody>
                    <a:bodyPr/>
                    <a:lstStyle/>
                    <a:p>
                      <a:pPr>
                        <a:lnSpc>
                          <a:spcPct val="115000"/>
                        </a:lnSpc>
                      </a:pPr>
                      <a:endParaRPr lang="en-US" sz="900" dirty="0">
                        <a:solidFill>
                          <a:srgbClr val="00B0F0"/>
                        </a:solidFill>
                        <a:effectLst/>
                        <a:latin typeface="Calibri"/>
                      </a:endParaRPr>
                    </a:p>
                  </a:txBody>
                  <a:tcPr marL="37679" marR="37679" marT="0" marB="0" anchor="b"/>
                </a:tc>
                <a:tc gridSpan="5">
                  <a:txBody>
                    <a:bodyPr/>
                    <a:lstStyle/>
                    <a:p>
                      <a:pPr marL="0" marR="0" algn="ctr">
                        <a:lnSpc>
                          <a:spcPct val="115000"/>
                        </a:lnSpc>
                        <a:spcBef>
                          <a:spcPts val="0"/>
                        </a:spcBef>
                        <a:spcAft>
                          <a:spcPts val="0"/>
                        </a:spcAft>
                      </a:pPr>
                      <a:r>
                        <a:rPr lang="en-US" sz="900" dirty="0">
                          <a:solidFill>
                            <a:srgbClr val="C00000"/>
                          </a:solidFill>
                          <a:effectLst/>
                        </a:rPr>
                        <a:t>1st Implant</a:t>
                      </a:r>
                      <a:endParaRPr lang="en-US" sz="900" dirty="0">
                        <a:solidFill>
                          <a:srgbClr val="C00000"/>
                        </a:solidFill>
                        <a:effectLst/>
                        <a:latin typeface="Calibri"/>
                        <a:ea typeface="Calibri"/>
                        <a:cs typeface="Times New Roman"/>
                      </a:endParaRPr>
                    </a:p>
                  </a:txBody>
                  <a:tcPr marL="37679" marR="37679"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nSpc>
                          <a:spcPct val="115000"/>
                        </a:lnSpc>
                        <a:spcBef>
                          <a:spcPts val="0"/>
                        </a:spcBef>
                        <a:spcAft>
                          <a:spcPts val="0"/>
                        </a:spcAft>
                      </a:pPr>
                      <a:r>
                        <a:rPr lang="en-US" sz="900" dirty="0">
                          <a:effectLst/>
                        </a:rPr>
                        <a:t> </a:t>
                      </a:r>
                    </a:p>
                    <a:p>
                      <a:pPr marL="0" marR="0" algn="ctr">
                        <a:lnSpc>
                          <a:spcPct val="115000"/>
                        </a:lnSpc>
                        <a:spcBef>
                          <a:spcPts val="0"/>
                        </a:spcBef>
                        <a:spcAft>
                          <a:spcPts val="0"/>
                        </a:spcAft>
                      </a:pPr>
                      <a:r>
                        <a:rPr lang="en-US" sz="900" dirty="0">
                          <a:solidFill>
                            <a:srgbClr val="C00000"/>
                          </a:solidFill>
                          <a:effectLst/>
                        </a:rPr>
                        <a:t>2nd Implant</a:t>
                      </a:r>
                      <a:endParaRPr lang="en-US" sz="900" dirty="0">
                        <a:solidFill>
                          <a:srgbClr val="C00000"/>
                        </a:solidFill>
                        <a:effectLst/>
                        <a:latin typeface="Calibri"/>
                        <a:ea typeface="Calibri"/>
                        <a:cs typeface="Times New Roman"/>
                      </a:endParaRPr>
                    </a:p>
                  </a:txBody>
                  <a:tcPr marL="37679" marR="37679"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4159">
                <a:tc>
                  <a:txBody>
                    <a:bodyPr/>
                    <a:lstStyle/>
                    <a:p>
                      <a:pPr marL="0" marR="0">
                        <a:lnSpc>
                          <a:spcPct val="115000"/>
                        </a:lnSpc>
                        <a:spcBef>
                          <a:spcPts val="0"/>
                        </a:spcBef>
                        <a:spcAft>
                          <a:spcPts val="0"/>
                        </a:spcAft>
                      </a:pPr>
                      <a:r>
                        <a:rPr lang="en-US" sz="900" dirty="0">
                          <a:solidFill>
                            <a:srgbClr val="00B0F0"/>
                          </a:solidFill>
                          <a:effectLst/>
                        </a:rPr>
                        <a:t>#</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 I-125 Seeds</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Activity (</a:t>
                      </a:r>
                      <a:r>
                        <a:rPr lang="en-US" sz="900" dirty="0" err="1">
                          <a:effectLst/>
                        </a:rPr>
                        <a:t>mCi</a:t>
                      </a:r>
                      <a:r>
                        <a:rPr lang="en-US" sz="900" dirty="0">
                          <a:effectLst/>
                        </a:rPr>
                        <a:t>)</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b="1" dirty="0">
                          <a:solidFill>
                            <a:srgbClr val="C00000"/>
                          </a:solidFill>
                          <a:effectLst/>
                        </a:rPr>
                        <a:t>D90 (</a:t>
                      </a:r>
                      <a:r>
                        <a:rPr lang="en-US" sz="900" b="1" dirty="0" err="1">
                          <a:solidFill>
                            <a:srgbClr val="C00000"/>
                          </a:solidFill>
                          <a:effectLst/>
                        </a:rPr>
                        <a:t>Gy</a:t>
                      </a:r>
                      <a:r>
                        <a:rPr lang="en-US" sz="900" b="1" dirty="0">
                          <a:solidFill>
                            <a:srgbClr val="C00000"/>
                          </a:solidFill>
                          <a:effectLst/>
                        </a:rPr>
                        <a:t>)</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nSpc>
                          <a:spcPct val="115000"/>
                        </a:lnSpc>
                        <a:spcBef>
                          <a:spcPts val="0"/>
                        </a:spcBef>
                        <a:spcAft>
                          <a:spcPts val="0"/>
                        </a:spcAft>
                      </a:pPr>
                      <a:r>
                        <a:rPr lang="en-US" sz="900" dirty="0">
                          <a:effectLst/>
                        </a:rPr>
                        <a:t>V100</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V150</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 I-125 Seeds</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Activity (</a:t>
                      </a:r>
                      <a:r>
                        <a:rPr lang="en-US" sz="900" dirty="0" err="1">
                          <a:effectLst/>
                        </a:rPr>
                        <a:t>mCi</a:t>
                      </a:r>
                      <a:r>
                        <a:rPr lang="en-US" sz="900" dirty="0">
                          <a:effectLst/>
                        </a:rPr>
                        <a:t>)</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D90 (</a:t>
                      </a:r>
                      <a:r>
                        <a:rPr lang="en-US" sz="900" dirty="0" err="1">
                          <a:effectLst/>
                        </a:rPr>
                        <a:t>Gy</a:t>
                      </a:r>
                      <a:r>
                        <a:rPr lang="en-US" sz="900" dirty="0">
                          <a:effectLst/>
                        </a:rPr>
                        <a:t>)</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V100</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V150</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effectLst/>
                        </a:rPr>
                        <a:t>Area </a:t>
                      </a:r>
                      <a:r>
                        <a:rPr lang="en-US" sz="900" dirty="0" err="1">
                          <a:effectLst/>
                        </a:rPr>
                        <a:t>Reimplanted</a:t>
                      </a:r>
                      <a:endParaRPr lang="en-US" sz="900" dirty="0">
                        <a:effectLst/>
                        <a:latin typeface="Calibri"/>
                        <a:ea typeface="Calibri"/>
                        <a:cs typeface="Times New Roman"/>
                      </a:endParaRPr>
                    </a:p>
                  </a:txBody>
                  <a:tcPr marL="37679" marR="37679" marT="0" marB="0" anchor="b"/>
                </a:tc>
                <a:extLst>
                  <a:ext uri="{0D108BD9-81ED-4DB2-BD59-A6C34878D82A}">
                    <a16:rowId xmlns:a16="http://schemas.microsoft.com/office/drawing/2014/main" val="10002"/>
                  </a:ext>
                </a:extLst>
              </a:tr>
              <a:tr h="451223">
                <a:tc>
                  <a:txBody>
                    <a:bodyPr/>
                    <a:lstStyle/>
                    <a:p>
                      <a:pPr marL="0" marR="0" algn="r">
                        <a:lnSpc>
                          <a:spcPct val="115000"/>
                        </a:lnSpc>
                        <a:spcBef>
                          <a:spcPts val="0"/>
                        </a:spcBef>
                        <a:spcAft>
                          <a:spcPts val="0"/>
                        </a:spcAft>
                      </a:pPr>
                      <a:r>
                        <a:rPr lang="en-US" sz="900" dirty="0">
                          <a:solidFill>
                            <a:srgbClr val="00B0F0"/>
                          </a:solidFill>
                          <a:effectLst/>
                        </a:rPr>
                        <a:t>1</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92</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0.385</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190</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a:effectLst/>
                        </a:rPr>
                        <a:t>99.8%</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78.9%</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72</a:t>
                      </a:r>
                      <a:endParaRPr lang="en-US" sz="90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 0.343</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165</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99.9%</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95.30%</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LB, LM, LA, RB</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3"/>
                  </a:ext>
                </a:extLst>
              </a:tr>
              <a:tr h="408109">
                <a:tc>
                  <a:txBody>
                    <a:bodyPr/>
                    <a:lstStyle/>
                    <a:p>
                      <a:pPr marL="0" marR="0" algn="r">
                        <a:lnSpc>
                          <a:spcPct val="115000"/>
                        </a:lnSpc>
                        <a:spcBef>
                          <a:spcPts val="0"/>
                        </a:spcBef>
                        <a:spcAft>
                          <a:spcPts val="0"/>
                        </a:spcAft>
                      </a:pPr>
                      <a:r>
                        <a:rPr lang="en-US" sz="900" dirty="0">
                          <a:solidFill>
                            <a:srgbClr val="00B0F0"/>
                          </a:solidFill>
                          <a:effectLst/>
                        </a:rPr>
                        <a:t>2</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78</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0.437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199.6</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a:effectLst/>
                        </a:rPr>
                        <a:t>99.9%</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78.8%</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42</a:t>
                      </a:r>
                      <a:endParaRPr lang="en-US" sz="90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 0.344</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62.7%</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45.1%</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LB, LM, LA</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4"/>
                  </a:ext>
                </a:extLst>
              </a:tr>
              <a:tr h="408109">
                <a:tc>
                  <a:txBody>
                    <a:bodyPr/>
                    <a:lstStyle/>
                    <a:p>
                      <a:pPr marL="0" marR="0" algn="r">
                        <a:lnSpc>
                          <a:spcPct val="115000"/>
                        </a:lnSpc>
                        <a:spcBef>
                          <a:spcPts val="0"/>
                        </a:spcBef>
                        <a:spcAft>
                          <a:spcPts val="0"/>
                        </a:spcAft>
                      </a:pPr>
                      <a:r>
                        <a:rPr lang="en-US" sz="900" dirty="0">
                          <a:solidFill>
                            <a:srgbClr val="00B0F0"/>
                          </a:solidFill>
                          <a:effectLst/>
                        </a:rPr>
                        <a:t>3</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53</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0.437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183.6</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a:effectLst/>
                        </a:rPr>
                        <a:t>97.0%</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71.6%</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a:effectLst/>
                        </a:rPr>
                        <a:t> 56</a:t>
                      </a:r>
                      <a:endParaRPr lang="en-US" sz="90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 0.371</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173.2</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99.9%</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96.7%</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RB</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5"/>
                  </a:ext>
                </a:extLst>
              </a:tr>
              <a:tr h="408109">
                <a:tc>
                  <a:txBody>
                    <a:bodyPr/>
                    <a:lstStyle/>
                    <a:p>
                      <a:pPr marL="0" marR="0" algn="r">
                        <a:lnSpc>
                          <a:spcPct val="115000"/>
                        </a:lnSpc>
                        <a:spcBef>
                          <a:spcPts val="0"/>
                        </a:spcBef>
                        <a:spcAft>
                          <a:spcPts val="0"/>
                        </a:spcAft>
                      </a:pPr>
                      <a:r>
                        <a:rPr lang="en-US" sz="900" dirty="0">
                          <a:solidFill>
                            <a:srgbClr val="00B0F0"/>
                          </a:solidFill>
                          <a:effectLst/>
                        </a:rPr>
                        <a:t>4</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 68</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0.437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202</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a:effectLst/>
                        </a:rPr>
                        <a:t>100.0%</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 79.3%</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a:effectLst/>
                        </a:rPr>
                        <a:t> 58</a:t>
                      </a:r>
                      <a:endParaRPr lang="en-US" sz="90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 0.344</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238.2</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99.8%</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96.2%</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RM, RB</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6"/>
                  </a:ext>
                </a:extLst>
              </a:tr>
              <a:tr h="408109">
                <a:tc>
                  <a:txBody>
                    <a:bodyPr/>
                    <a:lstStyle/>
                    <a:p>
                      <a:pPr marL="0" marR="0" algn="r">
                        <a:lnSpc>
                          <a:spcPct val="115000"/>
                        </a:lnSpc>
                        <a:spcBef>
                          <a:spcPts val="0"/>
                        </a:spcBef>
                        <a:spcAft>
                          <a:spcPts val="0"/>
                        </a:spcAft>
                      </a:pPr>
                      <a:r>
                        <a:rPr lang="en-US" sz="900" dirty="0">
                          <a:solidFill>
                            <a:srgbClr val="00B0F0"/>
                          </a:solidFill>
                          <a:effectLst/>
                        </a:rPr>
                        <a:t>5</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64</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0.437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201</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dirty="0">
                          <a:effectLst/>
                        </a:rPr>
                        <a:t>99.9%</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79.4%</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53</a:t>
                      </a:r>
                      <a:endParaRPr lang="en-US" sz="90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 0.344</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149.9</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97.4%</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75.4%</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LA,LM,RA,RM,RB</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7"/>
                  </a:ext>
                </a:extLst>
              </a:tr>
              <a:tr h="408109">
                <a:tc>
                  <a:txBody>
                    <a:bodyPr/>
                    <a:lstStyle/>
                    <a:p>
                      <a:pPr marL="0" marR="0" algn="r">
                        <a:lnSpc>
                          <a:spcPct val="115000"/>
                        </a:lnSpc>
                        <a:spcBef>
                          <a:spcPts val="0"/>
                        </a:spcBef>
                        <a:spcAft>
                          <a:spcPts val="0"/>
                        </a:spcAft>
                      </a:pPr>
                      <a:r>
                        <a:rPr lang="en-US" sz="900" dirty="0">
                          <a:solidFill>
                            <a:srgbClr val="00B0F0"/>
                          </a:solidFill>
                          <a:effectLst/>
                        </a:rPr>
                        <a:t>6</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62</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0.427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177.8</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dirty="0">
                          <a:effectLst/>
                        </a:rPr>
                        <a:t>96.3%</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77.3%</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54</a:t>
                      </a:r>
                      <a:endParaRPr lang="en-US" sz="900" dirty="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0.342</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155.1</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99.4%</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92.6%</a:t>
                      </a:r>
                      <a:endParaRPr lang="en-US" sz="90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LA,RA,RM,RB</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8"/>
                  </a:ext>
                </a:extLst>
              </a:tr>
              <a:tr h="402467">
                <a:tc>
                  <a:txBody>
                    <a:bodyPr/>
                    <a:lstStyle/>
                    <a:p>
                      <a:pPr marL="0" marR="0" algn="r">
                        <a:lnSpc>
                          <a:spcPct val="115000"/>
                        </a:lnSpc>
                        <a:spcBef>
                          <a:spcPts val="0"/>
                        </a:spcBef>
                        <a:spcAft>
                          <a:spcPts val="0"/>
                        </a:spcAft>
                      </a:pPr>
                      <a:r>
                        <a:rPr lang="en-US" sz="900" dirty="0">
                          <a:solidFill>
                            <a:srgbClr val="00B0F0"/>
                          </a:solidFill>
                          <a:effectLst/>
                        </a:rPr>
                        <a:t>7</a:t>
                      </a:r>
                      <a:endParaRPr lang="en-US" sz="900" dirty="0">
                        <a:solidFill>
                          <a:srgbClr val="00B0F0"/>
                        </a:solidFill>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a:effectLst/>
                        </a:rPr>
                        <a:t>66</a:t>
                      </a:r>
                      <a:endParaRPr lang="en-US" sz="90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0.437</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b="1" dirty="0">
                          <a:solidFill>
                            <a:srgbClr val="C00000"/>
                          </a:solidFill>
                          <a:effectLst/>
                        </a:rPr>
                        <a:t>183.1</a:t>
                      </a:r>
                      <a:endParaRPr lang="en-US" sz="900" b="1" dirty="0">
                        <a:solidFill>
                          <a:srgbClr val="C00000"/>
                        </a:solidFill>
                        <a:effectLst/>
                        <a:latin typeface="Calibri"/>
                        <a:ea typeface="Calibri"/>
                        <a:cs typeface="Times New Roman"/>
                      </a:endParaRPr>
                    </a:p>
                  </a:txBody>
                  <a:tcPr marL="37679" marR="37679" marT="0" marB="0" anchor="b">
                    <a:solidFill>
                      <a:srgbClr val="00FFFF"/>
                    </a:solidFill>
                  </a:tcPr>
                </a:tc>
                <a:tc>
                  <a:txBody>
                    <a:bodyPr/>
                    <a:lstStyle/>
                    <a:p>
                      <a:pPr marL="0" marR="0" algn="r">
                        <a:lnSpc>
                          <a:spcPct val="115000"/>
                        </a:lnSpc>
                        <a:spcBef>
                          <a:spcPts val="0"/>
                        </a:spcBef>
                        <a:spcAft>
                          <a:spcPts val="0"/>
                        </a:spcAft>
                      </a:pPr>
                      <a:r>
                        <a:rPr lang="en-US" sz="900" dirty="0">
                          <a:effectLst/>
                        </a:rPr>
                        <a:t>96.8%</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77.5%</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35</a:t>
                      </a:r>
                      <a:endParaRPr lang="en-US" sz="900" dirty="0">
                        <a:effectLst/>
                        <a:latin typeface="Calibri"/>
                        <a:ea typeface="Calibri"/>
                        <a:cs typeface="Times New Roman"/>
                      </a:endParaRPr>
                    </a:p>
                  </a:txBody>
                  <a:tcPr marL="37679" marR="37679" marT="0" marB="0" anchor="b"/>
                </a:tc>
                <a:tc>
                  <a:txBody>
                    <a:bodyPr/>
                    <a:lstStyle/>
                    <a:p>
                      <a:pPr marL="0" marR="0" algn="ctr">
                        <a:lnSpc>
                          <a:spcPct val="115000"/>
                        </a:lnSpc>
                        <a:spcBef>
                          <a:spcPts val="0"/>
                        </a:spcBef>
                        <a:spcAft>
                          <a:spcPts val="0"/>
                        </a:spcAft>
                      </a:pPr>
                      <a:r>
                        <a:rPr lang="en-US" sz="900" dirty="0">
                          <a:effectLst/>
                        </a:rPr>
                        <a:t>0.343</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193.52</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99.2%</a:t>
                      </a:r>
                      <a:endParaRPr lang="en-US" sz="900" dirty="0">
                        <a:effectLst/>
                        <a:latin typeface="Calibri"/>
                        <a:ea typeface="Calibri"/>
                        <a:cs typeface="Times New Roman"/>
                      </a:endParaRPr>
                    </a:p>
                  </a:txBody>
                  <a:tcPr marL="37679" marR="37679" marT="0" marB="0" anchor="b"/>
                </a:tc>
                <a:tc>
                  <a:txBody>
                    <a:bodyPr/>
                    <a:lstStyle/>
                    <a:p>
                      <a:pPr marL="0" marR="0" algn="r">
                        <a:lnSpc>
                          <a:spcPct val="115000"/>
                        </a:lnSpc>
                        <a:spcBef>
                          <a:spcPts val="0"/>
                        </a:spcBef>
                        <a:spcAft>
                          <a:spcPts val="0"/>
                        </a:spcAft>
                      </a:pPr>
                      <a:r>
                        <a:rPr lang="en-US" sz="900" dirty="0">
                          <a:effectLst/>
                        </a:rPr>
                        <a:t>84.2%</a:t>
                      </a:r>
                      <a:endParaRPr lang="en-US" sz="900" dirty="0">
                        <a:effectLst/>
                        <a:latin typeface="Calibri"/>
                        <a:ea typeface="Calibri"/>
                        <a:cs typeface="Times New Roman"/>
                      </a:endParaRPr>
                    </a:p>
                  </a:txBody>
                  <a:tcPr marL="37679" marR="37679" marT="0" marB="0" anchor="b"/>
                </a:tc>
                <a:tc>
                  <a:txBody>
                    <a:bodyPr/>
                    <a:lstStyle/>
                    <a:p>
                      <a:pPr marL="0" marR="0">
                        <a:lnSpc>
                          <a:spcPct val="115000"/>
                        </a:lnSpc>
                        <a:spcBef>
                          <a:spcPts val="0"/>
                        </a:spcBef>
                        <a:spcAft>
                          <a:spcPts val="0"/>
                        </a:spcAft>
                      </a:pPr>
                      <a:r>
                        <a:rPr lang="en-US" sz="900" dirty="0">
                          <a:solidFill>
                            <a:srgbClr val="0070C0"/>
                          </a:solidFill>
                          <a:effectLst/>
                        </a:rPr>
                        <a:t>RA</a:t>
                      </a:r>
                      <a:endParaRPr lang="en-US" sz="900" dirty="0">
                        <a:solidFill>
                          <a:srgbClr val="0070C0"/>
                        </a:solidFill>
                        <a:effectLst/>
                        <a:latin typeface="Calibri"/>
                        <a:ea typeface="Calibri"/>
                        <a:cs typeface="Times New Roman"/>
                      </a:endParaRPr>
                    </a:p>
                  </a:txBody>
                  <a:tcPr marL="37679" marR="37679" marT="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270077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52400"/>
            <a:ext cx="2819400" cy="583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09256" y="286434"/>
            <a:ext cx="4083169" cy="646331"/>
          </a:xfrm>
          <a:prstGeom prst="rect">
            <a:avLst/>
          </a:prstGeom>
          <a:noFill/>
        </p:spPr>
        <p:txBody>
          <a:bodyPr wrap="none" rtlCol="0">
            <a:spAutoFit/>
          </a:bodyPr>
          <a:lstStyle/>
          <a:p>
            <a:r>
              <a:rPr lang="en-US" sz="3600" dirty="0"/>
              <a:t>Partial Re-implants</a:t>
            </a:r>
          </a:p>
        </p:txBody>
      </p:sp>
    </p:spTree>
    <p:extLst>
      <p:ext uri="{BB962C8B-B14F-4D97-AF65-F5344CB8AC3E}">
        <p14:creationId xmlns:p14="http://schemas.microsoft.com/office/powerpoint/2010/main" val="34440464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1" y="381000"/>
            <a:ext cx="3505200" cy="333245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0" y="304800"/>
            <a:ext cx="3581400" cy="333971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2185988" y="1300163"/>
            <a:ext cx="4772025" cy="4257675"/>
          </a:xfrm>
          <a:prstGeom prst="rect">
            <a:avLst/>
          </a:prstGeom>
          <a:noFill/>
          <a:ln w="9525">
            <a:noFill/>
            <a:miter lim="800000"/>
            <a:headEnd/>
            <a:tailEnd/>
          </a:ln>
          <a:effectLst/>
        </p:spPr>
      </p:pic>
      <p:sp>
        <p:nvSpPr>
          <p:cNvPr id="7" name="TextBox 6"/>
          <p:cNvSpPr txBox="1"/>
          <p:nvPr/>
        </p:nvSpPr>
        <p:spPr>
          <a:xfrm>
            <a:off x="304800" y="4114800"/>
            <a:ext cx="2057400" cy="1077218"/>
          </a:xfrm>
          <a:prstGeom prst="rect">
            <a:avLst/>
          </a:prstGeom>
          <a:noFill/>
        </p:spPr>
        <p:txBody>
          <a:bodyPr wrap="square" rtlCol="0">
            <a:spAutoFit/>
          </a:bodyPr>
          <a:lstStyle/>
          <a:p>
            <a:r>
              <a:rPr lang="en-US" sz="3200" dirty="0">
                <a:solidFill>
                  <a:srgbClr val="FFFF00"/>
                </a:solidFill>
              </a:rPr>
              <a:t>Partial Implants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762000" y="457200"/>
            <a:ext cx="3732399" cy="376396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038600" y="1143000"/>
            <a:ext cx="4629150" cy="4381500"/>
          </a:xfrm>
          <a:prstGeom prst="rect">
            <a:avLst/>
          </a:prstGeom>
          <a:noFill/>
          <a:ln w="9525">
            <a:noFill/>
            <a:miter lim="800000"/>
            <a:headEnd/>
            <a:tailEnd/>
          </a:ln>
          <a:effectLst/>
        </p:spPr>
      </p:pic>
      <p:sp>
        <p:nvSpPr>
          <p:cNvPr id="6" name="Rectangle 5"/>
          <p:cNvSpPr/>
          <p:nvPr/>
        </p:nvSpPr>
        <p:spPr>
          <a:xfrm>
            <a:off x="546569" y="4495800"/>
            <a:ext cx="2662908" cy="523220"/>
          </a:xfrm>
          <a:prstGeom prst="rect">
            <a:avLst/>
          </a:prstGeom>
        </p:spPr>
        <p:txBody>
          <a:bodyPr wrap="none">
            <a:spAutoFit/>
          </a:bodyPr>
          <a:lstStyle/>
          <a:p>
            <a:r>
              <a:rPr lang="en-US" sz="2800" dirty="0">
                <a:solidFill>
                  <a:srgbClr val="FFFF00"/>
                </a:solidFill>
              </a:rPr>
              <a:t>Partial Implants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in)">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228600"/>
            <a:ext cx="4715988" cy="444976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3962400" y="1066800"/>
            <a:ext cx="4562475" cy="4400550"/>
          </a:xfrm>
          <a:prstGeom prst="rect">
            <a:avLst/>
          </a:prstGeom>
          <a:noFill/>
          <a:ln w="9525">
            <a:noFill/>
            <a:miter lim="800000"/>
            <a:headEnd/>
            <a:tailEnd/>
          </a:ln>
          <a:effectLst/>
        </p:spPr>
      </p:pic>
      <p:sp>
        <p:nvSpPr>
          <p:cNvPr id="6" name="Rectangle 5"/>
          <p:cNvSpPr/>
          <p:nvPr/>
        </p:nvSpPr>
        <p:spPr>
          <a:xfrm>
            <a:off x="622769" y="5029200"/>
            <a:ext cx="2662908" cy="523220"/>
          </a:xfrm>
          <a:prstGeom prst="rect">
            <a:avLst/>
          </a:prstGeom>
        </p:spPr>
        <p:txBody>
          <a:bodyPr wrap="none">
            <a:spAutoFit/>
          </a:bodyPr>
          <a:lstStyle/>
          <a:p>
            <a:r>
              <a:rPr lang="en-US" sz="2800" dirty="0">
                <a:solidFill>
                  <a:srgbClr val="FFFF00"/>
                </a:solidFill>
              </a:rPr>
              <a:t>Partial Implants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amond(in)">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533400" y="152400"/>
            <a:ext cx="3886200" cy="386997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572000" y="381000"/>
            <a:ext cx="4114800" cy="4054917"/>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3505200" y="2286000"/>
            <a:ext cx="3690938" cy="3721254"/>
          </a:xfrm>
          <a:prstGeom prst="rect">
            <a:avLst/>
          </a:prstGeom>
          <a:noFill/>
          <a:ln w="9525">
            <a:noFill/>
            <a:miter lim="800000"/>
            <a:headEnd/>
            <a:tailEnd/>
          </a:ln>
          <a:effectLst/>
        </p:spPr>
      </p:pic>
      <p:sp>
        <p:nvSpPr>
          <p:cNvPr id="7" name="Rectangle 6"/>
          <p:cNvSpPr/>
          <p:nvPr/>
        </p:nvSpPr>
        <p:spPr>
          <a:xfrm>
            <a:off x="533400" y="4572000"/>
            <a:ext cx="2662908" cy="954107"/>
          </a:xfrm>
          <a:prstGeom prst="rect">
            <a:avLst/>
          </a:prstGeom>
        </p:spPr>
        <p:txBody>
          <a:bodyPr wrap="none">
            <a:spAutoFit/>
          </a:bodyPr>
          <a:lstStyle/>
          <a:p>
            <a:r>
              <a:rPr lang="en-US" sz="2800" dirty="0">
                <a:solidFill>
                  <a:srgbClr val="FFFF00"/>
                </a:solidFill>
              </a:rPr>
              <a:t>Partial Implants</a:t>
            </a:r>
          </a:p>
          <a:p>
            <a:r>
              <a:rPr lang="en-US" sz="2800" dirty="0">
                <a:solidFill>
                  <a:srgbClr val="FFFF00"/>
                </a:solidFill>
              </a:rPr>
              <a:t>Targeting SV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Intra-Operative Targeting</a:t>
            </a:r>
          </a:p>
        </p:txBody>
      </p:sp>
      <p:pic>
        <p:nvPicPr>
          <p:cNvPr id="4" name="Content Placeholder 3" descr="C:\Documents and Settings\michaelpeacock\Desktop\Reimplant MRI.bmp"/>
          <p:cNvPicPr>
            <a:picLocks noGrp="1"/>
          </p:cNvPicPr>
          <p:nvPr>
            <p:ph idx="1"/>
          </p:nvPr>
        </p:nvPicPr>
        <p:blipFill>
          <a:blip r:embed="rId2" cstate="print"/>
          <a:srcRect/>
          <a:stretch>
            <a:fillRect/>
          </a:stretch>
        </p:blipFill>
        <p:spPr bwMode="auto">
          <a:xfrm>
            <a:off x="632691" y="1676400"/>
            <a:ext cx="3168073" cy="2743200"/>
          </a:xfrm>
          <a:prstGeom prst="rect">
            <a:avLst/>
          </a:prstGeom>
          <a:noFill/>
          <a:ln w="9525">
            <a:noFill/>
            <a:miter lim="800000"/>
            <a:headEnd/>
            <a:tailEnd/>
          </a:ln>
        </p:spPr>
      </p:pic>
      <p:pic>
        <p:nvPicPr>
          <p:cNvPr id="5" name="Picture 4" descr="C:\Documents and Settings\michaelpeacock\Desktop\Reimplant Image 1.bmp"/>
          <p:cNvPicPr/>
          <p:nvPr/>
        </p:nvPicPr>
        <p:blipFill>
          <a:blip r:embed="rId3" cstate="print"/>
          <a:srcRect/>
          <a:stretch>
            <a:fillRect/>
          </a:stretch>
        </p:blipFill>
        <p:spPr bwMode="auto">
          <a:xfrm>
            <a:off x="3810000" y="1674091"/>
            <a:ext cx="2286000" cy="2743200"/>
          </a:xfrm>
          <a:prstGeom prst="rect">
            <a:avLst/>
          </a:prstGeom>
          <a:noFill/>
          <a:ln w="9525">
            <a:noFill/>
            <a:miter lim="800000"/>
            <a:headEnd/>
            <a:tailEnd/>
          </a:ln>
        </p:spPr>
      </p:pic>
      <p:pic>
        <p:nvPicPr>
          <p:cNvPr id="6" name="Picture 5" descr="C:\Documents and Settings\michaelpeacock\Desktop\Reimplant Xray.JPG"/>
          <p:cNvPicPr/>
          <p:nvPr/>
        </p:nvPicPr>
        <p:blipFill>
          <a:blip r:embed="rId4" cstate="print"/>
          <a:srcRect/>
          <a:stretch>
            <a:fillRect/>
          </a:stretch>
        </p:blipFill>
        <p:spPr bwMode="auto">
          <a:xfrm>
            <a:off x="6096000" y="1676400"/>
            <a:ext cx="2861310" cy="2743200"/>
          </a:xfrm>
          <a:prstGeom prst="rect">
            <a:avLst/>
          </a:prstGeom>
          <a:noFill/>
          <a:ln w="9525">
            <a:noFill/>
            <a:miter lim="800000"/>
            <a:headEnd/>
            <a:tailEnd/>
          </a:ln>
        </p:spPr>
      </p:pic>
      <p:sp>
        <p:nvSpPr>
          <p:cNvPr id="7" name="Rectangle 6"/>
          <p:cNvSpPr/>
          <p:nvPr/>
        </p:nvSpPr>
        <p:spPr>
          <a:xfrm>
            <a:off x="685800" y="4495800"/>
            <a:ext cx="2813591" cy="369332"/>
          </a:xfrm>
          <a:prstGeom prst="rect">
            <a:avLst/>
          </a:prstGeom>
        </p:spPr>
        <p:txBody>
          <a:bodyPr wrap="none">
            <a:spAutoFit/>
          </a:bodyPr>
          <a:lstStyle/>
          <a:p>
            <a:r>
              <a:rPr lang="en-US" dirty="0">
                <a:solidFill>
                  <a:srgbClr val="FFFF00"/>
                </a:solidFill>
              </a:rPr>
              <a:t>MRI Showing Recurrence</a:t>
            </a:r>
          </a:p>
        </p:txBody>
      </p:sp>
      <p:sp>
        <p:nvSpPr>
          <p:cNvPr id="8" name="Rectangle 7"/>
          <p:cNvSpPr/>
          <p:nvPr/>
        </p:nvSpPr>
        <p:spPr>
          <a:xfrm>
            <a:off x="3810000" y="5029200"/>
            <a:ext cx="2685351" cy="369332"/>
          </a:xfrm>
          <a:prstGeom prst="rect">
            <a:avLst/>
          </a:prstGeom>
        </p:spPr>
        <p:txBody>
          <a:bodyPr wrap="none">
            <a:spAutoFit/>
          </a:bodyPr>
          <a:lstStyle/>
          <a:p>
            <a:r>
              <a:rPr lang="en-US" dirty="0">
                <a:solidFill>
                  <a:srgbClr val="FFFF00"/>
                </a:solidFill>
              </a:rPr>
              <a:t>Intra-Operative targeting</a:t>
            </a:r>
          </a:p>
        </p:txBody>
      </p:sp>
      <p:sp>
        <p:nvSpPr>
          <p:cNvPr id="9" name="Rectangle 8"/>
          <p:cNvSpPr/>
          <p:nvPr/>
        </p:nvSpPr>
        <p:spPr>
          <a:xfrm>
            <a:off x="7029638" y="4876800"/>
            <a:ext cx="1736374" cy="369332"/>
          </a:xfrm>
          <a:prstGeom prst="rect">
            <a:avLst/>
          </a:prstGeom>
        </p:spPr>
        <p:txBody>
          <a:bodyPr wrap="none">
            <a:spAutoFit/>
          </a:bodyPr>
          <a:lstStyle/>
          <a:p>
            <a:r>
              <a:rPr lang="en-US" dirty="0">
                <a:solidFill>
                  <a:srgbClr val="FFFF00"/>
                </a:solidFill>
              </a:rPr>
              <a:t>Post-Op X-Ray</a:t>
            </a:r>
          </a:p>
        </p:txBody>
      </p:sp>
      <p:cxnSp>
        <p:nvCxnSpPr>
          <p:cNvPr id="11" name="Straight Arrow Connector 10"/>
          <p:cNvCxnSpPr/>
          <p:nvPr/>
        </p:nvCxnSpPr>
        <p:spPr bwMode="auto">
          <a:xfrm rot="5400000" flipH="1" flipV="1">
            <a:off x="952500" y="3619500"/>
            <a:ext cx="1676400" cy="76200"/>
          </a:xfrm>
          <a:prstGeom prst="straightConnector1">
            <a:avLst/>
          </a:prstGeom>
          <a:noFill/>
          <a:ln w="38100" cap="flat" cmpd="sng" algn="ctr">
            <a:solidFill>
              <a:srgbClr val="FFFF00"/>
            </a:solidFill>
            <a:prstDash val="solid"/>
            <a:round/>
            <a:headEnd type="none" w="med" len="med"/>
            <a:tailEnd type="arrow"/>
          </a:ln>
          <a:effectLst/>
        </p:spPr>
      </p:cxnSp>
      <p:cxnSp>
        <p:nvCxnSpPr>
          <p:cNvPr id="13" name="Straight Arrow Connector 12"/>
          <p:cNvCxnSpPr/>
          <p:nvPr/>
        </p:nvCxnSpPr>
        <p:spPr bwMode="auto">
          <a:xfrm rot="16200000" flipV="1">
            <a:off x="4114800" y="4114800"/>
            <a:ext cx="1295400" cy="228600"/>
          </a:xfrm>
          <a:prstGeom prst="straightConnector1">
            <a:avLst/>
          </a:prstGeom>
          <a:noFill/>
          <a:ln w="381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10362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master 1">
  <a:themeElements>
    <a:clrScheme name="default mast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master 1">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mast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master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master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master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master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master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master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master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master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master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master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master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9582</TotalTime>
  <Words>7900</Words>
  <Application>Microsoft Office PowerPoint</Application>
  <PresentationFormat>On-screen Show (4:3)</PresentationFormat>
  <Paragraphs>1025</Paragraphs>
  <Slides>104</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104</vt:i4>
      </vt:variant>
      <vt:variant>
        <vt:lpstr>Custom Shows</vt:lpstr>
      </vt:variant>
      <vt:variant>
        <vt:i4>1</vt:i4>
      </vt:variant>
    </vt:vector>
  </HeadingPairs>
  <TitlesOfParts>
    <vt:vector size="112" baseType="lpstr">
      <vt:lpstr>ＭＳ Ｐゴシック</vt:lpstr>
      <vt:lpstr>Arial</vt:lpstr>
      <vt:lpstr>Calibri</vt:lpstr>
      <vt:lpstr>Tahoma</vt:lpstr>
      <vt:lpstr>Times New Roman</vt:lpstr>
      <vt:lpstr>Wingdings</vt:lpstr>
      <vt:lpstr>default master 1</vt:lpstr>
      <vt:lpstr>Prostate Cancer</vt:lpstr>
      <vt:lpstr>Outline</vt:lpstr>
      <vt:lpstr>How Bad is It??</vt:lpstr>
      <vt:lpstr>Prostate Cancer Problem</vt:lpstr>
      <vt:lpstr>PowerPoint Presentation</vt:lpstr>
      <vt:lpstr>Prostate Anatomy and Function</vt:lpstr>
      <vt:lpstr>Prostate Anatomy: </vt:lpstr>
      <vt:lpstr>Prostate Function (What does it do?)</vt:lpstr>
      <vt:lpstr>Functions of the Prostate</vt:lpstr>
      <vt:lpstr>What Predicts Outcome of Prostate Cancer? </vt:lpstr>
      <vt:lpstr>Risk Factors</vt:lpstr>
      <vt:lpstr>Risk Factors</vt:lpstr>
      <vt:lpstr>Clinical Factors: (Factors that affect outcome) </vt:lpstr>
      <vt:lpstr>Gleason Score</vt:lpstr>
      <vt:lpstr>PowerPoint Presentation</vt:lpstr>
      <vt:lpstr>Prostate Specific Antigen (PSA)</vt:lpstr>
      <vt:lpstr>PSA</vt:lpstr>
      <vt:lpstr>PSA</vt:lpstr>
      <vt:lpstr>T-Stage for Prostate</vt:lpstr>
      <vt:lpstr>Prostate Cancer Risk Categories </vt:lpstr>
      <vt:lpstr>Risk Groups</vt:lpstr>
      <vt:lpstr>PowerPoint Presentation</vt:lpstr>
      <vt:lpstr>Surgery vs Brachytherapy</vt:lpstr>
      <vt:lpstr>Radiation Oncology</vt:lpstr>
      <vt:lpstr>Advances in Brachytherapy</vt:lpstr>
      <vt:lpstr>PowerPoint Presentation</vt:lpstr>
      <vt:lpstr>Dose Escalation Results</vt:lpstr>
      <vt:lpstr>PowerPoint Presentation</vt:lpstr>
      <vt:lpstr>PowerPoint Presentation</vt:lpstr>
      <vt:lpstr>PowerPoint Presentation</vt:lpstr>
      <vt:lpstr>Modern Techniques</vt:lpstr>
      <vt:lpstr>Preparing for implant (Pre-Plan)</vt:lpstr>
      <vt:lpstr>Location of Needle Tip on U/S</vt:lpstr>
      <vt:lpstr>Intra-operativeTechnique (2000’s) What’s Different ? Using Computers, Live Imaging, Live Planning</vt:lpstr>
      <vt:lpstr>PowerPoint Presentation</vt:lpstr>
      <vt:lpstr>3D Ultrasound: Image captured in approximately 10 seconds, with creation of a 3D model</vt:lpstr>
      <vt:lpstr>PowerPoint Presentation</vt:lpstr>
      <vt:lpstr>PowerPoint Presentation</vt:lpstr>
      <vt:lpstr>PowerPoint Presentation</vt:lpstr>
      <vt:lpstr>Computer Guided Needle Placement</vt:lpstr>
      <vt:lpstr>Who’s Eligible for this Treatment</vt:lpstr>
      <vt:lpstr>Eligible Patients</vt:lpstr>
      <vt:lpstr>Recurrence</vt:lpstr>
      <vt:lpstr>Recurrence</vt:lpstr>
      <vt:lpstr>Recurrence</vt:lpstr>
      <vt:lpstr>Local/Regional/Systemic</vt:lpstr>
      <vt:lpstr>? Benefit of Prostate Exam</vt:lpstr>
      <vt:lpstr>Prognostic Factors</vt:lpstr>
      <vt:lpstr>Recurrence</vt:lpstr>
      <vt:lpstr>Recurrence</vt:lpstr>
      <vt:lpstr>PowerPoint Presentation</vt:lpstr>
      <vt:lpstr>Isolated LN Recurrence</vt:lpstr>
      <vt:lpstr>Bone Scan</vt:lpstr>
      <vt:lpstr>Recurrence in Prostate</vt:lpstr>
      <vt:lpstr>Recurrence with Disease Outside</vt:lpstr>
      <vt:lpstr>CT / MRI Comparison</vt:lpstr>
      <vt:lpstr>TBCC Data</vt:lpstr>
      <vt:lpstr>Brachy Data</vt:lpstr>
      <vt:lpstr>Outcome</vt:lpstr>
      <vt:lpstr>PowerPoint Presentation</vt:lpstr>
      <vt:lpstr>PowerPoint Presentation</vt:lpstr>
      <vt:lpstr>Recurrences</vt:lpstr>
      <vt:lpstr>Local/Regional Recurrence</vt:lpstr>
      <vt:lpstr>Local Recurrence</vt:lpstr>
      <vt:lpstr>Local Recurrence</vt:lpstr>
      <vt:lpstr>Local Recurrence</vt:lpstr>
      <vt:lpstr>Salvage Brachytherapy</vt:lpstr>
      <vt:lpstr>Salvage Brachytherapy</vt:lpstr>
      <vt:lpstr>Today</vt:lpstr>
      <vt:lpstr>Salvage Brachytherapy Studies</vt:lpstr>
      <vt:lpstr>Salvage Brachytherapy</vt:lpstr>
      <vt:lpstr>Brachytherapy after EBRT</vt:lpstr>
      <vt:lpstr>PSA After HDR</vt:lpstr>
      <vt:lpstr>Salvage Brachytherapy</vt:lpstr>
      <vt:lpstr>Partial Implant</vt:lpstr>
      <vt:lpstr>PowerPoint Presentation</vt:lpstr>
      <vt:lpstr>PowerPoint Presentation</vt:lpstr>
      <vt:lpstr>PowerPoint Presentation</vt:lpstr>
      <vt:lpstr>What About Surgery?</vt:lpstr>
      <vt:lpstr>PowerPoint Presentation</vt:lpstr>
      <vt:lpstr>PowerPoint Presentation</vt:lpstr>
      <vt:lpstr>PowerPoint Presentation</vt:lpstr>
      <vt:lpstr>Side Effects  of Each Salvage Treatment</vt:lpstr>
      <vt:lpstr>Calgary Experience</vt:lpstr>
      <vt:lpstr>Recurrences</vt:lpstr>
      <vt:lpstr>Regional Recurrence</vt:lpstr>
      <vt:lpstr>PowerPoint Presentation</vt:lpstr>
      <vt:lpstr>PowerPoint Presentation</vt:lpstr>
      <vt:lpstr>Outcome</vt:lpstr>
      <vt:lpstr>Local Recurrence - Surgery</vt:lpstr>
      <vt:lpstr>Salvage Brachytherapy</vt:lpstr>
      <vt:lpstr>PowerPoint Presentation</vt:lpstr>
      <vt:lpstr>Re-Implant Parameters</vt:lpstr>
      <vt:lpstr>PowerPoint Presentation</vt:lpstr>
      <vt:lpstr>PowerPoint Presentation</vt:lpstr>
      <vt:lpstr>PowerPoint Presentation</vt:lpstr>
      <vt:lpstr>PowerPoint Presentation</vt:lpstr>
      <vt:lpstr>PowerPoint Presentation</vt:lpstr>
      <vt:lpstr>Intra-Operative Targeting</vt:lpstr>
      <vt:lpstr>PSA Outcome after Re-Implant</vt:lpstr>
      <vt:lpstr>PowerPoint Presentation</vt:lpstr>
      <vt:lpstr>Salvage Brachytherapy</vt:lpstr>
      <vt:lpstr>Summary</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 Cancer</dc:title>
  <dc:creator>siraj-X79</dc:creator>
  <cp:lastModifiedBy>David Lunn</cp:lastModifiedBy>
  <cp:revision>401</cp:revision>
  <dcterms:created xsi:type="dcterms:W3CDTF">2003-10-04T16:24:24Z</dcterms:created>
  <dcterms:modified xsi:type="dcterms:W3CDTF">2016-03-09T02:20:31Z</dcterms:modified>
</cp:coreProperties>
</file>