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  <p:sldMasterId id="2147483964" r:id="rId2"/>
    <p:sldMasterId id="2147483967" r:id="rId3"/>
    <p:sldMasterId id="2147483973" r:id="rId4"/>
    <p:sldMasterId id="2147483978" r:id="rId5"/>
    <p:sldMasterId id="2147483981" r:id="rId6"/>
    <p:sldMasterId id="2147483983" r:id="rId7"/>
    <p:sldMasterId id="2147483988" r:id="rId8"/>
    <p:sldMasterId id="2147484001" r:id="rId9"/>
    <p:sldMasterId id="2147484013" r:id="rId10"/>
    <p:sldMasterId id="2147484026" r:id="rId11"/>
  </p:sldMasterIdLst>
  <p:notesMasterIdLst>
    <p:notesMasterId r:id="rId63"/>
  </p:notesMasterIdLst>
  <p:sldIdLst>
    <p:sldId id="373" r:id="rId12"/>
    <p:sldId id="612" r:id="rId13"/>
    <p:sldId id="483" r:id="rId14"/>
    <p:sldId id="484" r:id="rId15"/>
    <p:sldId id="485" r:id="rId16"/>
    <p:sldId id="486" r:id="rId17"/>
    <p:sldId id="487" r:id="rId18"/>
    <p:sldId id="587" r:id="rId19"/>
    <p:sldId id="631" r:id="rId20"/>
    <p:sldId id="591" r:id="rId21"/>
    <p:sldId id="632" r:id="rId22"/>
    <p:sldId id="586" r:id="rId23"/>
    <p:sldId id="529" r:id="rId24"/>
    <p:sldId id="616" r:id="rId25"/>
    <p:sldId id="617" r:id="rId26"/>
    <p:sldId id="507" r:id="rId27"/>
    <p:sldId id="506" r:id="rId28"/>
    <p:sldId id="594" r:id="rId29"/>
    <p:sldId id="598" r:id="rId30"/>
    <p:sldId id="629" r:id="rId31"/>
    <p:sldId id="610" r:id="rId32"/>
    <p:sldId id="611" r:id="rId33"/>
    <p:sldId id="595" r:id="rId34"/>
    <p:sldId id="596" r:id="rId35"/>
    <p:sldId id="597" r:id="rId36"/>
    <p:sldId id="639" r:id="rId37"/>
    <p:sldId id="637" r:id="rId38"/>
    <p:sldId id="602" r:id="rId39"/>
    <p:sldId id="603" r:id="rId40"/>
    <p:sldId id="604" r:id="rId41"/>
    <p:sldId id="638" r:id="rId42"/>
    <p:sldId id="509" r:id="rId43"/>
    <p:sldId id="619" r:id="rId44"/>
    <p:sldId id="618" r:id="rId45"/>
    <p:sldId id="620" r:id="rId46"/>
    <p:sldId id="621" r:id="rId47"/>
    <p:sldId id="622" r:id="rId48"/>
    <p:sldId id="623" r:id="rId49"/>
    <p:sldId id="624" r:id="rId50"/>
    <p:sldId id="605" r:id="rId51"/>
    <p:sldId id="634" r:id="rId52"/>
    <p:sldId id="635" r:id="rId53"/>
    <p:sldId id="636" r:id="rId54"/>
    <p:sldId id="628" r:id="rId55"/>
    <p:sldId id="607" r:id="rId56"/>
    <p:sldId id="608" r:id="rId57"/>
    <p:sldId id="522" r:id="rId58"/>
    <p:sldId id="600" r:id="rId59"/>
    <p:sldId id="524" r:id="rId60"/>
    <p:sldId id="613" r:id="rId61"/>
    <p:sldId id="615" r:id="rId62"/>
  </p:sldIdLst>
  <p:sldSz cx="9144000" cy="6858000" type="screen4x3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D16"/>
    <a:srgbClr val="33CC33"/>
    <a:srgbClr val="A4220C"/>
    <a:srgbClr val="1D5D28"/>
    <a:srgbClr val="41969D"/>
    <a:srgbClr val="991F0B"/>
    <a:srgbClr val="FFCA21"/>
    <a:srgbClr val="FFC40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73" autoAdjust="0"/>
    <p:restoredTop sz="99495" autoAdjust="0"/>
  </p:normalViewPr>
  <p:slideViewPr>
    <p:cSldViewPr>
      <p:cViewPr varScale="1">
        <p:scale>
          <a:sx n="113" d="100"/>
          <a:sy n="113" d="100"/>
        </p:scale>
        <p:origin x="-545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BA83D3-59E3-443D-8050-7A1F6D24626E}" type="doc">
      <dgm:prSet loTypeId="urn:microsoft.com/office/officeart/2005/8/layout/arrow2" loCatId="process" qsTypeId="urn:microsoft.com/office/officeart/2005/8/quickstyle/simple1" qsCatId="simple" csTypeId="urn:microsoft.com/office/officeart/2005/8/colors/accent3_4" csCatId="accent3" phldr="1"/>
      <dgm:spPr/>
    </dgm:pt>
    <dgm:pt modelId="{392B962E-8683-448A-8A0B-E303513EFC11}">
      <dgm:prSet phldrT="[Text]" custT="1"/>
      <dgm:spPr>
        <a:solidFill>
          <a:srgbClr val="0070C0">
            <a:alpha val="29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algn="l"/>
          <a:r>
            <a: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Patient identified and consented when biopsy is ordered</a:t>
          </a:r>
          <a:endParaRPr lang="en-US" sz="1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3B7A0A-F1C6-4EA7-B0B7-10B00788A3FD}" type="parTrans" cxnId="{97FA3978-FE97-4A9F-9FAB-54921F9E11DE}">
      <dgm:prSet/>
      <dgm:spPr/>
      <dgm:t>
        <a:bodyPr/>
        <a:lstStyle/>
        <a:p>
          <a:endParaRPr lang="en-US"/>
        </a:p>
      </dgm:t>
    </dgm:pt>
    <dgm:pt modelId="{7CECB188-3F18-4726-8028-3CE27CEF98E4}" type="sibTrans" cxnId="{97FA3978-FE97-4A9F-9FAB-54921F9E11DE}">
      <dgm:prSet/>
      <dgm:spPr/>
      <dgm:t>
        <a:bodyPr/>
        <a:lstStyle/>
        <a:p>
          <a:endParaRPr lang="en-US"/>
        </a:p>
      </dgm:t>
    </dgm:pt>
    <dgm:pt modelId="{5A183B3D-3DB7-42BE-9D08-0DB8899AF489}">
      <dgm:prSet phldrT="[Text]" custT="1"/>
      <dgm:spPr>
        <a:solidFill>
          <a:srgbClr val="66FF66">
            <a:alpha val="29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Retrospective and prospective clinical data collection </a:t>
          </a:r>
        </a:p>
        <a:p>
          <a:pPr algn="l"/>
          <a:r>
            <a: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Sample collection</a:t>
          </a:r>
          <a:endParaRPr lang="en-US" sz="1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B47031-7E13-4C66-839B-4F2710F13B99}" type="parTrans" cxnId="{384C76A8-008D-4BF4-942D-85C8FDE4D446}">
      <dgm:prSet/>
      <dgm:spPr/>
      <dgm:t>
        <a:bodyPr/>
        <a:lstStyle/>
        <a:p>
          <a:endParaRPr lang="en-US"/>
        </a:p>
      </dgm:t>
    </dgm:pt>
    <dgm:pt modelId="{439A5902-AF55-4FD8-AEC3-213E74177D70}" type="sibTrans" cxnId="{384C76A8-008D-4BF4-942D-85C8FDE4D446}">
      <dgm:prSet/>
      <dgm:spPr/>
      <dgm:t>
        <a:bodyPr/>
        <a:lstStyle/>
        <a:p>
          <a:endParaRPr lang="en-US"/>
        </a:p>
      </dgm:t>
    </dgm:pt>
    <dgm:pt modelId="{F63E7AB8-404E-40EF-AEB6-EBA9B67977CC}">
      <dgm:prSet phldrT="[Text]" custT="1"/>
      <dgm:spPr>
        <a:solidFill>
          <a:srgbClr val="33CCCC">
            <a:alpha val="41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lIns="182880" anchor="ctr"/>
        <a:lstStyle/>
        <a:p>
          <a:pPr algn="l"/>
          <a:r>
            <a: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Samples and Data stored and utilized to validate diagnostic and prognostic biomarkers</a:t>
          </a:r>
          <a:endParaRPr lang="en-US" sz="1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398AD4-F485-4BCB-9302-922357D9FB35}" type="sibTrans" cxnId="{DA982C8B-68A5-4A7C-8BC1-E14E22443D24}">
      <dgm:prSet/>
      <dgm:spPr/>
      <dgm:t>
        <a:bodyPr/>
        <a:lstStyle/>
        <a:p>
          <a:endParaRPr lang="en-US"/>
        </a:p>
      </dgm:t>
    </dgm:pt>
    <dgm:pt modelId="{102376A2-1E51-4EF7-A70C-719A1BCC7195}" type="parTrans" cxnId="{DA982C8B-68A5-4A7C-8BC1-E14E22443D24}">
      <dgm:prSet/>
      <dgm:spPr/>
      <dgm:t>
        <a:bodyPr/>
        <a:lstStyle/>
        <a:p>
          <a:endParaRPr lang="en-US"/>
        </a:p>
      </dgm:t>
    </dgm:pt>
    <dgm:pt modelId="{1BCCCE9B-B57E-4483-9A92-18C7EB0F23FA}" type="pres">
      <dgm:prSet presAssocID="{9CBA83D3-59E3-443D-8050-7A1F6D24626E}" presName="arrowDiagram" presStyleCnt="0">
        <dgm:presLayoutVars>
          <dgm:chMax val="5"/>
          <dgm:dir/>
          <dgm:resizeHandles val="exact"/>
        </dgm:presLayoutVars>
      </dgm:prSet>
      <dgm:spPr/>
    </dgm:pt>
    <dgm:pt modelId="{47E16ACC-D91D-404F-B207-A1FBC83C461A}" type="pres">
      <dgm:prSet presAssocID="{9CBA83D3-59E3-443D-8050-7A1F6D24626E}" presName="arrow" presStyleLbl="bgShp" presStyleIdx="0" presStyleCnt="1"/>
      <dgm:spPr/>
    </dgm:pt>
    <dgm:pt modelId="{75940FE1-734B-4ED5-86F8-38DFF8F76E0E}" type="pres">
      <dgm:prSet presAssocID="{9CBA83D3-59E3-443D-8050-7A1F6D24626E}" presName="arrowDiagram3" presStyleCnt="0"/>
      <dgm:spPr/>
    </dgm:pt>
    <dgm:pt modelId="{73673E30-2845-4E11-BB32-56B2258BE76E}" type="pres">
      <dgm:prSet presAssocID="{392B962E-8683-448A-8A0B-E303513EFC11}" presName="bullet3a" presStyleLbl="node1" presStyleIdx="0" presStyleCnt="3" custLinFactNeighborX="-20063"/>
      <dgm:spPr>
        <a:solidFill>
          <a:srgbClr val="0070C0"/>
        </a:solidFill>
      </dgm:spPr>
    </dgm:pt>
    <dgm:pt modelId="{9AA25721-3D66-4D18-BC71-73594EA03DBE}" type="pres">
      <dgm:prSet presAssocID="{392B962E-8683-448A-8A0B-E303513EFC11}" presName="textBox3a" presStyleLbl="revTx" presStyleIdx="0" presStyleCnt="3" custScaleX="110171" custScaleY="82449" custLinFactY="-8182" custLinFactNeighborX="-5135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98A159-5153-41D2-BB91-91EB089DE3D5}" type="pres">
      <dgm:prSet presAssocID="{5A183B3D-3DB7-42BE-9D08-0DB8899AF489}" presName="bullet3b" presStyleLbl="node1" presStyleIdx="1" presStyleCnt="3" custLinFactX="44180" custLinFactNeighborX="100000" custLinFactNeighborY="-58546"/>
      <dgm:spPr>
        <a:solidFill>
          <a:srgbClr val="92D050"/>
        </a:solidFill>
      </dgm:spPr>
    </dgm:pt>
    <dgm:pt modelId="{C8E4ADAD-22AB-4814-A542-EEE12F5B77B8}" type="pres">
      <dgm:prSet presAssocID="{5A183B3D-3DB7-42BE-9D08-0DB8899AF489}" presName="textBox3b" presStyleLbl="revTx" presStyleIdx="1" presStyleCnt="3" custScaleX="116299" custScaleY="47048" custLinFactNeighborX="-22007" custLinFactNeighborY="-91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E45B1-FD86-4BDB-A063-599BB4AA65F9}" type="pres">
      <dgm:prSet presAssocID="{F63E7AB8-404E-40EF-AEB6-EBA9B67977CC}" presName="bullet3c" presStyleLbl="node1" presStyleIdx="2" presStyleCnt="3" custLinFactX="98083" custLinFactNeighborX="100000" custLinFactNeighborY="-36069"/>
      <dgm:spPr>
        <a:solidFill>
          <a:srgbClr val="33CCCC"/>
        </a:solidFill>
      </dgm:spPr>
    </dgm:pt>
    <dgm:pt modelId="{8DB72CA2-A627-475F-913B-EF3DA87F4072}" type="pres">
      <dgm:prSet presAssocID="{F63E7AB8-404E-40EF-AEB6-EBA9B67977CC}" presName="textBox3c" presStyleLbl="revTx" presStyleIdx="2" presStyleCnt="3" custScaleX="141742" custScaleY="35441" custLinFactNeighborX="4140" custLinFactNeighborY="-82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2F9A2C-5DA0-4BF6-8469-E95259ADA5D0}" type="presOf" srcId="{392B962E-8683-448A-8A0B-E303513EFC11}" destId="{9AA25721-3D66-4D18-BC71-73594EA03DBE}" srcOrd="0" destOrd="0" presId="urn:microsoft.com/office/officeart/2005/8/layout/arrow2"/>
    <dgm:cxn modelId="{6FD5E587-C8E4-49D7-BAF2-C0E6F2137D1E}" type="presOf" srcId="{F63E7AB8-404E-40EF-AEB6-EBA9B67977CC}" destId="{8DB72CA2-A627-475F-913B-EF3DA87F4072}" srcOrd="0" destOrd="0" presId="urn:microsoft.com/office/officeart/2005/8/layout/arrow2"/>
    <dgm:cxn modelId="{AEFE057D-EB2C-457F-BF14-C84115B6E103}" type="presOf" srcId="{5A183B3D-3DB7-42BE-9D08-0DB8899AF489}" destId="{C8E4ADAD-22AB-4814-A542-EEE12F5B77B8}" srcOrd="0" destOrd="0" presId="urn:microsoft.com/office/officeart/2005/8/layout/arrow2"/>
    <dgm:cxn modelId="{384C76A8-008D-4BF4-942D-85C8FDE4D446}" srcId="{9CBA83D3-59E3-443D-8050-7A1F6D24626E}" destId="{5A183B3D-3DB7-42BE-9D08-0DB8899AF489}" srcOrd="1" destOrd="0" parTransId="{43B47031-7E13-4C66-839B-4F2710F13B99}" sibTransId="{439A5902-AF55-4FD8-AEC3-213E74177D70}"/>
    <dgm:cxn modelId="{DA982C8B-68A5-4A7C-8BC1-E14E22443D24}" srcId="{9CBA83D3-59E3-443D-8050-7A1F6D24626E}" destId="{F63E7AB8-404E-40EF-AEB6-EBA9B67977CC}" srcOrd="2" destOrd="0" parTransId="{102376A2-1E51-4EF7-A70C-719A1BCC7195}" sibTransId="{08398AD4-F485-4BCB-9302-922357D9FB35}"/>
    <dgm:cxn modelId="{7CEE0385-9142-4ADF-ACCA-12103D60E7CA}" type="presOf" srcId="{9CBA83D3-59E3-443D-8050-7A1F6D24626E}" destId="{1BCCCE9B-B57E-4483-9A92-18C7EB0F23FA}" srcOrd="0" destOrd="0" presId="urn:microsoft.com/office/officeart/2005/8/layout/arrow2"/>
    <dgm:cxn modelId="{97FA3978-FE97-4A9F-9FAB-54921F9E11DE}" srcId="{9CBA83D3-59E3-443D-8050-7A1F6D24626E}" destId="{392B962E-8683-448A-8A0B-E303513EFC11}" srcOrd="0" destOrd="0" parTransId="{6D3B7A0A-F1C6-4EA7-B0B7-10B00788A3FD}" sibTransId="{7CECB188-3F18-4726-8028-3CE27CEF98E4}"/>
    <dgm:cxn modelId="{1071A533-023C-4327-BAAB-323DC440117D}" type="presParOf" srcId="{1BCCCE9B-B57E-4483-9A92-18C7EB0F23FA}" destId="{47E16ACC-D91D-404F-B207-A1FBC83C461A}" srcOrd="0" destOrd="0" presId="urn:microsoft.com/office/officeart/2005/8/layout/arrow2"/>
    <dgm:cxn modelId="{28089AD2-7BFE-402E-AC33-DB5FC3471775}" type="presParOf" srcId="{1BCCCE9B-B57E-4483-9A92-18C7EB0F23FA}" destId="{75940FE1-734B-4ED5-86F8-38DFF8F76E0E}" srcOrd="1" destOrd="0" presId="urn:microsoft.com/office/officeart/2005/8/layout/arrow2"/>
    <dgm:cxn modelId="{A0C38237-37C3-4DD8-A35F-2F4EE4147CEB}" type="presParOf" srcId="{75940FE1-734B-4ED5-86F8-38DFF8F76E0E}" destId="{73673E30-2845-4E11-BB32-56B2258BE76E}" srcOrd="0" destOrd="0" presId="urn:microsoft.com/office/officeart/2005/8/layout/arrow2"/>
    <dgm:cxn modelId="{7DC827B0-DD16-416C-B810-E591B31AB378}" type="presParOf" srcId="{75940FE1-734B-4ED5-86F8-38DFF8F76E0E}" destId="{9AA25721-3D66-4D18-BC71-73594EA03DBE}" srcOrd="1" destOrd="0" presId="urn:microsoft.com/office/officeart/2005/8/layout/arrow2"/>
    <dgm:cxn modelId="{D67D0E08-38E6-4727-AB0D-F1CD3E9B7EB8}" type="presParOf" srcId="{75940FE1-734B-4ED5-86F8-38DFF8F76E0E}" destId="{3698A159-5153-41D2-BB91-91EB089DE3D5}" srcOrd="2" destOrd="0" presId="urn:microsoft.com/office/officeart/2005/8/layout/arrow2"/>
    <dgm:cxn modelId="{A345A28B-D8F4-441E-9DCF-9330B79C6D60}" type="presParOf" srcId="{75940FE1-734B-4ED5-86F8-38DFF8F76E0E}" destId="{C8E4ADAD-22AB-4814-A542-EEE12F5B77B8}" srcOrd="3" destOrd="0" presId="urn:microsoft.com/office/officeart/2005/8/layout/arrow2"/>
    <dgm:cxn modelId="{7B4F14EC-7E03-4425-9578-3FC543659EE5}" type="presParOf" srcId="{75940FE1-734B-4ED5-86F8-38DFF8F76E0E}" destId="{7ECE45B1-FD86-4BDB-A063-599BB4AA65F9}" srcOrd="4" destOrd="0" presId="urn:microsoft.com/office/officeart/2005/8/layout/arrow2"/>
    <dgm:cxn modelId="{63D82146-7309-472C-9AC2-CA13F343B5F7}" type="presParOf" srcId="{75940FE1-734B-4ED5-86F8-38DFF8F76E0E}" destId="{8DB72CA2-A627-475F-913B-EF3DA87F407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16ACC-D91D-404F-B207-A1FBC83C461A}">
      <dsp:nvSpPr>
        <dsp:cNvPr id="0" name=""/>
        <dsp:cNvSpPr/>
      </dsp:nvSpPr>
      <dsp:spPr>
        <a:xfrm>
          <a:off x="0" y="408322"/>
          <a:ext cx="6629400" cy="41433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73E30-2845-4E11-BB32-56B2258BE76E}">
      <dsp:nvSpPr>
        <dsp:cNvPr id="0" name=""/>
        <dsp:cNvSpPr/>
      </dsp:nvSpPr>
      <dsp:spPr>
        <a:xfrm>
          <a:off x="807352" y="3268079"/>
          <a:ext cx="172364" cy="172364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25721-3D66-4D18-BC71-73594EA03DBE}">
      <dsp:nvSpPr>
        <dsp:cNvPr id="0" name=""/>
        <dsp:cNvSpPr/>
      </dsp:nvSpPr>
      <dsp:spPr>
        <a:xfrm>
          <a:off x="56307" y="2163933"/>
          <a:ext cx="1701756" cy="987273"/>
        </a:xfrm>
        <a:prstGeom prst="rect">
          <a:avLst/>
        </a:prstGeom>
        <a:solidFill>
          <a:srgbClr val="0070C0">
            <a:alpha val="29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332" tIns="0" rIns="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Patient identified and consented when biopsy is ordered</a:t>
          </a:r>
          <a:endParaRPr lang="en-US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307" y="2163933"/>
        <a:ext cx="1701756" cy="987273"/>
      </dsp:txXfrm>
    </dsp:sp>
    <dsp:sp modelId="{3698A159-5153-41D2-BB91-91EB089DE3D5}">
      <dsp:nvSpPr>
        <dsp:cNvPr id="0" name=""/>
        <dsp:cNvSpPr/>
      </dsp:nvSpPr>
      <dsp:spPr>
        <a:xfrm>
          <a:off x="2812619" y="1959491"/>
          <a:ext cx="311581" cy="31158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E4ADAD-22AB-4814-A542-EEE12F5B77B8}">
      <dsp:nvSpPr>
        <dsp:cNvPr id="0" name=""/>
        <dsp:cNvSpPr/>
      </dsp:nvSpPr>
      <dsp:spPr>
        <a:xfrm>
          <a:off x="2039365" y="835060"/>
          <a:ext cx="1850382" cy="1060460"/>
        </a:xfrm>
        <a:prstGeom prst="rect">
          <a:avLst/>
        </a:prstGeom>
        <a:solidFill>
          <a:srgbClr val="66FF66">
            <a:alpha val="29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Retrospective and prospective clinical data collection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Sample collection</a:t>
          </a:r>
          <a:endParaRPr lang="en-US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9365" y="835060"/>
        <a:ext cx="1850382" cy="1060460"/>
      </dsp:txXfrm>
    </dsp:sp>
    <dsp:sp modelId="{7ECE45B1-FD86-4BDB-A063-599BB4AA65F9}">
      <dsp:nvSpPr>
        <dsp:cNvPr id="0" name=""/>
        <dsp:cNvSpPr/>
      </dsp:nvSpPr>
      <dsp:spPr>
        <a:xfrm>
          <a:off x="5046656" y="1301170"/>
          <a:ext cx="430911" cy="430911"/>
        </a:xfrm>
        <a:prstGeom prst="ellipse">
          <a:avLst/>
        </a:prstGeom>
        <a:solidFill>
          <a:srgbClr val="33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72CA2-A627-475F-913B-EF3DA87F4072}">
      <dsp:nvSpPr>
        <dsp:cNvPr id="0" name=""/>
        <dsp:cNvSpPr/>
      </dsp:nvSpPr>
      <dsp:spPr>
        <a:xfrm>
          <a:off x="4142351" y="223373"/>
          <a:ext cx="2255194" cy="1020575"/>
        </a:xfrm>
        <a:prstGeom prst="rect">
          <a:avLst/>
        </a:prstGeom>
        <a:solidFill>
          <a:srgbClr val="33CCCC">
            <a:alpha val="41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Samples and Data stored and utilized to validate diagnostic and prognostic biomarkers</a:t>
          </a:r>
          <a:endParaRPr lang="en-US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351" y="223373"/>
        <a:ext cx="2255194" cy="1020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4089D7-5C8D-421C-99D7-0C8FC318F91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123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92DE0-C7F0-488F-B5E3-6A7AF5E9EAF4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800" smtClean="0"/>
              <a:t>clathrin-mediated endocytosis of small nanoparticles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1.42x10e16 beads/mL stock = 50mg/mL = 3.52x10e-18g per bead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14mg/mL at 5600kDa/particle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Final concentration = .5mg/mL = 9.299x10e-18g per virus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http://jdlewis.gotdns.org:81/microspheres1.jpg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Seminar outline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1. Intro, talk about sensitivity of in vivo probes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brightness isn't everything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toxicity, dispersion, specificity problems with current methods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ask Phil about POLYSTYRENE BEADS IN VIVO!!!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2. talk about CPMV in terms of its strengths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stable in wide range of pH (gut)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non-infective to animals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defined structure and sequence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lysine chemistry for attachment of ligands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antibody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knowledge of administration, processing, evacuation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3. structure and multivalency of CPMV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4. Use for general imaging - attachment of dye to CPMV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fixable, bright, disperse signal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	- nontoxic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THINGS YET TO DO: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1. statistics for cell adhesion assays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2. statistics for CAM assay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3. future plans</a:t>
            </a:r>
          </a:p>
          <a:p>
            <a:pPr eaLnBrk="1" hangingPunct="1">
              <a:lnSpc>
                <a:spcPct val="80000"/>
              </a:lnSpc>
            </a:pPr>
            <a:r>
              <a:rPr lang="en-US" sz="800" smtClean="0"/>
              <a:t>4. preliminary data, which to include?</a:t>
            </a:r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  <a:p>
            <a:pPr eaLnBrk="1" hangingPunct="1">
              <a:lnSpc>
                <a:spcPct val="80000"/>
              </a:lnSpc>
            </a:pPr>
            <a:endParaRPr lang="en-US" sz="8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5AE1D-DA48-421A-8D19-8E84A3A07E7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PRIME Study – Prevention and Intervention for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MEtabolic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syndrome</a:t>
            </a:r>
          </a:p>
          <a:p>
            <a:pPr eaLnBrk="1" hangingPunct="1"/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iADT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– intermittent androgen deprivation therapy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5AE1D-DA48-421A-8D19-8E84A3A07E7B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PRIME Study – Prevention and Intervention for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MEtabolic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syndrome</a:t>
            </a:r>
          </a:p>
          <a:p>
            <a:pPr eaLnBrk="1" hangingPunct="1"/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iADT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– intermittent androgen deprivation therapy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B2858FF4-134B-47EF-B46D-290246382F63}" type="slidenum">
              <a:rPr lang="en-US" smtClean="0">
                <a:solidFill>
                  <a:srgbClr val="000000"/>
                </a:solidFill>
              </a:rPr>
              <a:pPr defTabSz="912813">
                <a:defRPr/>
              </a:pPr>
              <a:t>51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clathrin-mediated endocytosis of small nanoparticles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1.42x10e16 beads/mL stock = 50mg/mL = 3.52x10e-18g per bead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14mg/mL at 5600kDa/particle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Final concentration = .5mg/mL = 9.299x10e-18g per virus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http://jdlewis.gotdns.org:81/microspheres1.jpg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Seminar outline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1. Intro, talk about sensitivity of in vivo probes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brightness isn't everything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toxicity, dispersion, specificity problems with current methods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ask Phil about POLYSTYRENE BEADS IN VIVO!!!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2. talk about CPMV in terms of its strengths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stable in wide range of pH (gut)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non-infective to animals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defined structure and sequence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lysine chemistry for attachment of ligands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antibody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knowledge of administration, processing, evacuation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3. structure and multivalency of CPMV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4. Use for general imaging - attachment of dye to CPMV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fixable, bright, disperse signal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	- nontoxic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THINGS YET TO DO: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1. statistics for cell adhesion assays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2. statistics for CAM assay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3. future plans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800" smtClean="0">
                <a:latin typeface="Arial" pitchFamily="34" charset="0"/>
              </a:rPr>
              <a:t>4. preliminary data, which to include?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A02CD-F9E7-4579-B3DD-886EB700C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66656-4E05-41AA-B9A1-C5577873C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67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A5E89-8CE6-4DFB-83F2-08566DF96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2449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A6C4-6302-4171-A576-5F61E4014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2576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DA3D0-DF57-4B3B-9531-AC8CEDCF5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739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E299D4A-38FF-4D9A-95D5-E2D1308FF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8493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A57140B-C9D7-4157-AA18-6274FDDBEC3C}" type="datetimeFigureOut">
              <a:rPr lang="en-US"/>
              <a:pPr>
                <a:defRPr/>
              </a:pPr>
              <a:t>4/12/2016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78079AB-71B6-40F2-9375-B02532A18B0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1550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CA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CA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</p:grpSp>
      </p:grpSp>
      <p:sp>
        <p:nvSpPr>
          <p:cNvPr id="1745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5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7BE45-AA63-427C-9220-F5ACFA4E9D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6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8E0DE-6C55-41F7-979B-5F87E3BAFF1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01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44307-D397-4417-99DD-900929D312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38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0C1C2-E727-4542-BFC3-8E06E0FD86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1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66656-4E05-41AA-B9A1-C5577873C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5593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D7D4-8FA6-4592-BF21-AB29C6F442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6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300AC-69F0-405F-B94E-8CFF021995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95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E4309-978D-404E-AE73-D528F244C8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55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1559A-51E1-456B-9B11-FA0E72872A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44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9C36-8E08-4249-8DFC-67D738ACB4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6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D0B32-5AD2-4089-B3CE-458B56DD2F5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09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08EE4-1623-4577-9451-84AD29775E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43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37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A5E89-8CE6-4DFB-83F2-08566DF96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040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11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83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09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98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4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26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42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88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6002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1" smtClean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1" smtClean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1" smtClean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b="1" smtClean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1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b="1" smtClean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711200" y="457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FD3A38-760A-4F3B-B399-2CC9B723809F}" type="datetimeFigureOut">
              <a:rPr lang="en-CA" smtClean="0">
                <a:solidFill>
                  <a:srgbClr val="1C1C1C"/>
                </a:solidFill>
              </a:rPr>
              <a:pPr/>
              <a:t>2016-04-12</a:t>
            </a:fld>
            <a:endParaRPr lang="en-CA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CA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BAFCDAD-616A-4D97-BDB2-3DA899B6CF9F}" type="slidenum">
              <a:rPr lang="en-CA" smtClean="0">
                <a:solidFill>
                  <a:srgbClr val="1C1C1C"/>
                </a:solidFill>
              </a:rPr>
              <a:pPr/>
              <a:t>‹#›</a:t>
            </a:fld>
            <a:endParaRPr lang="en-CA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68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9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441DD-1EE2-4863-A371-AE319265F982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4D1E-DA83-4D7D-BFB7-67F2646FA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68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0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428750"/>
            <a:ext cx="3810000" cy="4703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1428750"/>
            <a:ext cx="3810000" cy="4703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28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26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31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33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91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29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97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1988" y="152400"/>
            <a:ext cx="1943100" cy="5980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2688" y="152400"/>
            <a:ext cx="5676900" cy="5980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00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5644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1428750"/>
            <a:ext cx="7772400" cy="47037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D3A38-760A-4F3B-B399-2CC9B723809F}" type="datetimeFigureOut">
              <a:rPr lang="en-CA" smtClean="0">
                <a:solidFill>
                  <a:srgbClr val="000000"/>
                </a:solidFill>
              </a:rPr>
              <a:pPr/>
              <a:t>2016-04-12</a:t>
            </a:fld>
            <a:endParaRPr lang="en-CA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FCDAD-616A-4D97-BDB2-3DA899B6CF9F}" type="slidenum">
              <a:rPr lang="en-CA" smtClean="0">
                <a:solidFill>
                  <a:srgbClr val="000000"/>
                </a:solidFill>
              </a:rPr>
              <a:pPr/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2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A6C4-6302-4171-A576-5F61E4014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7410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A2AFB-9E10-4EBB-A923-5F757CACC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8493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ECD86-3D15-4CCC-BD76-B558E8897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25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DA3D0-DF57-4B3B-9531-AC8CEDCF5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4486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E299D4A-38FF-4D9A-95D5-E2D1308FF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543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2C05CDB-4D6D-465F-9B1E-89BFCDD05414}" type="datetimeFigureOut">
              <a:rPr lang="en-US"/>
              <a:pPr>
                <a:defRPr/>
              </a:pPr>
              <a:t>4/12/2016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29DF481-D0D3-488F-A9F9-674B6BFAFDB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619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4829-D764-4C4A-AE89-0DE7D90E8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144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7F84F71-E22B-492F-9377-1BC4FA48D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7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/>
        </p:nvGrpSpPr>
        <p:grpSpPr bwMode="auto">
          <a:xfrm>
            <a:off x="0" y="514350"/>
            <a:ext cx="8542338" cy="1052513"/>
            <a:chOff x="60" y="832"/>
            <a:chExt cx="4036" cy="884"/>
          </a:xfrm>
        </p:grpSpPr>
        <p:sp>
          <p:nvSpPr>
            <p:cNvPr id="1032" name="Rectangle 2"/>
            <p:cNvSpPr>
              <a:spLocks noChangeArrowheads="1"/>
            </p:cNvSpPr>
            <p:nvPr/>
          </p:nvSpPr>
          <p:spPr bwMode="ltGray">
            <a:xfrm>
              <a:off x="197" y="923"/>
              <a:ext cx="207" cy="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altLang="en-US" sz="24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3" name="Rectangle 3"/>
            <p:cNvSpPr>
              <a:spLocks noChangeArrowheads="1"/>
            </p:cNvSpPr>
            <p:nvPr/>
          </p:nvSpPr>
          <p:spPr bwMode="ltGray">
            <a:xfrm>
              <a:off x="378" y="923"/>
              <a:ext cx="155" cy="40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altLang="en-US" sz="24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4" name="Rectangle 4"/>
            <p:cNvSpPr>
              <a:spLocks noChangeArrowheads="1"/>
            </p:cNvSpPr>
            <p:nvPr/>
          </p:nvSpPr>
          <p:spPr bwMode="ltGray">
            <a:xfrm>
              <a:off x="256" y="1277"/>
              <a:ext cx="200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altLang="en-US" sz="24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5" name="Rectangle 5"/>
            <p:cNvSpPr>
              <a:spLocks noChangeArrowheads="1"/>
            </p:cNvSpPr>
            <p:nvPr/>
          </p:nvSpPr>
          <p:spPr bwMode="ltGray">
            <a:xfrm>
              <a:off x="431" y="1277"/>
              <a:ext cx="174" cy="399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altLang="en-US" sz="24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ltGray">
            <a:xfrm>
              <a:off x="60" y="1216"/>
              <a:ext cx="265" cy="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altLang="en-US" sz="24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7" name="Rectangle 7"/>
            <p:cNvSpPr>
              <a:spLocks noChangeArrowheads="1"/>
            </p:cNvSpPr>
            <p:nvPr/>
          </p:nvSpPr>
          <p:spPr bwMode="gray">
            <a:xfrm>
              <a:off x="360" y="832"/>
              <a:ext cx="15" cy="88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altLang="en-US" sz="2400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8" name="Rectangle 8"/>
            <p:cNvSpPr>
              <a:spLocks noChangeArrowheads="1"/>
            </p:cNvSpPr>
            <p:nvPr/>
          </p:nvSpPr>
          <p:spPr bwMode="gray">
            <a:xfrm>
              <a:off x="209" y="1496"/>
              <a:ext cx="3887" cy="27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en-US" altLang="en-US" sz="2400" smtClean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7564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1428750"/>
            <a:ext cx="77724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1FD3A38-760A-4F3B-B399-2CC9B723809F}" type="datetimeFigureOut">
              <a:rPr lang="en-CA" smtClean="0">
                <a:solidFill>
                  <a:srgbClr val="000000"/>
                </a:solidFill>
                <a:latin typeface="Tahom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2016-04-12</a:t>
            </a:fld>
            <a:endParaRPr lang="en-CA">
              <a:solidFill>
                <a:srgbClr val="000000"/>
              </a:solidFill>
              <a:latin typeface="Tahoma"/>
              <a:cs typeface="+mn-cs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00000"/>
              </a:solidFill>
              <a:latin typeface="Tahoma"/>
              <a:cs typeface="+mn-cs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BAFCDAD-616A-4D97-BDB2-3DA899B6CF9F}" type="slidenum">
              <a:rPr lang="en-CA" smtClean="0">
                <a:solidFill>
                  <a:srgbClr val="000000"/>
                </a:solidFill>
                <a:latin typeface="Tahom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00000"/>
              </a:solidFill>
              <a:latin typeface="Tahom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86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7C24481-BCB7-4C37-BE6B-EC11DFAD7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5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7F45538-BF61-4B30-B01D-5D695D8D7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4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7" rIns="91392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42C743E-58B4-45E7-8D17-BB2EAA23B84D}" type="slidenum">
              <a:rPr lang="en-US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0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4000" r:id="rId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7" rIns="91392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5925E3-1319-4A71-AFF7-3DE04ECD3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7" rIns="91392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5925E3-1319-4A71-AFF7-3DE04ECD3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9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A48D166-CFCA-43E1-98F5-517CCC0A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4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7" rIns="91392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42C743E-58B4-45E7-8D17-BB2EAA23B84D}" type="slidenum">
              <a:rPr lang="en-US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9139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638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39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1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2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2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642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CA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642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CA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642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CA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</p:grpSp>
      </p:grpSp>
      <p:sp>
        <p:nvSpPr>
          <p:cNvPr id="164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4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42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642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643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9D63B4D-9D59-4FD3-B10E-E2F4BDADE856}" type="slidenum">
              <a:rPr lang="en-US">
                <a:solidFill>
                  <a:srgbClr val="FFFFFF"/>
                </a:solidFill>
                <a:latin typeface="Arial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817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EA15DA0-D1FC-4D9B-9FDA-0F325F17770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6A37CEF-7066-42E2-AE9C-7B6A56C07E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0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jp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hyperlink" Target="http://www.scottish-enterprise.com/lss-bioinformatics.jpg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6.pn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12" Type="http://schemas.openxmlformats.org/officeDocument/2006/relationships/image" Target="../media/image6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gif"/><Relationship Id="rId11" Type="http://schemas.openxmlformats.org/officeDocument/2006/relationships/image" Target="../media/image64.png"/><Relationship Id="rId5" Type="http://schemas.openxmlformats.org/officeDocument/2006/relationships/image" Target="../media/image51.jpeg"/><Relationship Id="rId15" Type="http://schemas.openxmlformats.org/officeDocument/2006/relationships/image" Target="../media/image68.png"/><Relationship Id="rId10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63.jpeg"/><Relationship Id="rId1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73.jpeg"/><Relationship Id="rId3" Type="http://schemas.openxmlformats.org/officeDocument/2006/relationships/image" Target="../media/image46.png"/><Relationship Id="rId7" Type="http://schemas.openxmlformats.org/officeDocument/2006/relationships/image" Target="../media/image61.jpeg"/><Relationship Id="rId12" Type="http://schemas.openxmlformats.org/officeDocument/2006/relationships/image" Target="../media/image7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gif"/><Relationship Id="rId11" Type="http://schemas.openxmlformats.org/officeDocument/2006/relationships/image" Target="../media/image71.png"/><Relationship Id="rId5" Type="http://schemas.openxmlformats.org/officeDocument/2006/relationships/image" Target="../media/image48.png"/><Relationship Id="rId10" Type="http://schemas.openxmlformats.org/officeDocument/2006/relationships/image" Target="../media/image70.jpeg"/><Relationship Id="rId4" Type="http://schemas.openxmlformats.org/officeDocument/2006/relationships/image" Target="../media/image47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gif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5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18" Type="http://schemas.openxmlformats.org/officeDocument/2006/relationships/image" Target="../media/image96.jpeg"/><Relationship Id="rId3" Type="http://schemas.openxmlformats.org/officeDocument/2006/relationships/diagramData" Target="../diagrams/data1.xml"/><Relationship Id="rId21" Type="http://schemas.openxmlformats.org/officeDocument/2006/relationships/image" Target="../media/image99.png"/><Relationship Id="rId7" Type="http://schemas.microsoft.com/office/2007/relationships/diagramDrawing" Target="../diagrams/drawing1.xml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12.jp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9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3.png"/><Relationship Id="rId10" Type="http://schemas.openxmlformats.org/officeDocument/2006/relationships/image" Target="../media/image88.jpeg"/><Relationship Id="rId19" Type="http://schemas.openxmlformats.org/officeDocument/2006/relationships/image" Target="../media/image9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0.jpeg"/><Relationship Id="rId7" Type="http://schemas.openxmlformats.org/officeDocument/2006/relationships/image" Target="../media/image11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00.jpeg"/><Relationship Id="rId7" Type="http://schemas.openxmlformats.org/officeDocument/2006/relationships/image" Target="../media/image1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2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.jp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7.pn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12" Type="http://schemas.openxmlformats.org/officeDocument/2006/relationships/image" Target="../media/image45.jpe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5" Type="http://schemas.openxmlformats.org/officeDocument/2006/relationships/image" Target="../media/image149.pn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Relationship Id="rId1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986046" y="3529171"/>
            <a:ext cx="4067944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CA"/>
            </a:defPPr>
            <a:lvl1pPr algn="ctr">
              <a:spcAft>
                <a:spcPts val="600"/>
              </a:spcAft>
              <a:defRPr sz="2800" b="1"/>
            </a:lvl1pPr>
          </a:lstStyle>
          <a:p>
            <a:pPr>
              <a:spcAft>
                <a:spcPts val="1200"/>
              </a:spcAft>
            </a:pPr>
            <a:r>
              <a:rPr lang="en-CA" sz="24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www.APCaRI.ca</a:t>
            </a:r>
          </a:p>
          <a:p>
            <a:r>
              <a:rPr lang="en-CA" sz="24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@</a:t>
            </a:r>
            <a:r>
              <a:rPr lang="en-CA" sz="240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APCaRI_CA</a:t>
            </a:r>
            <a:endParaRPr lang="en-CA" sz="2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932040" y="5445224"/>
            <a:ext cx="3816423" cy="9079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D. Lewis, Ph.D.</a:t>
            </a:r>
          </a:p>
          <a:p>
            <a:pPr algn="ctr">
              <a:spcAft>
                <a:spcPts val="0"/>
              </a:spcAft>
              <a:defRPr/>
            </a:pPr>
            <a:endParaRPr lang="en-US" sz="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Oncology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Alberta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pmcdeadline2.files.wordpress.com/2014/06/twitter-logo.png?w=9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74" y="4077072"/>
            <a:ext cx="441578" cy="44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09" y="1412776"/>
            <a:ext cx="378042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052736"/>
            <a:ext cx="8280920" cy="316835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options: </a:t>
            </a:r>
          </a:p>
          <a:p>
            <a:pPr lvl="1" indent="-342000" eaLnBrk="1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Surveillance</a:t>
            </a:r>
          </a:p>
          <a:p>
            <a:pPr lvl="1" indent="-342000" eaLnBrk="1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Surgery (open, laparoscopic, robotic)</a:t>
            </a:r>
          </a:p>
          <a:p>
            <a:pPr lvl="1" indent="-342000" eaLnBrk="1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(external beam, brachytherapy, Ra223)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-342000" eaLnBrk="1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Focal Therapy (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HIFU,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 indent="-342000" eaLnBrk="1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Androgen ablation (old gen and new gen)</a:t>
            </a:r>
          </a:p>
          <a:p>
            <a:pPr lvl="1" indent="-342000" eaLnBrk="1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Chemotherapy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7784" y="44624"/>
            <a:ext cx="648072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Which treatment is most effective?</a:t>
            </a:r>
            <a:endParaRPr lang="en-CA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8860" y="4941168"/>
            <a:ext cx="8136904" cy="1656184"/>
            <a:chOff x="611560" y="4509120"/>
            <a:chExt cx="8136904" cy="165618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11560" y="4509120"/>
              <a:ext cx="8136904" cy="165618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n-CA" sz="2800" b="1" i="1" dirty="0" smtClean="0">
                  <a:solidFill>
                    <a:srgbClr val="2D2D8A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We simply do not have enough information to make informed decisions…</a:t>
              </a:r>
              <a:endParaRPr lang="en-CA" sz="2800" i="1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611560" y="4509120"/>
              <a:ext cx="8136904" cy="0"/>
            </a:xfrm>
            <a:prstGeom prst="line">
              <a:avLst/>
            </a:prstGeom>
            <a:solidFill>
              <a:schemeClr val="bg1"/>
            </a:solidFill>
            <a:ln w="317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611560" y="6165304"/>
              <a:ext cx="8136904" cy="0"/>
            </a:xfrm>
            <a:prstGeom prst="line">
              <a:avLst/>
            </a:prstGeom>
            <a:solidFill>
              <a:schemeClr val="bg1"/>
            </a:solidFill>
            <a:ln w="317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49763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7784" y="44624"/>
            <a:ext cx="648072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Easier things to decide than prostate cancer treatment….</a:t>
            </a:r>
            <a:endParaRPr lang="en-CA" sz="1600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previews.123rf.com/images/michaeljung/michaeljung1403/michaeljung140300495/26907315-senior-couple-receiving-car-key-after-buying-a-new-car-Stock-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962400" cy="26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3502036"/>
            <a:ext cx="3178114" cy="4801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marL="115200" lvl="1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car to buy?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http://www.youjustmademylist.com/wp-content/uploads/2009/08/novelty_ti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709045" cy="279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76056" y="3645024"/>
            <a:ext cx="3357650" cy="4801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marL="115200" lvl="1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tie to wear?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04325" y="4416448"/>
            <a:ext cx="7126761" cy="2079067"/>
            <a:chOff x="1404325" y="4416448"/>
            <a:chExt cx="7126761" cy="2079067"/>
          </a:xfrm>
        </p:grpSpPr>
        <p:pic>
          <p:nvPicPr>
            <p:cNvPr id="6150" name="Picture 6" descr="https://upload.wikimedia.org/wikipedia/en/thumb/6/60/Calgary_Flames_Logo.svg/1201px-Calgary_Flames_Logo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13085">
              <a:off x="1404325" y="4561227"/>
              <a:ext cx="2160240" cy="1842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http://www.siriusxm.ca/wp-content/uploads/2014/09/NHL-Edmonton-Oiler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6770">
              <a:off x="3089362" y="4416448"/>
              <a:ext cx="4402727" cy="207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3525889" y="5157191"/>
              <a:ext cx="759182" cy="4801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15200" lvl="1" eaLnBrk="1" hangingPunct="1"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vs.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45231" y="4894041"/>
              <a:ext cx="2185855" cy="10064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15200" lvl="1" eaLnBrk="1" hangingPunct="1">
                <a:lnSpc>
                  <a:spcPct val="90000"/>
                </a:lnSpc>
                <a:spcBef>
                  <a:spcPts val="1200"/>
                </a:spcBef>
                <a:defRPr/>
              </a:pPr>
              <a:r>
                <a:rPr lang="en-US" sz="6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????</a:t>
              </a:r>
              <a:endPara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993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14313" y="4821238"/>
            <a:ext cx="8715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Personalized medicine</a:t>
            </a:r>
          </a:p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Earlier detection</a:t>
            </a:r>
          </a:p>
          <a:p>
            <a:pPr algn="ctr"/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Better treatments – better patient care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228600" y="1057275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Arial" pitchFamily="34" charset="0"/>
              </a:rPr>
              <a:t>We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Arial" pitchFamily="34" charset="0"/>
              </a:rPr>
              <a:t>can do things we couldn't even imagine 10 years ago!</a:t>
            </a:r>
          </a:p>
        </p:txBody>
      </p:sp>
      <p:pic>
        <p:nvPicPr>
          <p:cNvPr id="11268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088" y="2160588"/>
            <a:ext cx="1533525" cy="1489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9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8250" y="2160588"/>
            <a:ext cx="1492250" cy="1489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70" name="Text Box 28"/>
          <p:cNvSpPr txBox="1">
            <a:spLocks noChangeArrowheads="1"/>
          </p:cNvSpPr>
          <p:nvPr/>
        </p:nvSpPr>
        <p:spPr bwMode="auto">
          <a:xfrm>
            <a:off x="6785004" y="3817938"/>
            <a:ext cx="1858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Using nature to fight back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Text Box 29"/>
          <p:cNvSpPr txBox="1">
            <a:spLocks noChangeArrowheads="1"/>
          </p:cNvSpPr>
          <p:nvPr/>
        </p:nvSpPr>
        <p:spPr bwMode="auto">
          <a:xfrm>
            <a:off x="3789363" y="3803650"/>
            <a:ext cx="1504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New designer cancer drugs</a:t>
            </a:r>
          </a:p>
        </p:txBody>
      </p:sp>
      <p:sp>
        <p:nvSpPr>
          <p:cNvPr id="11272" name="Text Box 30"/>
          <p:cNvSpPr txBox="1">
            <a:spLocks noChangeArrowheads="1"/>
          </p:cNvSpPr>
          <p:nvPr/>
        </p:nvSpPr>
        <p:spPr bwMode="auto">
          <a:xfrm>
            <a:off x="5299075" y="3790950"/>
            <a:ext cx="1504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Better imaging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273" name="Text Box 31"/>
          <p:cNvSpPr txBox="1">
            <a:spLocks noChangeArrowheads="1"/>
          </p:cNvSpPr>
          <p:nvPr/>
        </p:nvSpPr>
        <p:spPr bwMode="auto">
          <a:xfrm>
            <a:off x="322263" y="3765550"/>
            <a:ext cx="18589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Understanding cancer biology</a:t>
            </a:r>
          </a:p>
        </p:txBody>
      </p:sp>
      <p:pic>
        <p:nvPicPr>
          <p:cNvPr id="11274" name="Picture 35" descr="See full 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27263" y="2160588"/>
            <a:ext cx="1490662" cy="1489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75" name="Text Box 36"/>
          <p:cNvSpPr txBox="1">
            <a:spLocks noChangeArrowheads="1"/>
          </p:cNvSpPr>
          <p:nvPr/>
        </p:nvSpPr>
        <p:spPr bwMode="auto">
          <a:xfrm>
            <a:off x="2139950" y="3760788"/>
            <a:ext cx="1685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Bioinformatics computation</a:t>
            </a:r>
          </a:p>
        </p:txBody>
      </p:sp>
      <p:pic>
        <p:nvPicPr>
          <p:cNvPr id="11276" name="Picture 37" descr="lungmetcomsta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46700" y="2160588"/>
            <a:ext cx="1444625" cy="1489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7" name="Picture 38" descr="Virus targeting tumourfromJoh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97688" y="2160588"/>
            <a:ext cx="1555750" cy="148907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555776" y="44624"/>
            <a:ext cx="6552728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0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We live in a </a:t>
            </a:r>
            <a:r>
              <a:rPr lang="en-CA" sz="2000" b="1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time of incredible scientific </a:t>
            </a:r>
            <a:r>
              <a:rPr lang="en-CA" sz="20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opportunity…</a:t>
            </a:r>
            <a:endParaRPr lang="en-CA" sz="2000" b="1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08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228600" y="836712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Arial" pitchFamily="34" charset="0"/>
              </a:rPr>
              <a:t>But research has had an incredible impact on cancer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Arial" pitchFamily="34" charset="0"/>
              </a:rPr>
              <a:t>SURVIVAL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555776" y="44624"/>
            <a:ext cx="626469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It may not seem like it sometimes…</a:t>
            </a:r>
            <a:endParaRPr lang="en-CA" sz="2800" b="1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37" y="1784999"/>
            <a:ext cx="3176711" cy="276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2302"/>
            <a:ext cx="4824536" cy="275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media.zenfs.com/en_us/gma/us.abcnews.gma.com/HT_lung_cancer_couple_survivor_sk_131031_16x9_9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3744416" cy="21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56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771800" y="44624"/>
            <a:ext cx="604867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4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Research can mean different things…</a:t>
            </a:r>
            <a:endParaRPr lang="en-CA" sz="2400" b="1" dirty="0">
              <a:solidFill>
                <a:srgbClr val="000000"/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07670" y="3470674"/>
            <a:ext cx="3072842" cy="2967225"/>
            <a:chOff x="6107670" y="3356992"/>
            <a:chExt cx="3072842" cy="2967225"/>
          </a:xfrm>
        </p:grpSpPr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6107670" y="3356992"/>
              <a:ext cx="307284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Fundamental</a:t>
              </a:r>
            </a:p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Research</a:t>
              </a:r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362" y="4437112"/>
              <a:ext cx="2569459" cy="1887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067944" y="3356992"/>
            <a:ext cx="2160240" cy="3149436"/>
            <a:chOff x="4067944" y="3243310"/>
            <a:chExt cx="2160240" cy="3149436"/>
          </a:xfrm>
        </p:grpSpPr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4067944" y="3243310"/>
              <a:ext cx="216024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Basic</a:t>
              </a:r>
            </a:p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Research</a:t>
              </a:r>
            </a:p>
          </p:txBody>
        </p:sp>
        <p:pic>
          <p:nvPicPr>
            <p:cNvPr id="2057" name="Picture 9" descr="http://f.tqn.com/y/chemistry/1/S/T/q/chemistrygeek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146" y="4319979"/>
              <a:ext cx="1553606" cy="207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257691" y="3686698"/>
            <a:ext cx="1741631" cy="2880320"/>
            <a:chOff x="4067944" y="1916832"/>
            <a:chExt cx="2336031" cy="288032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4139952" y="1916832"/>
              <a:ext cx="2160240" cy="2880320"/>
            </a:xfrm>
            <a:prstGeom prst="line">
              <a:avLst/>
            </a:prstGeom>
            <a:solidFill>
              <a:schemeClr val="bg1"/>
            </a:solidFill>
            <a:ln w="254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4067944" y="1916832"/>
              <a:ext cx="2336031" cy="2880320"/>
            </a:xfrm>
            <a:prstGeom prst="line">
              <a:avLst/>
            </a:prstGeom>
            <a:solidFill>
              <a:schemeClr val="bg1"/>
            </a:solidFill>
            <a:ln w="254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ectangle 10"/>
          <p:cNvSpPr/>
          <p:nvPr/>
        </p:nvSpPr>
        <p:spPr>
          <a:xfrm>
            <a:off x="307975" y="1772816"/>
            <a:ext cx="8584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“learning about the fundamental nature of </a:t>
            </a:r>
            <a:r>
              <a:rPr lang="en-CA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without specific applications or products in mind”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0300" y="836712"/>
            <a:ext cx="8728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“evaluating the practical application of new products or processes”</a:t>
            </a:r>
            <a:endParaRPr lang="en-CA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1475656" y="2796141"/>
            <a:ext cx="6322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  <a:effectLst>
                  <a:glow rad="228600">
                    <a:srgbClr val="000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Translational Research</a:t>
            </a:r>
            <a:endParaRPr lang="en-US" sz="4000" b="1" dirty="0">
              <a:solidFill>
                <a:srgbClr val="FFFFFF"/>
              </a:solidFill>
              <a:effectLst>
                <a:glow rad="228600">
                  <a:srgbClr val="000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7975" y="3920434"/>
            <a:ext cx="3581927" cy="2185774"/>
            <a:chOff x="53969" y="3907346"/>
            <a:chExt cx="3581927" cy="2185774"/>
          </a:xfrm>
        </p:grpSpPr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53969" y="3907346"/>
              <a:ext cx="358192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glow rad="228600">
                      <a:srgbClr val="000000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Clinical Research</a:t>
              </a: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734" y="4509120"/>
              <a:ext cx="3382154" cy="15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170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12327 -0.0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16806 0.021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365625"/>
            <a:ext cx="33861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989138"/>
            <a:ext cx="2957513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Bent Arrow 15"/>
          <p:cNvSpPr/>
          <p:nvPr/>
        </p:nvSpPr>
        <p:spPr bwMode="auto">
          <a:xfrm>
            <a:off x="2357438" y="2000250"/>
            <a:ext cx="2286000" cy="2214563"/>
          </a:xfrm>
          <a:prstGeom prst="bentArrow">
            <a:avLst>
              <a:gd name="adj1" fmla="val 31391"/>
              <a:gd name="adj2" fmla="val 25000"/>
              <a:gd name="adj3" fmla="val 25000"/>
              <a:gd name="adj4" fmla="val 62923"/>
            </a:avLst>
          </a:prstGeom>
          <a:solidFill>
            <a:srgbClr val="00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6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207" name="TextBox 19"/>
          <p:cNvSpPr txBox="1">
            <a:spLocks noChangeArrowheads="1"/>
          </p:cNvSpPr>
          <p:nvPr/>
        </p:nvSpPr>
        <p:spPr bwMode="auto">
          <a:xfrm rot="18366538">
            <a:off x="1705769" y="2688432"/>
            <a:ext cx="2952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New idea!!</a:t>
            </a:r>
          </a:p>
        </p:txBody>
      </p:sp>
      <p:sp>
        <p:nvSpPr>
          <p:cNvPr id="18" name="Bent Arrow 17"/>
          <p:cNvSpPr/>
          <p:nvPr/>
        </p:nvSpPr>
        <p:spPr bwMode="auto">
          <a:xfrm rot="16200000">
            <a:off x="2107407" y="4250531"/>
            <a:ext cx="2286000" cy="2214563"/>
          </a:xfrm>
          <a:prstGeom prst="bentArrow">
            <a:avLst>
              <a:gd name="adj1" fmla="val 31391"/>
              <a:gd name="adj2" fmla="val 25000"/>
              <a:gd name="adj3" fmla="val 25000"/>
              <a:gd name="adj4" fmla="val 62923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36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201" name="TextBox 22"/>
          <p:cNvSpPr txBox="1">
            <a:spLocks noChangeArrowheads="1"/>
          </p:cNvSpPr>
          <p:nvPr/>
        </p:nvSpPr>
        <p:spPr bwMode="auto">
          <a:xfrm rot="2640520">
            <a:off x="2178050" y="5106988"/>
            <a:ext cx="2071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Clinical Practice</a:t>
            </a:r>
          </a:p>
        </p:txBody>
      </p:sp>
      <p:sp>
        <p:nvSpPr>
          <p:cNvPr id="14344" name="Text Box 3"/>
          <p:cNvSpPr txBox="1">
            <a:spLocks noChangeArrowheads="1"/>
          </p:cNvSpPr>
          <p:nvPr/>
        </p:nvSpPr>
        <p:spPr bwMode="auto">
          <a:xfrm>
            <a:off x="714375" y="1055813"/>
            <a:ext cx="7786688" cy="42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9061" tIns="29531" rIns="59061" bIns="29531">
            <a:spAutoFit/>
          </a:bodyPr>
          <a:lstStyle/>
          <a:p>
            <a:pPr algn="ctr" defTabSz="687388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Research with a clear line of sight to the patient…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345" name="Text Box 3"/>
          <p:cNvSpPr txBox="1">
            <a:spLocks noChangeArrowheads="1"/>
          </p:cNvSpPr>
          <p:nvPr/>
        </p:nvSpPr>
        <p:spPr bwMode="auto">
          <a:xfrm>
            <a:off x="2951753" y="116632"/>
            <a:ext cx="5688632" cy="4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9061" tIns="29531" rIns="59061" bIns="29531">
            <a:spAutoFit/>
          </a:bodyPr>
          <a:lstStyle/>
          <a:p>
            <a:pPr algn="ctr" defTabSz="687388">
              <a:spcBef>
                <a:spcPct val="50000"/>
              </a:spcBef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What is Translational Research?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356100" y="4330700"/>
            <a:ext cx="4668838" cy="2392363"/>
            <a:chOff x="4355976" y="4330703"/>
            <a:chExt cx="4669456" cy="2392979"/>
          </a:xfrm>
        </p:grpSpPr>
        <p:pic>
          <p:nvPicPr>
            <p:cNvPr id="14351" name="Picture 2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6136" y="4330703"/>
              <a:ext cx="3229296" cy="2266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Bent Arrow 18"/>
            <p:cNvSpPr/>
            <p:nvPr/>
          </p:nvSpPr>
          <p:spPr bwMode="auto">
            <a:xfrm rot="10800000">
              <a:off x="4355976" y="4508549"/>
              <a:ext cx="2286303" cy="2215133"/>
            </a:xfrm>
            <a:prstGeom prst="bentArrow">
              <a:avLst>
                <a:gd name="adj1" fmla="val 31391"/>
                <a:gd name="adj2" fmla="val 25000"/>
                <a:gd name="adj3" fmla="val 25000"/>
                <a:gd name="adj4" fmla="val 62923"/>
              </a:avLst>
            </a:prstGeom>
            <a:solidFill>
              <a:srgbClr val="00B0F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36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8203" name="TextBox 21"/>
            <p:cNvSpPr txBox="1">
              <a:spLocks noChangeArrowheads="1"/>
            </p:cNvSpPr>
            <p:nvPr/>
          </p:nvSpPr>
          <p:spPr bwMode="auto">
            <a:xfrm rot="18582383">
              <a:off x="4972680" y="4961973"/>
              <a:ext cx="1929310" cy="1200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Clinical</a:t>
              </a:r>
            </a:p>
            <a:p>
              <a:pPr algn="ctr">
                <a:defRPr/>
              </a:pPr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Trials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483100" y="1989138"/>
            <a:ext cx="4552950" cy="2511425"/>
            <a:chOff x="4482614" y="1988840"/>
            <a:chExt cx="4553882" cy="2511723"/>
          </a:xfrm>
        </p:grpSpPr>
        <p:pic>
          <p:nvPicPr>
            <p:cNvPr id="14348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60836" y="1988840"/>
              <a:ext cx="3375660" cy="2249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Bent Arrow 16"/>
            <p:cNvSpPr/>
            <p:nvPr/>
          </p:nvSpPr>
          <p:spPr bwMode="auto">
            <a:xfrm rot="5400000">
              <a:off x="4607357" y="2249920"/>
              <a:ext cx="2286271" cy="2215015"/>
            </a:xfrm>
            <a:prstGeom prst="bentArrow">
              <a:avLst>
                <a:gd name="adj1" fmla="val 31391"/>
                <a:gd name="adj2" fmla="val 25000"/>
                <a:gd name="adj3" fmla="val 25000"/>
                <a:gd name="adj4" fmla="val 62923"/>
              </a:avLst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36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8205" name="TextBox 20"/>
            <p:cNvSpPr txBox="1">
              <a:spLocks noChangeArrowheads="1"/>
            </p:cNvSpPr>
            <p:nvPr/>
          </p:nvSpPr>
          <p:spPr bwMode="auto">
            <a:xfrm rot="2673158">
              <a:off x="4482614" y="2700124"/>
              <a:ext cx="2700891" cy="646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Laboratory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82628"/>
            <a:ext cx="378042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587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Alberta Advantage</a:t>
            </a:r>
            <a:endParaRPr lang="en-CA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960" y="1052736"/>
            <a:ext cx="475252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More than 3.7 million people using a single medical system</a:t>
            </a:r>
          </a:p>
          <a:p>
            <a:pPr>
              <a:buFont typeface="Arial" pitchFamily="34" charset="0"/>
              <a:buChar char="•"/>
            </a:pPr>
            <a:endParaRPr lang="en-CA" sz="2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The majority of prostate cancer patients in Alberta are seen in 2 clinics</a:t>
            </a:r>
          </a:p>
          <a:p>
            <a:pPr>
              <a:buFont typeface="Arial" pitchFamily="34" charset="0"/>
              <a:buChar char="•"/>
            </a:pPr>
            <a:endParaRPr lang="en-CA" sz="2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Demographic and clinical data is available for the entire population</a:t>
            </a:r>
          </a:p>
          <a:p>
            <a:pPr>
              <a:buFont typeface="Arial" pitchFamily="34" charset="0"/>
              <a:buChar char="•"/>
            </a:pPr>
            <a:endParaRPr lang="en-CA" sz="2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Allow for province-wide changes to prostate cancer management</a:t>
            </a:r>
          </a:p>
          <a:p>
            <a:pPr>
              <a:buFont typeface="Arial" pitchFamily="34" charset="0"/>
              <a:buChar char="•"/>
            </a:pPr>
            <a:endParaRPr lang="en-CA" sz="2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Opportunity to set an example for other jurisdictions.</a:t>
            </a:r>
            <a:endParaRPr lang="en-CA" sz="2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14938" cy="571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rostate Cancer Centre - Calg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301208"/>
            <a:ext cx="1325078" cy="420802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329815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71800" y="44624"/>
            <a:ext cx="604867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Meet the </a:t>
            </a:r>
            <a:r>
              <a:rPr lang="en-CA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APCaRI</a:t>
            </a:r>
            <a:r>
              <a:rPr lang="en-C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Team</a:t>
            </a:r>
            <a:endParaRPr lang="en-CA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65214"/>
            <a:ext cx="3800500" cy="13088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57465" y="1735200"/>
            <a:ext cx="1244387" cy="626382"/>
            <a:chOff x="5076056" y="2204864"/>
            <a:chExt cx="1800200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 bwMode="auto">
            <a:xfrm>
              <a:off x="5076056" y="2204864"/>
              <a:ext cx="1800200" cy="86409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276872"/>
              <a:ext cx="1633227" cy="67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 descr="b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517" y="863768"/>
            <a:ext cx="886356" cy="95839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001834" y="2536463"/>
            <a:ext cx="960120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Urologists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9357" y="2004911"/>
            <a:ext cx="960120" cy="548642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TRANSLATIONAL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Research Groups</a:t>
            </a:r>
            <a:endParaRPr lang="en-US" sz="700" b="1" kern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14798" y="3800940"/>
            <a:ext cx="960120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Radiation</a:t>
            </a:r>
            <a:endParaRPr lang="en-US" sz="1200" b="1" kern="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Oncologists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1642" y="2857639"/>
            <a:ext cx="960120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Medical</a:t>
            </a:r>
            <a:endParaRPr lang="en-US" sz="1200" b="1" kern="0" dirty="0">
              <a:solidFill>
                <a:srgbClr val="2D2D8A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Oncologists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8160" y="3783908"/>
            <a:ext cx="960120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Pathologists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97484" y="4175686"/>
            <a:ext cx="960120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Biostatisticians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2288" y="5032226"/>
            <a:ext cx="960120" cy="548640"/>
          </a:xfrm>
          <a:prstGeom prst="hexagon">
            <a:avLst/>
          </a:prstGeom>
          <a:ln w="3175">
            <a:solidFill>
              <a:srgbClr val="FF797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CANADA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23671" y="5612905"/>
            <a:ext cx="960120" cy="548640"/>
          </a:xfrm>
          <a:prstGeom prst="hexagon">
            <a:avLst/>
          </a:prstGeom>
          <a:ln w="6350">
            <a:solidFill>
              <a:srgbClr val="00B0F0"/>
            </a:solidFill>
          </a:ln>
          <a:effectLst>
            <a:glow rad="63500">
              <a:srgbClr val="3399FF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USA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6841" y="5359370"/>
            <a:ext cx="960120" cy="548640"/>
          </a:xfrm>
          <a:prstGeom prst="hexagon">
            <a:avLst/>
          </a:prstGeom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AUSTRALIA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11919" y="5612905"/>
            <a:ext cx="960120" cy="548640"/>
          </a:xfrm>
          <a:prstGeom prst="hexagon">
            <a:avLst/>
          </a:prstGeom>
          <a:ln>
            <a:solidFill>
              <a:srgbClr val="00B050"/>
            </a:solidFill>
          </a:ln>
          <a:effectLst>
            <a:glow rad="101600">
              <a:srgbClr val="92D050">
                <a:alpha val="4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DAEDE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United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 smtClean="0">
                <a:solidFill>
                  <a:srgbClr val="DAEDE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Kingdom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4369" y="1376075"/>
            <a:ext cx="936104" cy="672316"/>
            <a:chOff x="1403648" y="5578600"/>
            <a:chExt cx="1656184" cy="1162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/>
            <p:cNvSpPr/>
            <p:nvPr/>
          </p:nvSpPr>
          <p:spPr bwMode="auto">
            <a:xfrm>
              <a:off x="1403648" y="5578600"/>
              <a:ext cx="1656184" cy="116276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7178" name="Picture 10" descr="http://www.bcgsc.ca/faculty/msadar/funder-logos/new_prostate_logo.jpg/image_previe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894" y="5613522"/>
              <a:ext cx="1505930" cy="107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090547" y="878731"/>
            <a:ext cx="1872207" cy="674450"/>
            <a:chOff x="5796136" y="5661248"/>
            <a:chExt cx="2798417" cy="1008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/>
            <p:cNvSpPr/>
            <p:nvPr/>
          </p:nvSpPr>
          <p:spPr bwMode="auto">
            <a:xfrm>
              <a:off x="5796136" y="5661248"/>
              <a:ext cx="2798417" cy="100811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4" descr="Prostate Cancer Centre - Calg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342" y="5736468"/>
              <a:ext cx="2632040" cy="835850"/>
            </a:xfrm>
            <a:prstGeom prst="rect">
              <a:avLst/>
            </a:prstGeom>
            <a:solidFill>
              <a:schemeClr val="bg1"/>
            </a:solidFill>
            <a:extLst/>
          </p:spPr>
        </p:pic>
      </p:grpSp>
      <p:sp>
        <p:nvSpPr>
          <p:cNvPr id="30" name="TextBox 29"/>
          <p:cNvSpPr txBox="1"/>
          <p:nvPr/>
        </p:nvSpPr>
        <p:spPr>
          <a:xfrm>
            <a:off x="1475656" y="5733256"/>
            <a:ext cx="1593186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Collaborators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21242" y="5032226"/>
            <a:ext cx="1593186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Biobanks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6636" y="3933056"/>
            <a:ext cx="1593186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Universities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65444" y="3131959"/>
            <a:ext cx="2288740" cy="548640"/>
          </a:xfrm>
          <a:prstGeom prst="hexagon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Commercial Partners</a:t>
            </a:r>
          </a:p>
        </p:txBody>
      </p:sp>
    </p:spTree>
    <p:extLst>
      <p:ext uri="{BB962C8B-B14F-4D97-AF65-F5344CB8AC3E}">
        <p14:creationId xmlns:p14="http://schemas.microsoft.com/office/powerpoint/2010/main" val="72024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6" descr="C:\Users\John Lewis\Google Drive\APCARI\Lewis Lab headshots group1\Cata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87" y="962421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48"/>
          <p:cNvGrpSpPr/>
          <p:nvPr/>
        </p:nvGrpSpPr>
        <p:grpSpPr>
          <a:xfrm>
            <a:off x="4550124" y="1399547"/>
            <a:ext cx="4414364" cy="1741421"/>
            <a:chOff x="3375148" y="1166056"/>
            <a:chExt cx="4537170" cy="1443923"/>
          </a:xfrm>
          <a:effectLst>
            <a:glow rad="228600">
              <a:srgbClr val="FFFF00">
                <a:alpha val="40000"/>
              </a:srgbClr>
            </a:glow>
          </a:effectLst>
        </p:grpSpPr>
        <p:sp>
          <p:nvSpPr>
            <p:cNvPr id="5" name="TextBox 4"/>
            <p:cNvSpPr txBox="1"/>
            <p:nvPr/>
          </p:nvSpPr>
          <p:spPr>
            <a:xfrm>
              <a:off x="6037274" y="1914943"/>
              <a:ext cx="986830" cy="454914"/>
            </a:xfrm>
            <a:prstGeom prst="hexagon">
              <a:avLst/>
            </a:prstGeom>
            <a:solidFill>
              <a:srgbClr val="0099FF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0" rIns="4572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Frank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Wuest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Imaging</a:t>
              </a:r>
              <a:endParaRPr lang="en-US" sz="7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32908" y="2155065"/>
              <a:ext cx="986830" cy="454914"/>
            </a:xfrm>
            <a:prstGeom prst="hexagon">
              <a:avLst/>
            </a:prstGeom>
            <a:solidFill>
              <a:srgbClr val="00B0F0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Morley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Hollenberg</a:t>
              </a: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 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Proteinases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25488" y="1657223"/>
              <a:ext cx="986830" cy="454914"/>
            </a:xfrm>
            <a:prstGeom prst="hexagon">
              <a:avLst/>
            </a:prstGeom>
            <a:solidFill>
              <a:srgbClr val="6699FF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Hans Vogel 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Metabolomics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75148" y="1651234"/>
              <a:ext cx="986830" cy="454914"/>
            </a:xfrm>
            <a:prstGeom prst="hexagon">
              <a:avLst/>
            </a:prstGeom>
            <a:solidFill>
              <a:srgbClr val="3333FF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r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John D. </a:t>
              </a: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Lewis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Cancer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Biology, Nanotechnology</a:t>
              </a:r>
              <a:endParaRPr lang="en-US" sz="5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60516" y="1400605"/>
              <a:ext cx="986830" cy="454914"/>
            </a:xfrm>
            <a:prstGeom prst="hexagon">
              <a:avLst/>
            </a:prstGeom>
            <a:solidFill>
              <a:srgbClr val="0099FF"/>
            </a:solidFill>
            <a:ln w="9525" cap="flat" cmpd="sng" algn="ctr">
              <a:solidFill>
                <a:srgbClr val="00703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Andries</a:t>
              </a: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9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Zijlstra</a:t>
              </a: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Cancer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Biology, Metastasis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37274" y="1400101"/>
              <a:ext cx="986830" cy="454914"/>
            </a:xfrm>
            <a:prstGeom prst="hexagon">
              <a:avLst/>
            </a:prstGeom>
            <a:solidFill>
              <a:srgbClr val="0066FF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Gane</a:t>
              </a: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9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Ka-Shu</a:t>
              </a: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Wong 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Genomics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52488" y="1166056"/>
              <a:ext cx="986830" cy="454914"/>
            </a:xfrm>
            <a:prstGeom prst="hexagon">
              <a:avLst/>
            </a:prstGeom>
            <a:solidFill>
              <a:srgbClr val="0066FF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20" tIns="0" rIns="4572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Reda</a:t>
              </a: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9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Alhajj</a:t>
              </a:r>
              <a:endParaRPr lang="en-US" sz="9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Bioinformatics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60516" y="1906491"/>
              <a:ext cx="986830" cy="454914"/>
            </a:xfrm>
            <a:prstGeom prst="hexagon">
              <a:avLst/>
            </a:prstGeom>
            <a:solidFill>
              <a:srgbClr val="3399FF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Jack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Tuszynski</a:t>
              </a:r>
              <a:endParaRPr lang="en-US" sz="5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Computational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Biology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52488" y="1668002"/>
              <a:ext cx="986830" cy="454914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TRANSLATIONAL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Research Groups</a:t>
              </a:r>
              <a:endParaRPr lang="en-US" sz="7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3" name="Group 49"/>
          <p:cNvGrpSpPr/>
          <p:nvPr/>
        </p:nvGrpSpPr>
        <p:grpSpPr>
          <a:xfrm>
            <a:off x="109258" y="2536463"/>
            <a:ext cx="2709604" cy="1669518"/>
            <a:chOff x="177616" y="3964702"/>
            <a:chExt cx="2709604" cy="1669518"/>
          </a:xfrm>
          <a:effectLst>
            <a:glow rad="228600">
              <a:srgbClr val="00CC00">
                <a:alpha val="40000"/>
              </a:srgbClr>
            </a:glow>
          </a:effectLst>
        </p:grpSpPr>
        <p:sp>
          <p:nvSpPr>
            <p:cNvPr id="14" name="TextBox 13"/>
            <p:cNvSpPr txBox="1"/>
            <p:nvPr/>
          </p:nvSpPr>
          <p:spPr>
            <a:xfrm>
              <a:off x="1927100" y="4321153"/>
              <a:ext cx="960120" cy="443329"/>
            </a:xfrm>
            <a:prstGeom prst="hexagon">
              <a:avLst/>
            </a:prstGeom>
            <a:solidFill>
              <a:srgbClr val="009999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45720" rIns="0" bIns="45720" rtlCol="0" anchor="ctr" anchorCtr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Bryan Donnelly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Urologist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4120" y="5190891"/>
              <a:ext cx="960120" cy="443329"/>
            </a:xfrm>
            <a:prstGeom prst="hexagon">
              <a:avLst/>
            </a:prstGeom>
            <a:solidFill>
              <a:srgbClr val="009999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45720" rIns="0" bIns="45720" rtlCol="0" anchor="ctr" anchorCtr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Adrian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Fairey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Urologist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7100" y="4901331"/>
              <a:ext cx="960120" cy="443329"/>
            </a:xfrm>
            <a:prstGeom prst="hexagon">
              <a:avLst/>
            </a:prstGeom>
            <a:solidFill>
              <a:srgbClr val="009999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45720" rIns="0" bIns="45720" rtlCol="0" anchor="ctr" anchorCtr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Ron Moore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Urologist</a:t>
              </a:r>
              <a:endParaRPr lang="en-US" sz="5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7616" y="4269556"/>
              <a:ext cx="987552" cy="548640"/>
            </a:xfrm>
            <a:prstGeom prst="hexagon">
              <a:avLst/>
            </a:prstGeom>
            <a:solidFill>
              <a:srgbClr val="009999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5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Michael </a:t>
              </a:r>
              <a:r>
                <a:rPr lang="en-US" sz="85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Chetner</a:t>
              </a:r>
              <a:endParaRPr lang="en-US" sz="85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Pathologis</a:t>
              </a:r>
              <a:r>
                <a:rPr lang="en-US" sz="5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2572" y="4600204"/>
              <a:ext cx="960120" cy="466904"/>
            </a:xfrm>
            <a:prstGeom prst="hexagon">
              <a:avLst/>
            </a:prstGeom>
            <a:solidFill>
              <a:srgbClr val="009999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45720" rIns="0" bIns="45720" rtlCol="0" anchor="ctr" anchorCtr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Gerald Todd</a:t>
              </a:r>
              <a:br>
                <a:rPr lang="en-US" sz="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</a:br>
              <a:r>
                <a:rPr lang="en-US" sz="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Urologist</a:t>
              </a:r>
              <a:endParaRPr lang="en-US" sz="8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4752" y="4900273"/>
              <a:ext cx="960120" cy="443329"/>
            </a:xfrm>
            <a:prstGeom prst="hexagon">
              <a:avLst/>
            </a:prstGeom>
            <a:solidFill>
              <a:srgbClr val="009999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45720" rIns="0" bIns="45720" rtlCol="0" anchor="ctr" anchorCtr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Eric Hyndman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Urologist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70192" y="3964702"/>
              <a:ext cx="960120" cy="548640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Urologists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2775450" y="2857639"/>
            <a:ext cx="2658624" cy="1135380"/>
            <a:chOff x="5098856" y="5084470"/>
            <a:chExt cx="2658624" cy="1135380"/>
          </a:xfrm>
          <a:effectLst>
            <a:glow rad="127000">
              <a:srgbClr val="666699"/>
            </a:glow>
          </a:effectLst>
        </p:grpSpPr>
        <p:sp>
          <p:nvSpPr>
            <p:cNvPr id="21" name="TextBox 20"/>
            <p:cNvSpPr txBox="1"/>
            <p:nvPr/>
          </p:nvSpPr>
          <p:spPr>
            <a:xfrm>
              <a:off x="6797360" y="5374030"/>
              <a:ext cx="960120" cy="548640"/>
            </a:xfrm>
            <a:prstGeom prst="hexagon">
              <a:avLst/>
            </a:prstGeom>
            <a:solidFill>
              <a:srgbClr val="666699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Peter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Venner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Medical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Oncologist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52668" y="5671210"/>
              <a:ext cx="960120" cy="548640"/>
            </a:xfrm>
            <a:prstGeom prst="hexagon">
              <a:avLst/>
            </a:prstGeom>
            <a:solidFill>
              <a:srgbClr val="666699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Dean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Ruether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Medical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Oncologist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98856" y="5381650"/>
              <a:ext cx="960120" cy="548640"/>
            </a:xfrm>
            <a:prstGeom prst="hexagon">
              <a:avLst/>
            </a:prstGeom>
            <a:solidFill>
              <a:srgbClr val="666699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Scott North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Medical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Oncologist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45048" y="5084470"/>
              <a:ext cx="960120" cy="548640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2D2D8A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Medical</a:t>
              </a:r>
              <a:endParaRPr lang="en-US" sz="900" kern="0" dirty="0">
                <a:solidFill>
                  <a:srgbClr val="2D2D8A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2D2D8A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Oncologists</a:t>
              </a:r>
            </a:p>
          </p:txBody>
        </p:sp>
      </p:grpSp>
      <p:grpSp>
        <p:nvGrpSpPr>
          <p:cNvPr id="20" name="Group 50"/>
          <p:cNvGrpSpPr/>
          <p:nvPr/>
        </p:nvGrpSpPr>
        <p:grpSpPr>
          <a:xfrm>
            <a:off x="1845354" y="3800940"/>
            <a:ext cx="2682944" cy="1134145"/>
            <a:chOff x="6078820" y="3738768"/>
            <a:chExt cx="2682944" cy="1134145"/>
          </a:xfrm>
          <a:effectLst>
            <a:glow rad="127000">
              <a:srgbClr val="993366"/>
            </a:glow>
          </a:effectLst>
        </p:grpSpPr>
        <p:sp>
          <p:nvSpPr>
            <p:cNvPr id="24" name="TextBox 23"/>
            <p:cNvSpPr txBox="1"/>
            <p:nvPr/>
          </p:nvSpPr>
          <p:spPr>
            <a:xfrm>
              <a:off x="6078820" y="4017248"/>
              <a:ext cx="960120" cy="548640"/>
            </a:xfrm>
            <a:prstGeom prst="hexagon">
              <a:avLst/>
            </a:prstGeom>
            <a:solidFill>
              <a:srgbClr val="993366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5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Nawaid</a:t>
              </a:r>
              <a:r>
                <a:rPr lang="en-US" sz="85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85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Usmani</a:t>
              </a:r>
              <a:endParaRPr lang="en-US" sz="85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Radiation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Oncologist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01644" y="4036221"/>
              <a:ext cx="960120" cy="548640"/>
            </a:xfrm>
            <a:prstGeom prst="hexagon">
              <a:avLst/>
            </a:prstGeom>
            <a:solidFill>
              <a:srgbClr val="993366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Matthew Parliament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Radiation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Oncologist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0644" y="4324273"/>
              <a:ext cx="960120" cy="548640"/>
            </a:xfrm>
            <a:prstGeom prst="hexagon">
              <a:avLst/>
            </a:prstGeom>
            <a:solidFill>
              <a:srgbClr val="993366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Jackson Wu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Radiation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Oncologist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738768"/>
              <a:ext cx="960120" cy="548640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Radiation</a:t>
              </a:r>
              <a:endParaRPr lang="en-US" sz="900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Oncologists</a:t>
              </a:r>
            </a:p>
          </p:txBody>
        </p:sp>
      </p:grpSp>
      <p:grpSp>
        <p:nvGrpSpPr>
          <p:cNvPr id="25" name="Group 74"/>
          <p:cNvGrpSpPr/>
          <p:nvPr/>
        </p:nvGrpSpPr>
        <p:grpSpPr>
          <a:xfrm>
            <a:off x="6348184" y="4175686"/>
            <a:ext cx="2688312" cy="1125522"/>
            <a:chOff x="6386996" y="1655521"/>
            <a:chExt cx="2688312" cy="1125522"/>
          </a:xfrm>
          <a:effectLst>
            <a:glow rad="127000">
              <a:srgbClr val="3399FF"/>
            </a:glow>
          </a:effectLst>
        </p:grpSpPr>
        <p:sp>
          <p:nvSpPr>
            <p:cNvPr id="32" name="TextBox 31"/>
            <p:cNvSpPr txBox="1"/>
            <p:nvPr/>
          </p:nvSpPr>
          <p:spPr>
            <a:xfrm>
              <a:off x="8115188" y="1923579"/>
              <a:ext cx="960120" cy="548640"/>
            </a:xfrm>
            <a:prstGeom prst="hexagon">
              <a:avLst/>
            </a:prstGeom>
            <a:solidFill>
              <a:srgbClr val="0086EA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Sunita</a:t>
              </a: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Ghosh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Biostatistician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59718" y="2232403"/>
              <a:ext cx="960120" cy="548640"/>
            </a:xfrm>
            <a:prstGeom prst="hexagon">
              <a:avLst/>
            </a:prstGeom>
            <a:solidFill>
              <a:srgbClr val="0086EA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David </a:t>
              </a:r>
              <a:r>
                <a:rPr lang="en-US" sz="9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Broadhurst</a:t>
              </a:r>
              <a:endParaRPr lang="en-US" sz="9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Applied </a:t>
              </a:r>
              <a:r>
                <a:rPr lang="en-US" sz="7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Biostatistician</a:t>
              </a:r>
              <a:endParaRPr lang="en-US" sz="7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86996" y="1958083"/>
              <a:ext cx="960120" cy="548640"/>
            </a:xfrm>
            <a:prstGeom prst="hexagon">
              <a:avLst/>
            </a:prstGeom>
            <a:solidFill>
              <a:srgbClr val="0086EA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Karen </a:t>
              </a:r>
              <a:r>
                <a:rPr lang="en-US" sz="900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Kopciuk</a:t>
              </a:r>
              <a:endParaRPr lang="en-US" sz="9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Statistician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6296" y="1655521"/>
              <a:ext cx="960120" cy="548640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Biostatisticians</a:t>
              </a:r>
            </a:p>
          </p:txBody>
        </p:sp>
      </p:grpSp>
      <p:grpSp>
        <p:nvGrpSpPr>
          <p:cNvPr id="28" name="Group 73"/>
          <p:cNvGrpSpPr/>
          <p:nvPr/>
        </p:nvGrpSpPr>
        <p:grpSpPr>
          <a:xfrm>
            <a:off x="6297196" y="3501008"/>
            <a:ext cx="2739300" cy="851202"/>
            <a:chOff x="6353260" y="820586"/>
            <a:chExt cx="2739300" cy="851202"/>
          </a:xfrm>
          <a:effectLst>
            <a:glow rad="139700">
              <a:srgbClr val="0086EA"/>
            </a:glow>
          </a:effectLst>
        </p:grpSpPr>
        <p:sp>
          <p:nvSpPr>
            <p:cNvPr id="38" name="TextBox 37"/>
            <p:cNvSpPr txBox="1"/>
            <p:nvPr/>
          </p:nvSpPr>
          <p:spPr>
            <a:xfrm>
              <a:off x="8132440" y="1123148"/>
              <a:ext cx="960120" cy="548640"/>
            </a:xfrm>
            <a:prstGeom prst="hexagon">
              <a:avLst/>
            </a:prstGeom>
            <a:solidFill>
              <a:srgbClr val="0070C0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Leanne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Deman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Data manager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53260" y="1111573"/>
              <a:ext cx="1019188" cy="548640"/>
            </a:xfrm>
            <a:prstGeom prst="hexagon">
              <a:avLst/>
            </a:prstGeom>
            <a:solidFill>
              <a:srgbClr val="0070C0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Trafford Crump</a:t>
              </a:r>
              <a:endParaRPr lang="en-US" sz="9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Manager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68344" y="820586"/>
              <a:ext cx="960120" cy="548640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Cancer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Registry</a:t>
              </a:r>
            </a:p>
          </p:txBody>
        </p:sp>
      </p:grpSp>
      <p:grpSp>
        <p:nvGrpSpPr>
          <p:cNvPr id="33" name="Group 47"/>
          <p:cNvGrpSpPr/>
          <p:nvPr/>
        </p:nvGrpSpPr>
        <p:grpSpPr>
          <a:xfrm>
            <a:off x="1907704" y="1556792"/>
            <a:ext cx="1858512" cy="838200"/>
            <a:chOff x="422200" y="1072114"/>
            <a:chExt cx="1858512" cy="8382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1" name="TextBox 40"/>
            <p:cNvSpPr txBox="1"/>
            <p:nvPr/>
          </p:nvSpPr>
          <p:spPr>
            <a:xfrm>
              <a:off x="1320592" y="1361674"/>
              <a:ext cx="960120" cy="548640"/>
            </a:xfrm>
            <a:prstGeom prst="hexagon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Catalina Vasquez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APCaRI Program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2200" y="1072114"/>
              <a:ext cx="1005840" cy="548640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Program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Director</a:t>
              </a:r>
            </a:p>
          </p:txBody>
        </p:sp>
      </p:grpSp>
      <p:grpSp>
        <p:nvGrpSpPr>
          <p:cNvPr id="37" name="Group 86"/>
          <p:cNvGrpSpPr/>
          <p:nvPr/>
        </p:nvGrpSpPr>
        <p:grpSpPr>
          <a:xfrm>
            <a:off x="4510540" y="3488451"/>
            <a:ext cx="1823841" cy="1723674"/>
            <a:chOff x="4931254" y="5002578"/>
            <a:chExt cx="1823841" cy="1723674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81" name="TextBox 80"/>
            <p:cNvSpPr txBox="1"/>
            <p:nvPr/>
          </p:nvSpPr>
          <p:spPr>
            <a:xfrm>
              <a:off x="5783975" y="6177612"/>
              <a:ext cx="960120" cy="548640"/>
            </a:xfrm>
            <a:prstGeom prst="hexagon">
              <a:avLst/>
            </a:prstGeom>
            <a:solidFill>
              <a:srgbClr val="6666FF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Michael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Mengel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Pathologist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931254" y="5882066"/>
              <a:ext cx="960120" cy="548640"/>
            </a:xfrm>
            <a:prstGeom prst="hexagon">
              <a:avLst/>
            </a:prstGeom>
            <a:solidFill>
              <a:srgbClr val="6666FF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Tarek</a:t>
              </a: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Bismar</a:t>
              </a:r>
              <a:endParaRPr lang="en-US" sz="9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Pathologist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91290" y="5589514"/>
              <a:ext cx="960120" cy="548640"/>
            </a:xfrm>
            <a:prstGeom prst="hexagon">
              <a:avLst/>
            </a:prstGeom>
            <a:solidFill>
              <a:srgbClr val="6666FF"/>
            </a:solidFill>
            <a:ln w="9525" cap="flat" cmpd="sng" algn="ctr">
              <a:solidFill>
                <a:srgbClr val="92D05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Demetrios</a:t>
              </a: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Braddock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Pathologist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794975" y="5002578"/>
              <a:ext cx="960120" cy="548640"/>
            </a:xfrm>
            <a:prstGeom prst="hexagon">
              <a:avLst/>
            </a:prstGeom>
            <a:solidFill>
              <a:srgbClr val="6666FF"/>
            </a:solidFill>
            <a:ln w="9525" cap="flat" cmpd="sng" algn="ctr">
              <a:solidFill>
                <a:srgbClr val="EFA7B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Kiril</a:t>
              </a:r>
              <a:r>
                <a:rPr lang="en-US" sz="9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900" kern="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Trpkov</a:t>
              </a:r>
              <a:endParaRPr lang="en-US" sz="9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Pathologist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938874" y="5298035"/>
              <a:ext cx="960120" cy="548640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99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Pathologists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79512" y="5013176"/>
            <a:ext cx="5224623" cy="1772776"/>
            <a:chOff x="126057" y="4891838"/>
            <a:chExt cx="5224623" cy="1772776"/>
          </a:xfrm>
          <a:effectLst>
            <a:glow rad="63500">
              <a:srgbClr val="FF7979">
                <a:alpha val="40000"/>
              </a:srgbClr>
            </a:glow>
          </a:effectLst>
        </p:grpSpPr>
        <p:sp>
          <p:nvSpPr>
            <p:cNvPr id="70" name="TextBox 69"/>
            <p:cNvSpPr txBox="1"/>
            <p:nvPr/>
          </p:nvSpPr>
          <p:spPr>
            <a:xfrm>
              <a:off x="126057" y="5491567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Alberta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Health Services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88068" y="5189727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Vancouver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Prostate Cancer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Centre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3835" y="5804752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Prostate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Cancer Centre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Calgary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834580" y="5491567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Alberta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Cancer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Foundation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830233" y="6115974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Alberta Cancer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Research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Biorespository</a:t>
              </a:r>
              <a:endParaRPr lang="en-US" sz="900" kern="0" dirty="0" smtClean="0">
                <a:solidFill>
                  <a:srgbClr val="FF7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540729" y="6066834"/>
              <a:ext cx="960120" cy="543272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Motorcycle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Ride for Dad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389190" y="5206474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Terry Fox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Research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Institute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390560" y="5791297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Movember</a:t>
              </a:r>
              <a:endParaRPr lang="en-US" sz="900" kern="0" dirty="0" smtClean="0">
                <a:solidFill>
                  <a:srgbClr val="FF7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Foundation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550614" y="5491567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CHUM </a:t>
              </a:r>
              <a:r>
                <a:rPr lang="en-US" sz="900" kern="0" dirty="0" err="1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Groupe</a:t>
              </a: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du cancer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de la prostate</a:t>
              </a:r>
              <a:endParaRPr lang="en-US" sz="900" kern="0" dirty="0">
                <a:solidFill>
                  <a:srgbClr val="FF79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549170" y="4910888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OICR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Tumor Bank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92938" y="5776467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Prostate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Cancer Centre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Toronto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847118" y="4891838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Prostate Cancer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Canada Network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73835" y="5201468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Alberta Urology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FF79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Institute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28833" y="4910888"/>
              <a:ext cx="960120" cy="548640"/>
            </a:xfrm>
            <a:prstGeom prst="hexagon">
              <a:avLst/>
            </a:prstGeom>
            <a:ln w="3175">
              <a:solidFill>
                <a:srgbClr val="FF797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CANADA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316841" y="5359370"/>
            <a:ext cx="970753" cy="1145081"/>
            <a:chOff x="6149113" y="5238032"/>
            <a:chExt cx="970753" cy="1145081"/>
          </a:xfrm>
        </p:grpSpPr>
        <p:sp>
          <p:nvSpPr>
            <p:cNvPr id="108" name="TextBox 107"/>
            <p:cNvSpPr txBox="1"/>
            <p:nvPr/>
          </p:nvSpPr>
          <p:spPr>
            <a:xfrm>
              <a:off x="6159746" y="5834473"/>
              <a:ext cx="960120" cy="548640"/>
            </a:xfrm>
            <a:prstGeom prst="hexagon">
              <a:avLst/>
            </a:prstGeom>
            <a:ln>
              <a:solidFill>
                <a:srgbClr val="0070C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Australian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Prostate Cancer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Bioresource</a:t>
              </a:r>
              <a:endParaRPr lang="en-US" sz="9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149113" y="5238032"/>
              <a:ext cx="960120" cy="548640"/>
            </a:xfrm>
            <a:prstGeom prst="hexagon">
              <a:avLst/>
            </a:prstGeom>
            <a:ln>
              <a:solidFill>
                <a:srgbClr val="0070C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AUSTRALIA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423671" y="5612905"/>
            <a:ext cx="960120" cy="1123907"/>
            <a:chOff x="5255943" y="5491567"/>
            <a:chExt cx="960120" cy="1123907"/>
          </a:xfrm>
        </p:grpSpPr>
        <p:sp>
          <p:nvSpPr>
            <p:cNvPr id="111" name="TextBox 110"/>
            <p:cNvSpPr txBox="1"/>
            <p:nvPr/>
          </p:nvSpPr>
          <p:spPr>
            <a:xfrm>
              <a:off x="5255943" y="6066834"/>
              <a:ext cx="960120" cy="548640"/>
            </a:xfrm>
            <a:prstGeom prst="hexagon">
              <a:avLst/>
            </a:prstGeom>
            <a:ln w="6350">
              <a:solidFill>
                <a:srgbClr val="00B0F0"/>
              </a:solidFill>
            </a:ln>
            <a:effectLst>
              <a:glow rad="63500">
                <a:srgbClr val="3399FF">
                  <a:alpha val="4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Vanderbilt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University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(TN)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255943" y="5491567"/>
              <a:ext cx="960120" cy="548640"/>
            </a:xfrm>
            <a:prstGeom prst="hexagon">
              <a:avLst/>
            </a:prstGeom>
            <a:ln w="6350">
              <a:solidFill>
                <a:srgbClr val="00B0F0"/>
              </a:solidFill>
            </a:ln>
            <a:effectLst>
              <a:glow rad="63500">
                <a:srgbClr val="3399FF">
                  <a:alpha val="4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USA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7211103" y="5316433"/>
            <a:ext cx="1825393" cy="1430439"/>
            <a:chOff x="7043375" y="5195095"/>
            <a:chExt cx="1825393" cy="1430439"/>
          </a:xfrm>
        </p:grpSpPr>
        <p:sp>
          <p:nvSpPr>
            <p:cNvPr id="114" name="TextBox 113"/>
            <p:cNvSpPr txBox="1"/>
            <p:nvPr/>
          </p:nvSpPr>
          <p:spPr>
            <a:xfrm>
              <a:off x="7043375" y="6076894"/>
              <a:ext cx="960120" cy="548640"/>
            </a:xfrm>
            <a:prstGeom prst="hexagon">
              <a:avLst/>
            </a:prstGeom>
            <a:ln>
              <a:solidFill>
                <a:srgbClr val="00B050"/>
              </a:solidFill>
            </a:ln>
            <a:effectLst>
              <a:glow rad="101600">
                <a:srgbClr val="92D050">
                  <a:alpha val="4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Nanosight</a:t>
              </a:r>
              <a:endParaRPr lang="en-US" sz="9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UK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895884" y="5195095"/>
              <a:ext cx="960120" cy="543272"/>
            </a:xfrm>
            <a:prstGeom prst="hexagon">
              <a:avLst/>
            </a:prstGeom>
            <a:ln>
              <a:solidFill>
                <a:srgbClr val="00B050"/>
              </a:solidFill>
            </a:ln>
            <a:effectLst>
              <a:glow rad="101600">
                <a:srgbClr val="92D050">
                  <a:alpha val="4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APOGEE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UK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908648" y="5785570"/>
              <a:ext cx="960120" cy="543272"/>
            </a:xfrm>
            <a:prstGeom prst="hexagon">
              <a:avLst/>
            </a:prstGeom>
            <a:ln>
              <a:solidFill>
                <a:srgbClr val="00B050"/>
              </a:solidFill>
            </a:ln>
            <a:effectLst>
              <a:glow rad="101600">
                <a:srgbClr val="92D050">
                  <a:alpha val="4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Malvern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UK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044191" y="5491567"/>
              <a:ext cx="960120" cy="548640"/>
            </a:xfrm>
            <a:prstGeom prst="hexagon">
              <a:avLst/>
            </a:prstGeom>
            <a:ln>
              <a:solidFill>
                <a:srgbClr val="00B050"/>
              </a:solidFill>
            </a:ln>
            <a:effectLst>
              <a:glow rad="101600">
                <a:srgbClr val="92D050">
                  <a:alpha val="40000"/>
                </a:srgb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DAEDEF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United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 smtClean="0">
                  <a:solidFill>
                    <a:srgbClr val="DAEDEF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Kingdom</a:t>
              </a:r>
            </a:p>
          </p:txBody>
        </p:sp>
      </p:grpSp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2771800" y="44624"/>
            <a:ext cx="604867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Meet the Team</a:t>
            </a:r>
            <a:endParaRPr lang="en-CA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8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99792" y="6563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Alberta Prostate Cancer Research Initiative</a:t>
            </a:r>
          </a:p>
          <a:p>
            <a:pPr algn="ctr">
              <a:defRPr/>
            </a:pPr>
            <a:r>
              <a:rPr lang="en-CA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CA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right treatment to the right patient at the right time</a:t>
            </a:r>
            <a:r>
              <a:rPr lang="en-CA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C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908720"/>
            <a:ext cx="892899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 world-class provincial translational prostate cancer research and training 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program.</a:t>
            </a:r>
            <a:endParaRPr lang="en-CA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Facilitate </a:t>
            </a:r>
            <a:r>
              <a:rPr lang="en-CA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translational prostate cancer </a:t>
            </a:r>
            <a:r>
              <a:rPr lang="en-CA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Facilitate grant applications, ethics protocols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</a:t>
            </a:r>
            <a:r>
              <a:rPr lang="en-CA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“high content” clinical trials</a:t>
            </a:r>
          </a:p>
          <a:p>
            <a:pPr marL="342900" indent="-342900">
              <a:buFont typeface="+mj-lt"/>
              <a:buAutoNum type="arabicPeriod"/>
            </a:pPr>
            <a:endParaRPr lang="en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 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Alberta Prostate Cancer Registry</a:t>
            </a: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Facilitate clinical data collection to measure outcomes in Alberta</a:t>
            </a:r>
          </a:p>
          <a:p>
            <a:pPr marL="342900" indent="-342900">
              <a:buFont typeface="+mj-lt"/>
              <a:buAutoNum type="arabicPeriod"/>
            </a:pPr>
            <a:endParaRPr lang="en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 the Alberta Prostate Cancer Biorepository. </a:t>
            </a:r>
          </a:p>
          <a:p>
            <a:pPr marL="342900" indent="-342900">
              <a:buFont typeface="+mj-lt"/>
              <a:buAutoNum type="arabicPeriod"/>
            </a:pPr>
            <a:endParaRPr lang="en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and drive the clinical translation of innovative technologies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</a:t>
            </a:r>
            <a:r>
              <a:rPr lang="en-CA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biofluid</a:t>
            </a:r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-based </a:t>
            </a:r>
            <a:r>
              <a:rPr lang="en-C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to improve the diagnosis, prognosis and treatment </a:t>
            </a:r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for </a:t>
            </a:r>
            <a:r>
              <a:rPr lang="en-C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prostate </a:t>
            </a:r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treatments to block aggressive </a:t>
            </a:r>
            <a:r>
              <a:rPr lang="en-C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metastatic prostate cancer. </a:t>
            </a:r>
            <a:endParaRPr lang="en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581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3140968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</a:t>
            </a:r>
            <a:r>
              <a:rPr lang="en-CA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made-in-Alberta </a:t>
            </a:r>
            <a:r>
              <a:rPr lang="en-C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initiative</a:t>
            </a:r>
          </a:p>
          <a:p>
            <a:pPr algn="ctr"/>
            <a:r>
              <a:rPr lang="en-C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 </a:t>
            </a:r>
            <a:r>
              <a:rPr lang="en-CA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make innovative research a part </a:t>
            </a:r>
            <a:r>
              <a:rPr lang="en-C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care </a:t>
            </a:r>
            <a:r>
              <a:rPr lang="en-CA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 those living with prostate cancer.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5496" y="44624"/>
            <a:ext cx="9073008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/>
            <a:r>
              <a:rPr lang="en-CA" sz="2800" b="1" dirty="0"/>
              <a:t>The Alberta Prostate Cancer Research Initiative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039142"/>
            <a:ext cx="9144000" cy="1590973"/>
            <a:chOff x="0" y="1039142"/>
            <a:chExt cx="9144000" cy="1590973"/>
          </a:xfrm>
        </p:grpSpPr>
        <p:sp>
          <p:nvSpPr>
            <p:cNvPr id="3" name="Rectangle 2"/>
            <p:cNvSpPr/>
            <p:nvPr/>
          </p:nvSpPr>
          <p:spPr bwMode="auto">
            <a:xfrm>
              <a:off x="0" y="1039142"/>
              <a:ext cx="9144000" cy="159097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743" y="1045939"/>
              <a:ext cx="4620514" cy="1584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0" y="5078160"/>
            <a:ext cx="9144000" cy="1591200"/>
            <a:chOff x="-324544" y="4797152"/>
            <a:chExt cx="9144000" cy="1591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-324544" y="4797152"/>
              <a:ext cx="9144000" cy="159097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500" y="4797152"/>
              <a:ext cx="4641000" cy="159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35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New </a:t>
            </a:r>
            <a:r>
              <a:rPr lang="en-CA" sz="3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APCaRI</a:t>
            </a:r>
            <a:r>
              <a:rPr lang="en-CA" sz="3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Clinical Trials</a:t>
            </a:r>
            <a:endParaRPr lang="en-CA" sz="3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343665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Metformin in AS patients to delay progression and/or definitive treatment.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PREMIUM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Metformin in patients receiving radiation and ADT to delay/reduce metabolic syndrome and improve OS in patients with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ENACT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Enzulatamide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patients with localized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prostate cancer under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active surveillance.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Ethics approved and will start recruiting in the coming months</a:t>
            </a:r>
            <a:endParaRPr lang="en-C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9872" y="776892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http://apcari.ca/prostate-cancer/clinical-trials/</a:t>
            </a:r>
          </a:p>
        </p:txBody>
      </p:sp>
    </p:spTree>
    <p:extLst>
      <p:ext uri="{BB962C8B-B14F-4D97-AF65-F5344CB8AC3E}">
        <p14:creationId xmlns:p14="http://schemas.microsoft.com/office/powerpoint/2010/main" val="179353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30725"/>
          </a:xfrm>
        </p:spPr>
        <p:txBody>
          <a:bodyPr/>
          <a:lstStyle/>
          <a:p>
            <a:r>
              <a:rPr lang="en-US" dirty="0" err="1" smtClean="0"/>
              <a:t>Movember</a:t>
            </a:r>
            <a:r>
              <a:rPr lang="en-US" dirty="0" smtClean="0"/>
              <a:t> Translation Acceleration Grant of $1.5 million</a:t>
            </a:r>
          </a:p>
          <a:p>
            <a:endParaRPr lang="en-US" dirty="0" smtClean="0"/>
          </a:p>
          <a:p>
            <a:r>
              <a:rPr lang="en-US" dirty="0" smtClean="0"/>
              <a:t>Canadian Cancer Trials Group led study.</a:t>
            </a:r>
          </a:p>
          <a:p>
            <a:endParaRPr lang="en-US" dirty="0" smtClean="0"/>
          </a:p>
          <a:p>
            <a:r>
              <a:rPr lang="en-US" dirty="0" smtClean="0"/>
              <a:t>Principal Investigators:</a:t>
            </a:r>
          </a:p>
          <a:p>
            <a:pPr lvl="1"/>
            <a:r>
              <a:rPr lang="en-US" dirty="0" smtClean="0"/>
              <a:t>Dr. Bernie </a:t>
            </a:r>
            <a:r>
              <a:rPr lang="en-US" dirty="0" err="1" smtClean="0"/>
              <a:t>Eigl</a:t>
            </a:r>
            <a:r>
              <a:rPr lang="en-US" dirty="0" smtClean="0"/>
              <a:t> (BC)</a:t>
            </a:r>
          </a:p>
          <a:p>
            <a:pPr lvl="1"/>
            <a:r>
              <a:rPr lang="en-US" dirty="0" smtClean="0"/>
              <a:t>Dr. </a:t>
            </a:r>
            <a:r>
              <a:rPr lang="en-US" dirty="0" err="1" smtClean="0"/>
              <a:t>Nawaid</a:t>
            </a:r>
            <a:r>
              <a:rPr lang="en-US" dirty="0" smtClean="0"/>
              <a:t> </a:t>
            </a:r>
            <a:r>
              <a:rPr lang="en-US" dirty="0" err="1" smtClean="0"/>
              <a:t>Usmani</a:t>
            </a:r>
            <a:r>
              <a:rPr lang="en-US" dirty="0" smtClean="0"/>
              <a:t> (Alberta)</a:t>
            </a:r>
            <a:endParaRPr lang="en-U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title"/>
          </p:nvPr>
        </p:nvSpPr>
        <p:spPr>
          <a:xfrm>
            <a:off x="2699792" y="116633"/>
            <a:ext cx="5987008" cy="57606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The PRIME Study</a:t>
            </a:r>
            <a:endParaRPr lang="en-US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312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Line 4"/>
          <p:cNvSpPr>
            <a:spLocks noChangeShapeType="1"/>
          </p:cNvSpPr>
          <p:nvPr/>
        </p:nvSpPr>
        <p:spPr bwMode="auto">
          <a:xfrm>
            <a:off x="2178496" y="2961496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121096" y="1801033"/>
            <a:ext cx="2057400" cy="2492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  <a:latin typeface="Arial"/>
                <a:cs typeface="+mn-cs"/>
              </a:rPr>
              <a:t>Biochemically Recurrent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  <a:latin typeface="Arial"/>
                <a:cs typeface="+mn-cs"/>
              </a:rPr>
              <a:t>Or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+mn-cs"/>
              </a:rPr>
              <a:t>Asymptomatic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+mn-cs"/>
              </a:rPr>
              <a:t> Metastatic Prostate Ca</a:t>
            </a: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483296" y="1267633"/>
            <a:ext cx="455613" cy="3387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R</a:t>
            </a:r>
          </a:p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A</a:t>
            </a:r>
          </a:p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N</a:t>
            </a:r>
          </a:p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D</a:t>
            </a:r>
          </a:p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O</a:t>
            </a:r>
          </a:p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M</a:t>
            </a:r>
          </a:p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I</a:t>
            </a:r>
          </a:p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Z</a:t>
            </a:r>
          </a:p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/>
                <a:cs typeface="+mn-cs"/>
              </a:rPr>
              <a:t>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38909" y="1267633"/>
            <a:ext cx="2700337" cy="3200399"/>
            <a:chOff x="1823" y="1231"/>
            <a:chExt cx="1701" cy="2016"/>
          </a:xfrm>
        </p:grpSpPr>
        <p:sp>
          <p:nvSpPr>
            <p:cNvPr id="131081" name="Text Box 6"/>
            <p:cNvSpPr txBox="1">
              <a:spLocks noChangeArrowheads="1"/>
            </p:cNvSpPr>
            <p:nvPr/>
          </p:nvSpPr>
          <p:spPr bwMode="auto">
            <a:xfrm>
              <a:off x="2113" y="1231"/>
              <a:ext cx="1411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Arial"/>
                  <a:cs typeface="+mn-cs"/>
                </a:rPr>
                <a:t>iADT</a:t>
              </a:r>
              <a:endParaRPr lang="en-US" sz="2000" dirty="0">
                <a:solidFill>
                  <a:srgbClr val="FFFFFF"/>
                </a:solidFill>
                <a:latin typeface="Arial"/>
                <a:cs typeface="+mn-cs"/>
              </a:endParaRPr>
            </a:p>
            <a:p>
              <a:pPr algn="ctr"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cs typeface="+mn-cs"/>
                </a:rPr>
                <a:t>Metformin       (850 mg PO BID)</a:t>
              </a:r>
            </a:p>
          </p:txBody>
        </p:sp>
        <p:sp>
          <p:nvSpPr>
            <p:cNvPr id="131082" name="Text Box 7"/>
            <p:cNvSpPr txBox="1">
              <a:spLocks noChangeArrowheads="1"/>
            </p:cNvSpPr>
            <p:nvPr/>
          </p:nvSpPr>
          <p:spPr bwMode="auto">
            <a:xfrm>
              <a:off x="2113" y="2400"/>
              <a:ext cx="1411" cy="8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Arial"/>
                  <a:cs typeface="+mn-cs"/>
                </a:rPr>
                <a:t>iADT</a:t>
              </a:r>
              <a:endParaRPr lang="en-US" sz="2000" dirty="0">
                <a:solidFill>
                  <a:srgbClr val="FFFFFF"/>
                </a:solidFill>
                <a:latin typeface="Arial"/>
                <a:cs typeface="+mn-cs"/>
              </a:endParaRPr>
            </a:p>
            <a:p>
              <a:pPr algn="ctr" eaLnBrk="0" hangingPunct="0">
                <a:spcBef>
                  <a:spcPct val="50000"/>
                </a:spcBef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cs typeface="+mn-cs"/>
                </a:rPr>
                <a:t>Placebo          (850 mg PO BID)</a:t>
              </a:r>
            </a:p>
          </p:txBody>
        </p:sp>
        <p:sp>
          <p:nvSpPr>
            <p:cNvPr id="131083" name="Line 8"/>
            <p:cNvSpPr>
              <a:spLocks noChangeShapeType="1"/>
            </p:cNvSpPr>
            <p:nvPr/>
          </p:nvSpPr>
          <p:spPr bwMode="auto">
            <a:xfrm>
              <a:off x="1823" y="284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  <p:sp>
          <p:nvSpPr>
            <p:cNvPr id="131084" name="Line 9"/>
            <p:cNvSpPr>
              <a:spLocks noChangeShapeType="1"/>
            </p:cNvSpPr>
            <p:nvPr/>
          </p:nvSpPr>
          <p:spPr bwMode="auto">
            <a:xfrm>
              <a:off x="1823" y="1669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131077" name="Text Box 10"/>
          <p:cNvSpPr txBox="1">
            <a:spLocks noChangeArrowheads="1"/>
          </p:cNvSpPr>
          <p:nvPr/>
        </p:nvSpPr>
        <p:spPr bwMode="auto">
          <a:xfrm>
            <a:off x="5759896" y="1616883"/>
            <a:ext cx="3276600" cy="312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225425" eaLnBrk="0" hangingPunct="0">
              <a:lnSpc>
                <a:spcPct val="120000"/>
              </a:lnSpc>
              <a:buClr>
                <a:srgbClr val="FFFFFF"/>
              </a:buClr>
              <a:buFontTx/>
              <a:buChar char="•"/>
              <a:tabLst>
                <a:tab pos="228600" algn="l"/>
              </a:tabLst>
            </a:pPr>
            <a:r>
              <a:rPr lang="en-US" sz="2000" dirty="0">
                <a:solidFill>
                  <a:srgbClr val="FFFFFF"/>
                </a:solidFill>
                <a:latin typeface="Arial"/>
                <a:cs typeface="+mn-cs"/>
              </a:rPr>
              <a:t>Primary:</a:t>
            </a:r>
          </a:p>
          <a:p>
            <a:pPr lvl="1" indent="225425" eaLnBrk="0" hangingPunct="0">
              <a:lnSpc>
                <a:spcPct val="120000"/>
              </a:lnSpc>
              <a:buClr>
                <a:srgbClr val="FFFFFF"/>
              </a:buClr>
              <a:buFontTx/>
              <a:buChar char="•"/>
              <a:tabLst>
                <a:tab pos="2286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+mn-cs"/>
              </a:rPr>
              <a:t>MS at 1 </a:t>
            </a:r>
            <a:r>
              <a:rPr lang="en-US" dirty="0" err="1">
                <a:solidFill>
                  <a:srgbClr val="FFFFFF"/>
                </a:solidFill>
                <a:latin typeface="Arial"/>
                <a:cs typeface="+mn-cs"/>
              </a:rPr>
              <a:t>yr</a:t>
            </a: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  <a:p>
            <a:pPr indent="225425" eaLnBrk="0" hangingPunct="0">
              <a:lnSpc>
                <a:spcPct val="120000"/>
              </a:lnSpc>
              <a:buClr>
                <a:srgbClr val="FFFFFF"/>
              </a:buClr>
              <a:buFontTx/>
              <a:buChar char="•"/>
              <a:tabLst>
                <a:tab pos="228600" algn="l"/>
              </a:tabLst>
            </a:pPr>
            <a:r>
              <a:rPr lang="en-US" sz="2000" dirty="0">
                <a:solidFill>
                  <a:srgbClr val="FFFFFF"/>
                </a:solidFill>
                <a:latin typeface="Arial"/>
                <a:cs typeface="+mn-cs"/>
              </a:rPr>
              <a:t>Secondary</a:t>
            </a:r>
          </a:p>
          <a:p>
            <a:pPr lvl="1" indent="225425" eaLnBrk="0" hangingPunct="0">
              <a:lnSpc>
                <a:spcPct val="120000"/>
              </a:lnSpc>
              <a:buClr>
                <a:srgbClr val="FFFFFF"/>
              </a:buClr>
              <a:buFontTx/>
              <a:buChar char="•"/>
              <a:tabLst>
                <a:tab pos="2286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+mn-cs"/>
              </a:rPr>
              <a:t>Incidence of comps</a:t>
            </a:r>
          </a:p>
          <a:p>
            <a:pPr lvl="1" indent="225425" eaLnBrk="0" hangingPunct="0">
              <a:lnSpc>
                <a:spcPct val="120000"/>
              </a:lnSpc>
              <a:buClr>
                <a:srgbClr val="FFFFFF"/>
              </a:buClr>
              <a:tabLst>
                <a:tab pos="2286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+mn-cs"/>
              </a:rPr>
              <a:t>metabolic syndrome</a:t>
            </a:r>
          </a:p>
          <a:p>
            <a:pPr lvl="2" indent="225425" eaLnBrk="0" hangingPunct="0">
              <a:lnSpc>
                <a:spcPct val="120000"/>
              </a:lnSpc>
              <a:buClr>
                <a:srgbClr val="FFFFFF"/>
              </a:buClr>
              <a:buFontTx/>
              <a:buChar char="•"/>
              <a:tabLst>
                <a:tab pos="2286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+mn-cs"/>
              </a:rPr>
              <a:t>DM, HTN, lipids</a:t>
            </a:r>
          </a:p>
          <a:p>
            <a:pPr lvl="1" indent="225425" eaLnBrk="0" hangingPunct="0">
              <a:lnSpc>
                <a:spcPct val="120000"/>
              </a:lnSpc>
              <a:buClr>
                <a:srgbClr val="FFFFFF"/>
              </a:buClr>
              <a:buFontTx/>
              <a:buChar char="•"/>
              <a:tabLst>
                <a:tab pos="228600" algn="l"/>
              </a:tabLst>
            </a:pPr>
            <a:r>
              <a:rPr lang="en-US" sz="1600" dirty="0">
                <a:solidFill>
                  <a:srgbClr val="FFFFFF"/>
                </a:solidFill>
                <a:latin typeface="Arial"/>
                <a:cs typeface="+mn-cs"/>
              </a:rPr>
              <a:t>QOL (EORTC QLQ-C30)</a:t>
            </a:r>
          </a:p>
          <a:p>
            <a:pPr lvl="1" indent="225425" eaLnBrk="0" hangingPunct="0">
              <a:lnSpc>
                <a:spcPct val="120000"/>
              </a:lnSpc>
              <a:buClr>
                <a:srgbClr val="FFFFFF"/>
              </a:buClr>
              <a:buFontTx/>
              <a:buChar char="•"/>
              <a:tabLst>
                <a:tab pos="22860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+mn-cs"/>
              </a:rPr>
              <a:t>Toxicity (CTCAE 4.0)</a:t>
            </a:r>
          </a:p>
          <a:p>
            <a:pPr lvl="1" indent="225425" eaLnBrk="0" hangingPunct="0">
              <a:lnSpc>
                <a:spcPct val="120000"/>
              </a:lnSpc>
              <a:buClr>
                <a:srgbClr val="FFFFFF"/>
              </a:buClr>
              <a:buFontTx/>
              <a:buChar char="•"/>
              <a:tabLst>
                <a:tab pos="228600" algn="l"/>
              </a:tabLst>
            </a:pPr>
            <a:r>
              <a:rPr lang="en-US" dirty="0" err="1">
                <a:solidFill>
                  <a:srgbClr val="FFFFFF"/>
                </a:solidFill>
                <a:latin typeface="Arial"/>
                <a:cs typeface="+mn-cs"/>
              </a:rPr>
              <a:t>bPFS</a:t>
            </a:r>
            <a:r>
              <a:rPr lang="en-US" dirty="0">
                <a:solidFill>
                  <a:srgbClr val="FFFFFF"/>
                </a:solidFill>
                <a:latin typeface="Arial"/>
                <a:cs typeface="+mn-cs"/>
              </a:rPr>
              <a:t>, PCSS, OS</a:t>
            </a:r>
          </a:p>
        </p:txBody>
      </p:sp>
      <p:sp>
        <p:nvSpPr>
          <p:cNvPr id="131078" name="Text Box 11"/>
          <p:cNvSpPr txBox="1">
            <a:spLocks noChangeArrowheads="1"/>
          </p:cNvSpPr>
          <p:nvPr/>
        </p:nvSpPr>
        <p:spPr bwMode="auto">
          <a:xfrm>
            <a:off x="5912296" y="1039033"/>
            <a:ext cx="2590800" cy="5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800" u="sng" dirty="0">
                <a:solidFill>
                  <a:srgbClr val="FFFFFF"/>
                </a:solidFill>
                <a:latin typeface="Arial"/>
                <a:cs typeface="+mn-cs"/>
              </a:rPr>
              <a:t>Endpoints: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+mn-cs"/>
              </a:rPr>
              <a:t>  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+mn-cs"/>
              </a:rPr>
              <a:t>   </a:t>
            </a:r>
          </a:p>
        </p:txBody>
      </p:sp>
      <p:sp>
        <p:nvSpPr>
          <p:cNvPr id="131080" name="Text Box 14"/>
          <p:cNvSpPr txBox="1">
            <a:spLocks noChangeArrowheads="1"/>
          </p:cNvSpPr>
          <p:nvPr/>
        </p:nvSpPr>
        <p:spPr bwMode="auto">
          <a:xfrm>
            <a:off x="1340296" y="5077633"/>
            <a:ext cx="7543800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Sample Size: 	300 patients			            Statistics:	80% power for 2-sided </a:t>
            </a:r>
            <a:r>
              <a:rPr lang="el-GR" sz="2000" dirty="0">
                <a:solidFill>
                  <a:srgbClr val="000000"/>
                </a:solidFill>
                <a:latin typeface="Arial"/>
                <a:cs typeface="+mn-cs"/>
              </a:rPr>
              <a:t>α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 to detect 15% reduction 		in incidence of MS (from 44% to 27% at 1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+mn-cs"/>
              </a:rPr>
              <a:t>yr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+mn-cs"/>
              </a:rPr>
              <a:t>).</a:t>
            </a: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title"/>
          </p:nvPr>
        </p:nvSpPr>
        <p:spPr>
          <a:xfrm>
            <a:off x="2699792" y="116633"/>
            <a:ext cx="5987008" cy="57606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The PRIME Study</a:t>
            </a:r>
            <a:endParaRPr lang="en-US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817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99792" y="6563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Exciting Discoveries</a:t>
            </a:r>
            <a:endParaRPr lang="en-CA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ndries Zijlst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6615" y="1916832"/>
            <a:ext cx="867547" cy="867547"/>
          </a:xfrm>
          <a:prstGeom prst="rect">
            <a:avLst/>
          </a:prstGeom>
        </p:spPr>
      </p:pic>
      <p:pic>
        <p:nvPicPr>
          <p:cNvPr id="8" name="Picture 7" descr="JLew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88703" y="1484784"/>
            <a:ext cx="1065309" cy="748680"/>
          </a:xfrm>
          <a:prstGeom prst="rect">
            <a:avLst/>
          </a:prstGeo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8783" y="1916832"/>
            <a:ext cx="8396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8623" y="2924944"/>
            <a:ext cx="2160000" cy="108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8624" y="4077073"/>
            <a:ext cx="2160000" cy="92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940151" y="836712"/>
            <a:ext cx="302433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Cell Motility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Andries Zijlst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3" y="1873150"/>
            <a:ext cx="867547" cy="867547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987822" y="1025187"/>
            <a:ext cx="302433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Protease-activated signaling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Morley Hollenberg pi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5" y="1873150"/>
            <a:ext cx="708604" cy="936104"/>
          </a:xfrm>
          <a:prstGeom prst="rect">
            <a:avLst/>
          </a:prstGeom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39" y="5229200"/>
            <a:ext cx="25840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7" y="2996952"/>
            <a:ext cx="1801480" cy="213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51519" y="1001738"/>
            <a:ext cx="2592288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Dysregulated</a:t>
            </a: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growth factors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366" y="1844824"/>
            <a:ext cx="8396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Reda Alhajj pic - Cop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35478" y="1844824"/>
            <a:ext cx="776281" cy="936104"/>
          </a:xfrm>
          <a:prstGeom prst="rect">
            <a:avLst/>
          </a:prstGeom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5" y="2996952"/>
            <a:ext cx="2241649" cy="116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4293096"/>
            <a:ext cx="2376264" cy="76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199" y="5229200"/>
            <a:ext cx="249519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9551" y="5157192"/>
            <a:ext cx="1872208" cy="142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879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99792" y="6563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Advanced Discovery Platforms</a:t>
            </a:r>
            <a:endParaRPr lang="en-CA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Gane Wong 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84785"/>
            <a:ext cx="1143000" cy="1143000"/>
          </a:xfrm>
          <a:prstGeom prst="rect">
            <a:avLst/>
          </a:prstGeom>
        </p:spPr>
      </p:pic>
      <p:pic>
        <p:nvPicPr>
          <p:cNvPr id="7" name="Picture 6" descr="Andries Zijlst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3982" y="2528565"/>
            <a:ext cx="867547" cy="867547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52120" y="1896626"/>
            <a:ext cx="302433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Proteomics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rley Hollenberg pi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1894" y="2528565"/>
            <a:ext cx="708604" cy="936104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23527" y="857722"/>
            <a:ext cx="2592288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Genomics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115616" y="4077072"/>
            <a:ext cx="338437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Vivo</a:t>
            </a: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Screening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http://www.metabolomicsplatform.com/images_octavi/2d_artistic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636912"/>
            <a:ext cx="1968411" cy="1224136"/>
          </a:xfrm>
          <a:prstGeom prst="rect">
            <a:avLst/>
          </a:prstGeom>
          <a:noFill/>
        </p:spPr>
      </p:pic>
      <p:pic>
        <p:nvPicPr>
          <p:cNvPr id="15" name="Picture 14" descr="Hans Vogel Pictu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5" y="1484783"/>
            <a:ext cx="792088" cy="1039319"/>
          </a:xfrm>
          <a:prstGeom prst="rect">
            <a:avLst/>
          </a:prstGeom>
        </p:spPr>
      </p:pic>
      <p:pic>
        <p:nvPicPr>
          <p:cNvPr id="16" name="Picture 6" descr="http://m.c.lnkd.licdn.com/mpr/pub/image-sbJCkaFtQvymHeU7YguwVAYwa3IaKDZD7_57oa82aq7QL7FcsbJ7oHEtabBFL5q517Ra/david-broadhurs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9" y="1501180"/>
            <a:ext cx="1008112" cy="1008112"/>
          </a:xfrm>
          <a:prstGeom prst="rect">
            <a:avLst/>
          </a:prstGeom>
          <a:noFill/>
        </p:spPr>
      </p:pic>
      <p:pic>
        <p:nvPicPr>
          <p:cNvPr id="2050" name="Picture 2" descr="http://medbio.utoronto.ca/faculty/boutro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1484784"/>
            <a:ext cx="792088" cy="1186307"/>
          </a:xfrm>
          <a:prstGeom prst="rect">
            <a:avLst/>
          </a:prstGeom>
          <a:noFill/>
        </p:spPr>
      </p:pic>
      <p:pic>
        <p:nvPicPr>
          <p:cNvPr id="5" name="Picture 4" descr="JLewi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60233" y="3392661"/>
            <a:ext cx="1065309" cy="748680"/>
          </a:xfrm>
          <a:prstGeom prst="rect">
            <a:avLst/>
          </a:prstGeom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2483768" y="4797152"/>
            <a:ext cx="1836206" cy="1656702"/>
            <a:chOff x="179511" y="3356992"/>
            <a:chExt cx="3672411" cy="3313403"/>
          </a:xfrm>
        </p:grpSpPr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16200000">
              <a:off x="2195736" y="3356992"/>
              <a:ext cx="1656185" cy="165618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8" name="Picture 2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16200000">
              <a:off x="2195220" y="5013693"/>
              <a:ext cx="1657218" cy="1656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" name="Picture 7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5400000">
              <a:off x="-468560" y="4005064"/>
              <a:ext cx="3312368" cy="2016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203849" y="836712"/>
            <a:ext cx="230425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Metabolomics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 descr="H:\Grants\2013.12.08 CRIO Team 2013 FULL\PI components\Gane\PC3_libs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7544" y="2780928"/>
            <a:ext cx="2275670" cy="110628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84169" y="4256757"/>
            <a:ext cx="230028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Andries Zijlstr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589240"/>
            <a:ext cx="867547" cy="867547"/>
          </a:xfrm>
          <a:prstGeom prst="rect">
            <a:avLst/>
          </a:prstGeom>
        </p:spPr>
      </p:pic>
      <p:pic>
        <p:nvPicPr>
          <p:cNvPr id="25" name="Picture 24" descr="JLewi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87624" y="4725144"/>
            <a:ext cx="1065309" cy="7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9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Integrative Technology Platforms</a:t>
            </a:r>
            <a:endParaRPr lang="en-CA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ndries Zijlst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5661248"/>
            <a:ext cx="867547" cy="867547"/>
          </a:xfrm>
          <a:prstGeom prst="rect">
            <a:avLst/>
          </a:prstGeom>
        </p:spPr>
      </p:pic>
      <p:pic>
        <p:nvPicPr>
          <p:cNvPr id="4" name="Picture 3" descr="JLew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708920"/>
            <a:ext cx="1065309" cy="7486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682875"/>
            <a:ext cx="8396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87823" y="836712"/>
            <a:ext cx="2808313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Metabolomics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Andries Zijlst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2708920"/>
            <a:ext cx="867547" cy="86754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12159" y="1865834"/>
            <a:ext cx="302433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Cancer Microparticles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09769" y="2060848"/>
            <a:ext cx="2592288" cy="48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NanoString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203848" y="4941168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ImmunoPCR</a:t>
            </a:r>
            <a:endParaRPr lang="en-CA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http://www.metabolomicsplatform.com/images_octavi/2d_artistic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1" y="2636912"/>
            <a:ext cx="1968411" cy="1224136"/>
          </a:xfrm>
          <a:prstGeom prst="rect">
            <a:avLst/>
          </a:prstGeom>
          <a:noFill/>
        </p:spPr>
      </p:pic>
      <p:pic>
        <p:nvPicPr>
          <p:cNvPr id="23" name="Picture 22" descr="Hans Vogel Pictu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1484783"/>
            <a:ext cx="792088" cy="1039319"/>
          </a:xfrm>
          <a:prstGeom prst="rect">
            <a:avLst/>
          </a:prstGeom>
        </p:spPr>
      </p:pic>
      <p:pic>
        <p:nvPicPr>
          <p:cNvPr id="36870" name="Picture 6" descr="http://m.c.lnkd.licdn.com/mpr/pub/image-sbJCkaFtQvymHeU7YguwVAYwa3IaKDZD7_57oa82aq7QL7FcsbJ7oHEtabBFL5q517Ra/david-broadhurs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1501180"/>
            <a:ext cx="1008112" cy="1008112"/>
          </a:xfrm>
          <a:prstGeom prst="rect">
            <a:avLst/>
          </a:prstGeom>
          <a:noFill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2538859"/>
            <a:ext cx="816188" cy="9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New A50-MiniFCM Flow Cytometer"/>
          <p:cNvPicPr>
            <a:picLocks noChangeAspect="1" noChangeArrowheads="1"/>
          </p:cNvPicPr>
          <p:nvPr/>
        </p:nvPicPr>
        <p:blipFill>
          <a:blip r:embed="rId10" cstate="print"/>
          <a:srcRect l="30240"/>
          <a:stretch>
            <a:fillRect/>
          </a:stretch>
        </p:blipFill>
        <p:spPr bwMode="auto">
          <a:xfrm>
            <a:off x="6012160" y="3573016"/>
            <a:ext cx="1101264" cy="1368152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3789040"/>
            <a:ext cx="1728192" cy="96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7704" y="2826891"/>
            <a:ext cx="938369" cy="81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 descr="http://www.i-detect.eu/images/iPCR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79912" y="5517232"/>
            <a:ext cx="1910567" cy="1224136"/>
          </a:xfrm>
          <a:prstGeom prst="rect">
            <a:avLst/>
          </a:prstGeom>
          <a:noFill/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1777" y="3645024"/>
            <a:ext cx="2220739" cy="1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457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484788"/>
            <a:ext cx="396966" cy="765349"/>
          </a:xfrm>
          <a:prstGeom prst="rect">
            <a:avLst/>
          </a:prstGeom>
        </p:spPr>
      </p:pic>
      <p:pic>
        <p:nvPicPr>
          <p:cNvPr id="10" name="Picture 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1484787"/>
            <a:ext cx="396966" cy="765349"/>
          </a:xfrm>
          <a:prstGeom prst="rect">
            <a:avLst/>
          </a:prstGeom>
        </p:spPr>
      </p:pic>
      <p:pic>
        <p:nvPicPr>
          <p:cNvPr id="11" name="Picture 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484788"/>
            <a:ext cx="396966" cy="765349"/>
          </a:xfrm>
          <a:prstGeom prst="rect">
            <a:avLst/>
          </a:prstGeom>
        </p:spPr>
      </p:pic>
      <p:pic>
        <p:nvPicPr>
          <p:cNvPr id="12" name="Picture 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1484787"/>
            <a:ext cx="396966" cy="765349"/>
          </a:xfrm>
          <a:prstGeom prst="rect">
            <a:avLst/>
          </a:prstGeom>
        </p:spPr>
      </p:pic>
      <p:pic>
        <p:nvPicPr>
          <p:cNvPr id="95" name="Picture 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97" name="Picture 9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98" name="Picture 9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1484788"/>
            <a:ext cx="396966" cy="765349"/>
          </a:xfrm>
          <a:prstGeom prst="rect">
            <a:avLst/>
          </a:prstGeom>
        </p:spPr>
      </p:pic>
      <p:pic>
        <p:nvPicPr>
          <p:cNvPr id="99" name="Picture 9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1484787"/>
            <a:ext cx="396966" cy="765349"/>
          </a:xfrm>
          <a:prstGeom prst="rect">
            <a:avLst/>
          </a:prstGeom>
        </p:spPr>
      </p:pic>
      <p:pic>
        <p:nvPicPr>
          <p:cNvPr id="100" name="Picture 9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1484788"/>
            <a:ext cx="396966" cy="765349"/>
          </a:xfrm>
          <a:prstGeom prst="rect">
            <a:avLst/>
          </a:prstGeom>
        </p:spPr>
      </p:pic>
      <p:pic>
        <p:nvPicPr>
          <p:cNvPr id="101" name="Picture 10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1484787"/>
            <a:ext cx="396966" cy="765349"/>
          </a:xfrm>
          <a:prstGeom prst="rect">
            <a:avLst/>
          </a:prstGeom>
        </p:spPr>
      </p:pic>
      <p:pic>
        <p:nvPicPr>
          <p:cNvPr id="102" name="Picture 10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103" name="Picture 10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8"/>
            <a:ext cx="396966" cy="765349"/>
          </a:xfrm>
          <a:prstGeom prst="rect">
            <a:avLst/>
          </a:prstGeom>
        </p:spPr>
      </p:pic>
      <p:pic>
        <p:nvPicPr>
          <p:cNvPr id="104" name="Picture 10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1484787"/>
            <a:ext cx="396966" cy="765349"/>
          </a:xfrm>
          <a:prstGeom prst="rect">
            <a:avLst/>
          </a:prstGeom>
        </p:spPr>
      </p:pic>
      <p:pic>
        <p:nvPicPr>
          <p:cNvPr id="105" name="Picture 10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8"/>
            <a:ext cx="396966" cy="765349"/>
          </a:xfrm>
          <a:prstGeom prst="rect">
            <a:avLst/>
          </a:prstGeom>
        </p:spPr>
      </p:pic>
      <p:pic>
        <p:nvPicPr>
          <p:cNvPr id="106" name="Picture 10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1484787"/>
            <a:ext cx="396966" cy="765349"/>
          </a:xfrm>
          <a:prstGeom prst="rect">
            <a:avLst/>
          </a:prstGeom>
        </p:spPr>
      </p:pic>
      <p:pic>
        <p:nvPicPr>
          <p:cNvPr id="107" name="Picture 10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108" name="Picture 10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1484788"/>
            <a:ext cx="396966" cy="765349"/>
          </a:xfrm>
          <a:prstGeom prst="rect">
            <a:avLst/>
          </a:prstGeom>
        </p:spPr>
      </p:pic>
      <p:pic>
        <p:nvPicPr>
          <p:cNvPr id="109" name="Picture 10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1484787"/>
            <a:ext cx="396966" cy="765349"/>
          </a:xfrm>
          <a:prstGeom prst="rect">
            <a:avLst/>
          </a:prstGeom>
        </p:spPr>
      </p:pic>
      <p:pic>
        <p:nvPicPr>
          <p:cNvPr id="110" name="Picture 10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1484788"/>
            <a:ext cx="396966" cy="765349"/>
          </a:xfrm>
          <a:prstGeom prst="rect">
            <a:avLst/>
          </a:prstGeom>
        </p:spPr>
      </p:pic>
      <p:pic>
        <p:nvPicPr>
          <p:cNvPr id="173" name="Picture 17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679875"/>
            <a:ext cx="396966" cy="765349"/>
          </a:xfrm>
          <a:prstGeom prst="rect">
            <a:avLst/>
          </a:prstGeom>
        </p:spPr>
      </p:pic>
      <p:pic>
        <p:nvPicPr>
          <p:cNvPr id="174" name="Picture 17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4679874"/>
            <a:ext cx="396966" cy="765349"/>
          </a:xfrm>
          <a:prstGeom prst="rect">
            <a:avLst/>
          </a:prstGeom>
        </p:spPr>
      </p:pic>
      <p:pic>
        <p:nvPicPr>
          <p:cNvPr id="175" name="Picture 17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4679875"/>
            <a:ext cx="396966" cy="765349"/>
          </a:xfrm>
          <a:prstGeom prst="rect">
            <a:avLst/>
          </a:prstGeom>
        </p:spPr>
      </p:pic>
      <p:pic>
        <p:nvPicPr>
          <p:cNvPr id="176" name="Picture 17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4679874"/>
            <a:ext cx="396966" cy="765349"/>
          </a:xfrm>
          <a:prstGeom prst="rect">
            <a:avLst/>
          </a:prstGeom>
        </p:spPr>
      </p:pic>
      <p:pic>
        <p:nvPicPr>
          <p:cNvPr id="177" name="Picture 17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4679871"/>
            <a:ext cx="396966" cy="765349"/>
          </a:xfrm>
          <a:prstGeom prst="rect">
            <a:avLst/>
          </a:prstGeom>
        </p:spPr>
      </p:pic>
      <p:pic>
        <p:nvPicPr>
          <p:cNvPr id="178" name="Picture 17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4679875"/>
            <a:ext cx="396966" cy="765349"/>
          </a:xfrm>
          <a:prstGeom prst="rect">
            <a:avLst/>
          </a:prstGeom>
        </p:spPr>
      </p:pic>
      <p:pic>
        <p:nvPicPr>
          <p:cNvPr id="179" name="Picture 17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4679874"/>
            <a:ext cx="396966" cy="765349"/>
          </a:xfrm>
          <a:prstGeom prst="rect">
            <a:avLst/>
          </a:prstGeom>
        </p:spPr>
      </p:pic>
      <p:pic>
        <p:nvPicPr>
          <p:cNvPr id="180" name="Picture 17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4679875"/>
            <a:ext cx="396966" cy="765349"/>
          </a:xfrm>
          <a:prstGeom prst="rect">
            <a:avLst/>
          </a:prstGeom>
        </p:spPr>
      </p:pic>
      <p:pic>
        <p:nvPicPr>
          <p:cNvPr id="181" name="Picture 18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4679874"/>
            <a:ext cx="396966" cy="765349"/>
          </a:xfrm>
          <a:prstGeom prst="rect">
            <a:avLst/>
          </a:prstGeom>
        </p:spPr>
      </p:pic>
      <p:pic>
        <p:nvPicPr>
          <p:cNvPr id="182" name="Picture 18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4679871"/>
            <a:ext cx="396966" cy="765349"/>
          </a:xfrm>
          <a:prstGeom prst="rect">
            <a:avLst/>
          </a:prstGeom>
        </p:spPr>
      </p:pic>
      <p:pic>
        <p:nvPicPr>
          <p:cNvPr id="183" name="Picture 18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679875"/>
            <a:ext cx="396966" cy="765349"/>
          </a:xfrm>
          <a:prstGeom prst="rect">
            <a:avLst/>
          </a:prstGeom>
        </p:spPr>
      </p:pic>
      <p:pic>
        <p:nvPicPr>
          <p:cNvPr id="184" name="Picture 18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4679874"/>
            <a:ext cx="396966" cy="765349"/>
          </a:xfrm>
          <a:prstGeom prst="rect">
            <a:avLst/>
          </a:prstGeom>
        </p:spPr>
      </p:pic>
      <p:pic>
        <p:nvPicPr>
          <p:cNvPr id="185" name="Picture 18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679875"/>
            <a:ext cx="396966" cy="765349"/>
          </a:xfrm>
          <a:prstGeom prst="rect">
            <a:avLst/>
          </a:prstGeom>
        </p:spPr>
      </p:pic>
      <p:pic>
        <p:nvPicPr>
          <p:cNvPr id="186" name="Picture 18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4679874"/>
            <a:ext cx="396966" cy="765349"/>
          </a:xfrm>
          <a:prstGeom prst="rect">
            <a:avLst/>
          </a:prstGeom>
        </p:spPr>
      </p:pic>
      <p:pic>
        <p:nvPicPr>
          <p:cNvPr id="187" name="Picture 18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79871"/>
            <a:ext cx="396966" cy="765349"/>
          </a:xfrm>
          <a:prstGeom prst="rect">
            <a:avLst/>
          </a:prstGeom>
        </p:spPr>
      </p:pic>
      <p:pic>
        <p:nvPicPr>
          <p:cNvPr id="188" name="Picture 18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4679875"/>
            <a:ext cx="396966" cy="765349"/>
          </a:xfrm>
          <a:prstGeom prst="rect">
            <a:avLst/>
          </a:prstGeom>
        </p:spPr>
      </p:pic>
      <p:pic>
        <p:nvPicPr>
          <p:cNvPr id="189" name="Picture 18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4679874"/>
            <a:ext cx="396966" cy="765349"/>
          </a:xfrm>
          <a:prstGeom prst="rect">
            <a:avLst/>
          </a:prstGeom>
        </p:spPr>
      </p:pic>
      <p:pic>
        <p:nvPicPr>
          <p:cNvPr id="190" name="Picture 18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4679875"/>
            <a:ext cx="396966" cy="765349"/>
          </a:xfrm>
          <a:prstGeom prst="rect">
            <a:avLst/>
          </a:prstGeom>
        </p:spPr>
      </p:pic>
      <p:pic>
        <p:nvPicPr>
          <p:cNvPr id="191" name="Picture 19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4679874"/>
            <a:ext cx="396966" cy="765349"/>
          </a:xfrm>
          <a:prstGeom prst="rect">
            <a:avLst/>
          </a:prstGeom>
        </p:spPr>
      </p:pic>
      <p:pic>
        <p:nvPicPr>
          <p:cNvPr id="192" name="Picture 19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4679871"/>
            <a:ext cx="396966" cy="765349"/>
          </a:xfrm>
          <a:prstGeom prst="rect">
            <a:avLst/>
          </a:prstGeom>
        </p:spPr>
      </p:pic>
      <p:pic>
        <p:nvPicPr>
          <p:cNvPr id="193" name="Picture 19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194" name="Picture 19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195" name="Picture 1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196" name="Picture 19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197" name="Picture 19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198" name="Picture 19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199" name="Picture 19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00" name="Picture 199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01" name="Picture 200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02" name="Picture 201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03" name="Picture 20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04" name="Picture 20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05" name="Picture 20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06" name="Picture 20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07" name="Picture 20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08" name="Picture 20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09" name="Picture 20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pic>
        <p:nvPicPr>
          <p:cNvPr id="213" name="Picture 21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214" name="Picture 21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215" name="Picture 21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216" name="Picture 21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217" name="Picture 21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218" name="Picture 21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219" name="Picture 21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220" name="Picture 21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21" name="Picture 220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72" name="Picture 271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73" name="Picture 27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74" name="Picture 27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75" name="Picture 27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76" name="Picture 27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77" name="Picture 27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78" name="Picture 27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79" name="Picture 27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80" name="Picture 27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sp>
        <p:nvSpPr>
          <p:cNvPr id="291" name="Rectangle 2"/>
          <p:cNvSpPr>
            <a:spLocks noChangeArrowheads="1"/>
          </p:cNvSpPr>
          <p:nvPr/>
        </p:nvSpPr>
        <p:spPr bwMode="auto">
          <a:xfrm>
            <a:off x="971600" y="5589240"/>
            <a:ext cx="74168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But which 3 ?</a:t>
            </a:r>
            <a:endParaRPr lang="en-CA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" name="Picture 29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1484784"/>
            <a:ext cx="396966" cy="765349"/>
          </a:xfrm>
          <a:prstGeom prst="rect">
            <a:avLst/>
          </a:prstGeom>
        </p:spPr>
      </p:pic>
      <p:pic>
        <p:nvPicPr>
          <p:cNvPr id="297" name="Picture 29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1484784"/>
            <a:ext cx="396966" cy="765349"/>
          </a:xfrm>
          <a:prstGeom prst="rect">
            <a:avLst/>
          </a:prstGeom>
        </p:spPr>
      </p:pic>
      <p:pic>
        <p:nvPicPr>
          <p:cNvPr id="298" name="Picture 29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887787"/>
            <a:ext cx="396966" cy="765349"/>
          </a:xfrm>
          <a:prstGeom prst="rect">
            <a:avLst/>
          </a:prstGeom>
        </p:spPr>
      </p:pic>
      <p:pic>
        <p:nvPicPr>
          <p:cNvPr id="299" name="Picture 29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3887787"/>
            <a:ext cx="396966" cy="765349"/>
          </a:xfrm>
          <a:prstGeom prst="rect">
            <a:avLst/>
          </a:prstGeom>
        </p:spPr>
      </p:pic>
      <p:pic>
        <p:nvPicPr>
          <p:cNvPr id="300" name="Picture 29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887787"/>
            <a:ext cx="396966" cy="765349"/>
          </a:xfrm>
          <a:prstGeom prst="rect">
            <a:avLst/>
          </a:prstGeom>
        </p:spPr>
      </p:pic>
      <p:pic>
        <p:nvPicPr>
          <p:cNvPr id="301" name="Picture 30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3887787"/>
            <a:ext cx="396966" cy="765349"/>
          </a:xfrm>
          <a:prstGeom prst="rect">
            <a:avLst/>
          </a:prstGeom>
        </p:spPr>
      </p:pic>
      <p:pic>
        <p:nvPicPr>
          <p:cNvPr id="302" name="Picture 30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887787"/>
            <a:ext cx="396966" cy="765349"/>
          </a:xfrm>
          <a:prstGeom prst="rect">
            <a:avLst/>
          </a:prstGeom>
        </p:spPr>
      </p:pic>
      <p:pic>
        <p:nvPicPr>
          <p:cNvPr id="303" name="Picture 30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3887787"/>
            <a:ext cx="396966" cy="765349"/>
          </a:xfrm>
          <a:prstGeom prst="rect">
            <a:avLst/>
          </a:prstGeom>
        </p:spPr>
      </p:pic>
      <p:pic>
        <p:nvPicPr>
          <p:cNvPr id="304" name="Picture 30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887787"/>
            <a:ext cx="396966" cy="765349"/>
          </a:xfrm>
          <a:prstGeom prst="rect">
            <a:avLst/>
          </a:prstGeom>
        </p:spPr>
      </p:pic>
      <p:pic>
        <p:nvPicPr>
          <p:cNvPr id="305" name="Picture 30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3887787"/>
            <a:ext cx="396966" cy="765349"/>
          </a:xfrm>
          <a:prstGeom prst="rect">
            <a:avLst/>
          </a:prstGeom>
        </p:spPr>
      </p:pic>
      <p:pic>
        <p:nvPicPr>
          <p:cNvPr id="306" name="Picture 30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887787"/>
            <a:ext cx="396966" cy="765349"/>
          </a:xfrm>
          <a:prstGeom prst="rect">
            <a:avLst/>
          </a:prstGeom>
        </p:spPr>
      </p:pic>
      <p:pic>
        <p:nvPicPr>
          <p:cNvPr id="307" name="Picture 30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3887787"/>
            <a:ext cx="396966" cy="765349"/>
          </a:xfrm>
          <a:prstGeom prst="rect">
            <a:avLst/>
          </a:prstGeom>
        </p:spPr>
      </p:pic>
      <p:pic>
        <p:nvPicPr>
          <p:cNvPr id="308" name="Picture 30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887787"/>
            <a:ext cx="396966" cy="765349"/>
          </a:xfrm>
          <a:prstGeom prst="rect">
            <a:avLst/>
          </a:prstGeom>
        </p:spPr>
      </p:pic>
      <p:pic>
        <p:nvPicPr>
          <p:cNvPr id="309" name="Picture 30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3887787"/>
            <a:ext cx="396966" cy="765349"/>
          </a:xfrm>
          <a:prstGeom prst="rect">
            <a:avLst/>
          </a:prstGeom>
        </p:spPr>
      </p:pic>
      <p:pic>
        <p:nvPicPr>
          <p:cNvPr id="310" name="Picture 30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887787"/>
            <a:ext cx="396966" cy="765349"/>
          </a:xfrm>
          <a:prstGeom prst="rect">
            <a:avLst/>
          </a:prstGeom>
        </p:spPr>
      </p:pic>
      <p:pic>
        <p:nvPicPr>
          <p:cNvPr id="311" name="Picture 31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3887787"/>
            <a:ext cx="396966" cy="765349"/>
          </a:xfrm>
          <a:prstGeom prst="rect">
            <a:avLst/>
          </a:prstGeom>
        </p:spPr>
      </p:pic>
      <p:pic>
        <p:nvPicPr>
          <p:cNvPr id="312" name="Picture 31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887787"/>
            <a:ext cx="396966" cy="765349"/>
          </a:xfrm>
          <a:prstGeom prst="rect">
            <a:avLst/>
          </a:prstGeom>
        </p:spPr>
      </p:pic>
      <p:pic>
        <p:nvPicPr>
          <p:cNvPr id="313" name="Picture 31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3887787"/>
            <a:ext cx="396966" cy="765349"/>
          </a:xfrm>
          <a:prstGeom prst="rect">
            <a:avLst/>
          </a:prstGeom>
        </p:spPr>
      </p:pic>
      <p:pic>
        <p:nvPicPr>
          <p:cNvPr id="314" name="Picture 31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887787"/>
            <a:ext cx="396966" cy="765349"/>
          </a:xfrm>
          <a:prstGeom prst="rect">
            <a:avLst/>
          </a:prstGeom>
        </p:spPr>
      </p:pic>
      <p:pic>
        <p:nvPicPr>
          <p:cNvPr id="315" name="Picture 31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3887787"/>
            <a:ext cx="396966" cy="765349"/>
          </a:xfrm>
          <a:prstGeom prst="rect">
            <a:avLst/>
          </a:prstGeom>
        </p:spPr>
      </p:pic>
      <p:pic>
        <p:nvPicPr>
          <p:cNvPr id="316" name="Picture 31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887787"/>
            <a:ext cx="396966" cy="765349"/>
          </a:xfrm>
          <a:prstGeom prst="rect">
            <a:avLst/>
          </a:prstGeom>
        </p:spPr>
      </p:pic>
      <p:pic>
        <p:nvPicPr>
          <p:cNvPr id="317" name="Picture 31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3887787"/>
            <a:ext cx="396966" cy="765349"/>
          </a:xfrm>
          <a:prstGeom prst="rect">
            <a:avLst/>
          </a:prstGeom>
        </p:spPr>
      </p:pic>
      <p:pic>
        <p:nvPicPr>
          <p:cNvPr id="318" name="Picture 31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068960"/>
            <a:ext cx="396966" cy="765349"/>
          </a:xfrm>
          <a:prstGeom prst="rect">
            <a:avLst/>
          </a:prstGeom>
        </p:spPr>
      </p:pic>
      <p:pic>
        <p:nvPicPr>
          <p:cNvPr id="319" name="Picture 31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3068960"/>
            <a:ext cx="396966" cy="765349"/>
          </a:xfrm>
          <a:prstGeom prst="rect">
            <a:avLst/>
          </a:prstGeom>
        </p:spPr>
      </p:pic>
      <p:pic>
        <p:nvPicPr>
          <p:cNvPr id="320" name="Picture 31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068960"/>
            <a:ext cx="396966" cy="765349"/>
          </a:xfrm>
          <a:prstGeom prst="rect">
            <a:avLst/>
          </a:prstGeom>
        </p:spPr>
      </p:pic>
      <p:pic>
        <p:nvPicPr>
          <p:cNvPr id="321" name="Picture 32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3068960"/>
            <a:ext cx="396966" cy="765349"/>
          </a:xfrm>
          <a:prstGeom prst="rect">
            <a:avLst/>
          </a:prstGeom>
        </p:spPr>
      </p:pic>
      <p:pic>
        <p:nvPicPr>
          <p:cNvPr id="322" name="Picture 32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068960"/>
            <a:ext cx="396966" cy="765349"/>
          </a:xfrm>
          <a:prstGeom prst="rect">
            <a:avLst/>
          </a:prstGeom>
        </p:spPr>
      </p:pic>
      <p:pic>
        <p:nvPicPr>
          <p:cNvPr id="323" name="Picture 32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3068960"/>
            <a:ext cx="396966" cy="765349"/>
          </a:xfrm>
          <a:prstGeom prst="rect">
            <a:avLst/>
          </a:prstGeom>
        </p:spPr>
      </p:pic>
      <p:pic>
        <p:nvPicPr>
          <p:cNvPr id="324" name="Picture 32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068960"/>
            <a:ext cx="396966" cy="765349"/>
          </a:xfrm>
          <a:prstGeom prst="rect">
            <a:avLst/>
          </a:prstGeom>
        </p:spPr>
      </p:pic>
      <p:pic>
        <p:nvPicPr>
          <p:cNvPr id="325" name="Picture 32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3068960"/>
            <a:ext cx="396966" cy="765349"/>
          </a:xfrm>
          <a:prstGeom prst="rect">
            <a:avLst/>
          </a:prstGeom>
        </p:spPr>
      </p:pic>
      <p:pic>
        <p:nvPicPr>
          <p:cNvPr id="326" name="Picture 32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068960"/>
            <a:ext cx="396966" cy="765349"/>
          </a:xfrm>
          <a:prstGeom prst="rect">
            <a:avLst/>
          </a:prstGeom>
        </p:spPr>
      </p:pic>
      <p:pic>
        <p:nvPicPr>
          <p:cNvPr id="327" name="Picture 32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3068960"/>
            <a:ext cx="396966" cy="765349"/>
          </a:xfrm>
          <a:prstGeom prst="rect">
            <a:avLst/>
          </a:prstGeom>
        </p:spPr>
      </p:pic>
      <p:pic>
        <p:nvPicPr>
          <p:cNvPr id="328" name="Picture 32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068960"/>
            <a:ext cx="396966" cy="765349"/>
          </a:xfrm>
          <a:prstGeom prst="rect">
            <a:avLst/>
          </a:prstGeom>
        </p:spPr>
      </p:pic>
      <p:pic>
        <p:nvPicPr>
          <p:cNvPr id="329" name="Picture 32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3068960"/>
            <a:ext cx="396966" cy="765349"/>
          </a:xfrm>
          <a:prstGeom prst="rect">
            <a:avLst/>
          </a:prstGeom>
        </p:spPr>
      </p:pic>
      <p:pic>
        <p:nvPicPr>
          <p:cNvPr id="330" name="Picture 32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068960"/>
            <a:ext cx="396966" cy="765349"/>
          </a:xfrm>
          <a:prstGeom prst="rect">
            <a:avLst/>
          </a:prstGeom>
        </p:spPr>
      </p:pic>
      <p:pic>
        <p:nvPicPr>
          <p:cNvPr id="331" name="Picture 33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3068960"/>
            <a:ext cx="396966" cy="765349"/>
          </a:xfrm>
          <a:prstGeom prst="rect">
            <a:avLst/>
          </a:prstGeom>
        </p:spPr>
      </p:pic>
      <p:pic>
        <p:nvPicPr>
          <p:cNvPr id="332" name="Picture 33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068960"/>
            <a:ext cx="396966" cy="765349"/>
          </a:xfrm>
          <a:prstGeom prst="rect">
            <a:avLst/>
          </a:prstGeom>
        </p:spPr>
      </p:pic>
      <p:pic>
        <p:nvPicPr>
          <p:cNvPr id="333" name="Picture 33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3068960"/>
            <a:ext cx="396966" cy="765349"/>
          </a:xfrm>
          <a:prstGeom prst="rect">
            <a:avLst/>
          </a:prstGeom>
        </p:spPr>
      </p:pic>
      <p:pic>
        <p:nvPicPr>
          <p:cNvPr id="334" name="Picture 33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068960"/>
            <a:ext cx="396966" cy="765349"/>
          </a:xfrm>
          <a:prstGeom prst="rect">
            <a:avLst/>
          </a:prstGeom>
        </p:spPr>
      </p:pic>
      <p:pic>
        <p:nvPicPr>
          <p:cNvPr id="335" name="Picture 33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3068960"/>
            <a:ext cx="396966" cy="765349"/>
          </a:xfrm>
          <a:prstGeom prst="rect">
            <a:avLst/>
          </a:prstGeom>
        </p:spPr>
      </p:pic>
      <p:pic>
        <p:nvPicPr>
          <p:cNvPr id="336" name="Picture 33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068960"/>
            <a:ext cx="396966" cy="765349"/>
          </a:xfrm>
          <a:prstGeom prst="rect">
            <a:avLst/>
          </a:prstGeom>
        </p:spPr>
      </p:pic>
      <p:pic>
        <p:nvPicPr>
          <p:cNvPr id="337" name="Picture 33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3068960"/>
            <a:ext cx="396966" cy="765349"/>
          </a:xfrm>
          <a:prstGeom prst="rect">
            <a:avLst/>
          </a:prstGeom>
        </p:spPr>
      </p:pic>
      <p:pic>
        <p:nvPicPr>
          <p:cNvPr id="338" name="Picture 33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2276872"/>
            <a:ext cx="396966" cy="765349"/>
          </a:xfrm>
          <a:prstGeom prst="rect">
            <a:avLst/>
          </a:prstGeom>
        </p:spPr>
      </p:pic>
      <p:pic>
        <p:nvPicPr>
          <p:cNvPr id="339" name="Picture 33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2276872"/>
            <a:ext cx="396966" cy="765349"/>
          </a:xfrm>
          <a:prstGeom prst="rect">
            <a:avLst/>
          </a:prstGeom>
        </p:spPr>
      </p:pic>
      <p:pic>
        <p:nvPicPr>
          <p:cNvPr id="340" name="Picture 33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2276872"/>
            <a:ext cx="396966" cy="765349"/>
          </a:xfrm>
          <a:prstGeom prst="rect">
            <a:avLst/>
          </a:prstGeom>
        </p:spPr>
      </p:pic>
      <p:pic>
        <p:nvPicPr>
          <p:cNvPr id="341" name="Picture 34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2276872"/>
            <a:ext cx="396966" cy="765349"/>
          </a:xfrm>
          <a:prstGeom prst="rect">
            <a:avLst/>
          </a:prstGeom>
        </p:spPr>
      </p:pic>
      <p:pic>
        <p:nvPicPr>
          <p:cNvPr id="342" name="Picture 34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276872"/>
            <a:ext cx="396966" cy="765349"/>
          </a:xfrm>
          <a:prstGeom prst="rect">
            <a:avLst/>
          </a:prstGeom>
        </p:spPr>
      </p:pic>
      <p:pic>
        <p:nvPicPr>
          <p:cNvPr id="343" name="Picture 34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2276872"/>
            <a:ext cx="396966" cy="765349"/>
          </a:xfrm>
          <a:prstGeom prst="rect">
            <a:avLst/>
          </a:prstGeom>
        </p:spPr>
      </p:pic>
      <p:pic>
        <p:nvPicPr>
          <p:cNvPr id="344" name="Picture 34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2276872"/>
            <a:ext cx="396966" cy="765349"/>
          </a:xfrm>
          <a:prstGeom prst="rect">
            <a:avLst/>
          </a:prstGeom>
        </p:spPr>
      </p:pic>
      <p:pic>
        <p:nvPicPr>
          <p:cNvPr id="345" name="Picture 34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2276872"/>
            <a:ext cx="396966" cy="765349"/>
          </a:xfrm>
          <a:prstGeom prst="rect">
            <a:avLst/>
          </a:prstGeom>
        </p:spPr>
      </p:pic>
      <p:pic>
        <p:nvPicPr>
          <p:cNvPr id="346" name="Picture 34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2276872"/>
            <a:ext cx="396966" cy="765349"/>
          </a:xfrm>
          <a:prstGeom prst="rect">
            <a:avLst/>
          </a:prstGeom>
        </p:spPr>
      </p:pic>
      <p:pic>
        <p:nvPicPr>
          <p:cNvPr id="347" name="Picture 34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2276872"/>
            <a:ext cx="396966" cy="765349"/>
          </a:xfrm>
          <a:prstGeom prst="rect">
            <a:avLst/>
          </a:prstGeom>
        </p:spPr>
      </p:pic>
      <p:pic>
        <p:nvPicPr>
          <p:cNvPr id="348" name="Picture 34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2276872"/>
            <a:ext cx="396966" cy="765349"/>
          </a:xfrm>
          <a:prstGeom prst="rect">
            <a:avLst/>
          </a:prstGeom>
        </p:spPr>
      </p:pic>
      <p:pic>
        <p:nvPicPr>
          <p:cNvPr id="349" name="Picture 34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2276872"/>
            <a:ext cx="396966" cy="765349"/>
          </a:xfrm>
          <a:prstGeom prst="rect">
            <a:avLst/>
          </a:prstGeom>
        </p:spPr>
      </p:pic>
      <p:pic>
        <p:nvPicPr>
          <p:cNvPr id="350" name="Picture 34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2276872"/>
            <a:ext cx="396966" cy="765349"/>
          </a:xfrm>
          <a:prstGeom prst="rect">
            <a:avLst/>
          </a:prstGeom>
        </p:spPr>
      </p:pic>
      <p:pic>
        <p:nvPicPr>
          <p:cNvPr id="351" name="Picture 35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2276872"/>
            <a:ext cx="396966" cy="765349"/>
          </a:xfrm>
          <a:prstGeom prst="rect">
            <a:avLst/>
          </a:prstGeom>
        </p:spPr>
      </p:pic>
      <p:pic>
        <p:nvPicPr>
          <p:cNvPr id="352" name="Picture 35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2276872"/>
            <a:ext cx="396966" cy="765349"/>
          </a:xfrm>
          <a:prstGeom prst="rect">
            <a:avLst/>
          </a:prstGeom>
        </p:spPr>
      </p:pic>
      <p:pic>
        <p:nvPicPr>
          <p:cNvPr id="353" name="Picture 35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2276872"/>
            <a:ext cx="396966" cy="765349"/>
          </a:xfrm>
          <a:prstGeom prst="rect">
            <a:avLst/>
          </a:prstGeom>
        </p:spPr>
      </p:pic>
      <p:pic>
        <p:nvPicPr>
          <p:cNvPr id="354" name="Picture 35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276872"/>
            <a:ext cx="396966" cy="765349"/>
          </a:xfrm>
          <a:prstGeom prst="rect">
            <a:avLst/>
          </a:prstGeom>
        </p:spPr>
      </p:pic>
      <p:pic>
        <p:nvPicPr>
          <p:cNvPr id="355" name="Picture 35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2276872"/>
            <a:ext cx="396966" cy="765349"/>
          </a:xfrm>
          <a:prstGeom prst="rect">
            <a:avLst/>
          </a:prstGeom>
        </p:spPr>
      </p:pic>
      <p:pic>
        <p:nvPicPr>
          <p:cNvPr id="356" name="Picture 35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276872"/>
            <a:ext cx="396966" cy="765349"/>
          </a:xfrm>
          <a:prstGeom prst="rect">
            <a:avLst/>
          </a:prstGeom>
        </p:spPr>
      </p:pic>
      <p:pic>
        <p:nvPicPr>
          <p:cNvPr id="357" name="Picture 35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2276872"/>
            <a:ext cx="396966" cy="765349"/>
          </a:xfrm>
          <a:prstGeom prst="rect">
            <a:avLst/>
          </a:prstGeom>
        </p:spPr>
      </p:pic>
      <p:pic>
        <p:nvPicPr>
          <p:cNvPr id="140" name="Picture 139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141" name="Picture 140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142" name="Picture 141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251520" y="90872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36% of newly diagnosed cancers, and 10% of all cancer deaths in men</a:t>
            </a:r>
            <a:endParaRPr lang="en-CA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Prostate cancer: the numbers</a:t>
            </a:r>
          </a:p>
        </p:txBody>
      </p:sp>
    </p:spTree>
    <p:extLst>
      <p:ext uri="{BB962C8B-B14F-4D97-AF65-F5344CB8AC3E}">
        <p14:creationId xmlns:p14="http://schemas.microsoft.com/office/powerpoint/2010/main" val="75883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9771"/>
            <a:ext cx="4264806" cy="572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1384"/>
            <a:ext cx="4786314" cy="37338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kern="0" dirty="0" smtClean="0">
                <a:solidFill>
                  <a:srgbClr val="DDF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Men with prostate cancer do not die from cancer that stays in the prostate</a:t>
            </a:r>
          </a:p>
          <a:p>
            <a:pPr marL="342900" indent="-342900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US" sz="2000" b="1" kern="0" dirty="0" smtClean="0">
              <a:solidFill>
                <a:srgbClr val="DDF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b="1" kern="0" dirty="0" smtClean="0">
                <a:solidFill>
                  <a:srgbClr val="DDF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 deadliest aspect of prostate cancer is its spread, or metastasis</a:t>
            </a:r>
          </a:p>
          <a:p>
            <a:pPr marL="342900" indent="-342900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b="1" kern="0" dirty="0" smtClean="0">
              <a:solidFill>
                <a:srgbClr val="DDF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b="1" kern="0" dirty="0" smtClean="0">
                <a:solidFill>
                  <a:srgbClr val="DDF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 North America, the average 5 year survival rates for: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kern="0" dirty="0" smtClean="0">
                <a:solidFill>
                  <a:srgbClr val="DDF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Localized prostate cancer : 100%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ts val="200"/>
              </a:spcBef>
              <a:spcAft>
                <a:spcPts val="3000"/>
              </a:spcAft>
              <a:buFontTx/>
              <a:buChar char="–"/>
              <a:defRPr/>
            </a:pPr>
            <a:r>
              <a:rPr lang="en-US" sz="2000" kern="0" dirty="0" smtClean="0">
                <a:solidFill>
                  <a:srgbClr val="DDF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Metastatic cancer: &lt;30%</a:t>
            </a:r>
          </a:p>
          <a:p>
            <a:pPr marL="342900" indent="-342900" eaLnBrk="0" hangingPunct="0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b="1" kern="0" dirty="0" smtClean="0">
                <a:solidFill>
                  <a:srgbClr val="DDF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Current diagnosis tools do not predict whether metastasis will occur</a:t>
            </a:r>
          </a:p>
          <a:p>
            <a:pPr marL="342900" indent="-342900" eaLnBrk="0" hangingPunct="0">
              <a:lnSpc>
                <a:spcPct val="90000"/>
              </a:lnSpc>
              <a:spcBef>
                <a:spcPts val="2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000" b="1" kern="0" dirty="0" smtClean="0">
                <a:solidFill>
                  <a:srgbClr val="DDF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Current treatments do not prevent or cure metastasis</a:t>
            </a:r>
            <a:r>
              <a:rPr lang="en-US" sz="2000" kern="0" dirty="0" smtClean="0">
                <a:solidFill>
                  <a:srgbClr val="DDF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en-CA" b="1" kern="0" dirty="0" smtClean="0">
              <a:solidFill>
                <a:srgbClr val="DDF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99792" y="65088"/>
            <a:ext cx="612068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The deadliest aspect of cancer</a:t>
            </a:r>
            <a:endParaRPr lang="en-US" sz="28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4-Point Star 7"/>
          <p:cNvSpPr/>
          <p:nvPr/>
        </p:nvSpPr>
        <p:spPr bwMode="auto">
          <a:xfrm>
            <a:off x="6643702" y="6083389"/>
            <a:ext cx="285752" cy="285752"/>
          </a:xfrm>
          <a:prstGeom prst="star4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A" smtClean="0">
              <a:solidFill>
                <a:prstClr val="white"/>
              </a:solidFill>
            </a:endParaRPr>
          </a:p>
        </p:txBody>
      </p:sp>
      <p:sp>
        <p:nvSpPr>
          <p:cNvPr id="9" name="4-Point Star 8"/>
          <p:cNvSpPr/>
          <p:nvPr/>
        </p:nvSpPr>
        <p:spPr bwMode="auto">
          <a:xfrm>
            <a:off x="6643702" y="6083389"/>
            <a:ext cx="285752" cy="285752"/>
          </a:xfrm>
          <a:prstGeom prst="star4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A" sz="3600" b="1" smtClean="0">
              <a:solidFill>
                <a:prstClr val="white"/>
              </a:solidFill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4786314" y="4654629"/>
            <a:ext cx="1857388" cy="1071570"/>
            <a:chOff x="4714876" y="4429132"/>
            <a:chExt cx="1857388" cy="1071570"/>
          </a:xfrm>
        </p:grpSpPr>
        <p:cxnSp>
          <p:nvCxnSpPr>
            <p:cNvPr id="15" name="Elbow Connector 14"/>
            <p:cNvCxnSpPr>
              <a:stCxn id="10" idx="3"/>
            </p:cNvCxnSpPr>
            <p:nvPr/>
          </p:nvCxnSpPr>
          <p:spPr bwMode="auto">
            <a:xfrm>
              <a:off x="5857884" y="5011649"/>
              <a:ext cx="714380" cy="489053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714876" y="4857760"/>
              <a:ext cx="1143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prstClr val="white"/>
                  </a:solidFill>
                  <a:latin typeface="Calibri" pitchFamily="34" charset="0"/>
                  <a:cs typeface="Calibri" pitchFamily="34" charset="0"/>
                </a:rPr>
                <a:t>Lymph nodes</a:t>
              </a:r>
              <a:endParaRPr lang="en-CA" sz="14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7" name="Elbow Connector 16"/>
            <p:cNvCxnSpPr>
              <a:stCxn id="10" idx="3"/>
            </p:cNvCxnSpPr>
            <p:nvPr/>
          </p:nvCxnSpPr>
          <p:spPr bwMode="auto">
            <a:xfrm flipV="1">
              <a:off x="5857884" y="4429132"/>
              <a:ext cx="642942" cy="582517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7" name="4-Point Star 36"/>
          <p:cNvSpPr/>
          <p:nvPr/>
        </p:nvSpPr>
        <p:spPr bwMode="auto">
          <a:xfrm>
            <a:off x="6643702" y="6083389"/>
            <a:ext cx="285752" cy="285752"/>
          </a:xfrm>
          <a:prstGeom prst="star4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A" sz="3600" b="1" smtClean="0">
              <a:solidFill>
                <a:prstClr val="white"/>
              </a:solidFill>
            </a:endParaRPr>
          </a:p>
        </p:txBody>
      </p:sp>
      <p:sp>
        <p:nvSpPr>
          <p:cNvPr id="38" name="4-Point Star 37"/>
          <p:cNvSpPr/>
          <p:nvPr/>
        </p:nvSpPr>
        <p:spPr bwMode="auto">
          <a:xfrm>
            <a:off x="6643702" y="6083389"/>
            <a:ext cx="285752" cy="285752"/>
          </a:xfrm>
          <a:prstGeom prst="star4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A" sz="3600" b="1" smtClean="0">
              <a:solidFill>
                <a:prstClr val="white"/>
              </a:solidFill>
            </a:endParaRPr>
          </a:p>
        </p:txBody>
      </p:sp>
      <p:sp>
        <p:nvSpPr>
          <p:cNvPr id="39" name="4-Point Star 38"/>
          <p:cNvSpPr/>
          <p:nvPr/>
        </p:nvSpPr>
        <p:spPr bwMode="auto">
          <a:xfrm>
            <a:off x="6643702" y="6083389"/>
            <a:ext cx="285752" cy="285752"/>
          </a:xfrm>
          <a:prstGeom prst="star4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A" sz="3600" b="1" smtClean="0">
              <a:solidFill>
                <a:prstClr val="white"/>
              </a:solidFill>
            </a:endParaRPr>
          </a:p>
        </p:txBody>
      </p:sp>
      <p:sp>
        <p:nvSpPr>
          <p:cNvPr id="40" name="4-Point Star 39"/>
          <p:cNvSpPr/>
          <p:nvPr/>
        </p:nvSpPr>
        <p:spPr bwMode="auto">
          <a:xfrm>
            <a:off x="6643702" y="6083389"/>
            <a:ext cx="285752" cy="285752"/>
          </a:xfrm>
          <a:prstGeom prst="star4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A" sz="3600" b="1" smtClean="0">
              <a:solidFill>
                <a:prstClr val="white"/>
              </a:solidFill>
            </a:endParaRPr>
          </a:p>
        </p:txBody>
      </p:sp>
      <p:grpSp>
        <p:nvGrpSpPr>
          <p:cNvPr id="3" name="Group 67"/>
          <p:cNvGrpSpPr/>
          <p:nvPr/>
        </p:nvGrpSpPr>
        <p:grpSpPr>
          <a:xfrm>
            <a:off x="4929190" y="2654365"/>
            <a:ext cx="2357454" cy="500066"/>
            <a:chOff x="4786314" y="2428868"/>
            <a:chExt cx="2357454" cy="500066"/>
          </a:xfrm>
        </p:grpSpPr>
        <p:cxnSp>
          <p:nvCxnSpPr>
            <p:cNvPr id="42" name="Elbow Connector 41"/>
            <p:cNvCxnSpPr>
              <a:stCxn id="43" idx="3"/>
            </p:cNvCxnSpPr>
            <p:nvPr/>
          </p:nvCxnSpPr>
          <p:spPr bwMode="auto">
            <a:xfrm>
              <a:off x="5429256" y="2582757"/>
              <a:ext cx="428628" cy="203301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4786314" y="2428868"/>
              <a:ext cx="642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prstClr val="white"/>
                  </a:solidFill>
                  <a:latin typeface="Calibri" pitchFamily="34" charset="0"/>
                  <a:cs typeface="Calibri" pitchFamily="34" charset="0"/>
                </a:rPr>
                <a:t>Bones</a:t>
              </a:r>
              <a:endParaRPr lang="en-CA" sz="14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44" name="Elbow Connector 43"/>
            <p:cNvCxnSpPr>
              <a:stCxn id="43" idx="3"/>
            </p:cNvCxnSpPr>
            <p:nvPr/>
          </p:nvCxnSpPr>
          <p:spPr bwMode="auto">
            <a:xfrm>
              <a:off x="5429256" y="2582757"/>
              <a:ext cx="1000132" cy="346177"/>
            </a:xfrm>
            <a:prstGeom prst="bentConnector3">
              <a:avLst>
                <a:gd name="adj1" fmla="val 15268"/>
              </a:avLst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1" name="Elbow Connector 50"/>
            <p:cNvCxnSpPr>
              <a:stCxn id="43" idx="3"/>
            </p:cNvCxnSpPr>
            <p:nvPr/>
          </p:nvCxnSpPr>
          <p:spPr bwMode="auto">
            <a:xfrm>
              <a:off x="5429256" y="2582757"/>
              <a:ext cx="1714512" cy="203301"/>
            </a:xfrm>
            <a:prstGeom prst="bentConnector3">
              <a:avLst>
                <a:gd name="adj1" fmla="val 88733"/>
              </a:avLst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1" name="Group 76"/>
          <p:cNvGrpSpPr/>
          <p:nvPr/>
        </p:nvGrpSpPr>
        <p:grpSpPr>
          <a:xfrm>
            <a:off x="7572396" y="5726199"/>
            <a:ext cx="1143008" cy="357190"/>
            <a:chOff x="7358082" y="5451289"/>
            <a:chExt cx="1143008" cy="357190"/>
          </a:xfrm>
        </p:grpSpPr>
        <p:cxnSp>
          <p:nvCxnSpPr>
            <p:cNvPr id="70" name="Elbow Connector 69"/>
            <p:cNvCxnSpPr>
              <a:stCxn id="71" idx="1"/>
            </p:cNvCxnSpPr>
            <p:nvPr/>
          </p:nvCxnSpPr>
          <p:spPr bwMode="auto">
            <a:xfrm rot="10800000">
              <a:off x="7358082" y="5451289"/>
              <a:ext cx="500066" cy="203302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7858148" y="5500702"/>
              <a:ext cx="6429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prstClr val="white"/>
                  </a:solidFill>
                  <a:latin typeface="Calibri" pitchFamily="34" charset="0"/>
                  <a:cs typeface="Calibri" pitchFamily="34" charset="0"/>
                </a:rPr>
                <a:t>Bones</a:t>
              </a:r>
              <a:endParaRPr lang="en-CA" sz="14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2" name="Group 76"/>
          <p:cNvGrpSpPr/>
          <p:nvPr/>
        </p:nvGrpSpPr>
        <p:grpSpPr>
          <a:xfrm>
            <a:off x="6921162" y="6229037"/>
            <a:ext cx="1865680" cy="365260"/>
            <a:chOff x="7342022" y="5444954"/>
            <a:chExt cx="1865680" cy="365260"/>
          </a:xfrm>
        </p:grpSpPr>
        <p:cxnSp>
          <p:nvCxnSpPr>
            <p:cNvPr id="83" name="Elbow Connector 82"/>
            <p:cNvCxnSpPr>
              <a:stCxn id="84" idx="1"/>
            </p:cNvCxnSpPr>
            <p:nvPr/>
          </p:nvCxnSpPr>
          <p:spPr bwMode="auto">
            <a:xfrm rot="10800000">
              <a:off x="7342022" y="5444954"/>
              <a:ext cx="1008425" cy="211373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4" name="TextBox 83"/>
            <p:cNvSpPr txBox="1"/>
            <p:nvPr/>
          </p:nvSpPr>
          <p:spPr>
            <a:xfrm>
              <a:off x="8350446" y="5502437"/>
              <a:ext cx="857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 smtClean="0">
                  <a:solidFill>
                    <a:prstClr val="white"/>
                  </a:solidFill>
                  <a:latin typeface="Calibri" pitchFamily="34" charset="0"/>
                  <a:cs typeface="Calibri" pitchFamily="34" charset="0"/>
                </a:rPr>
                <a:t>Prostate</a:t>
              </a:r>
              <a:endParaRPr lang="en-CA" sz="14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" name="Oval 6"/>
          <p:cNvSpPr/>
          <p:nvPr/>
        </p:nvSpPr>
        <p:spPr bwMode="auto">
          <a:xfrm>
            <a:off x="6668962" y="6134619"/>
            <a:ext cx="214314" cy="2143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CA" sz="3600" b="1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9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254 L 0.00174 -0.2279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1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0514E-6 L 0.00972 -0.0705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0514E-6 L -0.06909 -0.4692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" y="-23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0514E-6 L 0.07275 -0.4692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23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0514E-6 L 0.06476 -0.0705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-3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0514E-6 L -0.00607 -0.4484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980727"/>
            <a:ext cx="6264696" cy="563513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27783" y="65088"/>
            <a:ext cx="633670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marL="342900" indent="-342900"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333399">
                    <a:lumMod val="50000"/>
                  </a:srgbClr>
                </a:solidFill>
                <a:latin typeface="Arial"/>
                <a:cs typeface="Arial" pitchFamily="34" charset="0"/>
              </a:rPr>
              <a:t>What is the difference between cells that spread</a:t>
            </a:r>
          </a:p>
          <a:p>
            <a:pPr marL="342900" indent="-342900"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333399">
                    <a:lumMod val="50000"/>
                  </a:srgbClr>
                </a:solidFill>
                <a:latin typeface="Arial"/>
                <a:cs typeface="Arial" pitchFamily="34" charset="0"/>
              </a:rPr>
              <a:t>and cells that don’t?</a:t>
            </a:r>
            <a:endParaRPr lang="en-US" b="1" kern="0" dirty="0">
              <a:solidFill>
                <a:srgbClr val="333399">
                  <a:lumMod val="50000"/>
                </a:srgbClr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2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vie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781288"/>
            <a:ext cx="2893808" cy="3240000"/>
          </a:xfrm>
          <a:prstGeom prst="rect">
            <a:avLst/>
          </a:prstGeom>
        </p:spPr>
      </p:pic>
      <p:pic>
        <p:nvPicPr>
          <p:cNvPr id="9" name="Picture 8" descr="Movie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781368"/>
            <a:ext cx="1334831" cy="396000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2844" y="1785926"/>
            <a:ext cx="4286280" cy="627062"/>
          </a:xfrm>
          <a:prstGeom prst="rect">
            <a:avLst/>
          </a:prstGeom>
          <a:gradFill>
            <a:gsLst>
              <a:gs pos="0">
                <a:srgbClr val="CCECFF">
                  <a:alpha val="35000"/>
                </a:srgbClr>
              </a:gs>
              <a:gs pos="52000">
                <a:srgbClr val="DDF2FF">
                  <a:alpha val="29000"/>
                </a:srgbClr>
              </a:gs>
              <a:gs pos="83000">
                <a:srgbClr val="F3FAFF">
                  <a:alpha val="21000"/>
                </a:srgbClr>
              </a:gs>
            </a:gsLst>
            <a:lin ang="5400000" scaled="0"/>
          </a:gradFill>
          <a:ln w="317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63500" h="63500"/>
          </a:sp3d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tumour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glue drug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275856" y="65088"/>
            <a:ext cx="5097179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Stopping cancer in its tracks</a:t>
            </a:r>
          </a:p>
        </p:txBody>
      </p:sp>
    </p:spTree>
    <p:extLst>
      <p:ext uri="{BB962C8B-B14F-4D97-AF65-F5344CB8AC3E}">
        <p14:creationId xmlns:p14="http://schemas.microsoft.com/office/powerpoint/2010/main" val="419132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Prostate cancer: the numbers</a:t>
            </a:r>
            <a:endParaRPr lang="en-CA" sz="2800" b="1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484788"/>
            <a:ext cx="396966" cy="765349"/>
          </a:xfrm>
          <a:prstGeom prst="rect">
            <a:avLst/>
          </a:prstGeom>
        </p:spPr>
      </p:pic>
      <p:pic>
        <p:nvPicPr>
          <p:cNvPr id="10" name="Picture 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1484787"/>
            <a:ext cx="396966" cy="765349"/>
          </a:xfrm>
          <a:prstGeom prst="rect">
            <a:avLst/>
          </a:prstGeom>
        </p:spPr>
      </p:pic>
      <p:pic>
        <p:nvPicPr>
          <p:cNvPr id="11" name="Picture 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484788"/>
            <a:ext cx="396966" cy="765349"/>
          </a:xfrm>
          <a:prstGeom prst="rect">
            <a:avLst/>
          </a:prstGeom>
        </p:spPr>
      </p:pic>
      <p:pic>
        <p:nvPicPr>
          <p:cNvPr id="12" name="Picture 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1484787"/>
            <a:ext cx="396966" cy="765349"/>
          </a:xfrm>
          <a:prstGeom prst="rect">
            <a:avLst/>
          </a:prstGeom>
        </p:spPr>
      </p:pic>
      <p:pic>
        <p:nvPicPr>
          <p:cNvPr id="97" name="Picture 9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98" name="Picture 9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1484788"/>
            <a:ext cx="396966" cy="765349"/>
          </a:xfrm>
          <a:prstGeom prst="rect">
            <a:avLst/>
          </a:prstGeom>
        </p:spPr>
      </p:pic>
      <p:pic>
        <p:nvPicPr>
          <p:cNvPr id="99" name="Picture 9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1484787"/>
            <a:ext cx="396966" cy="765349"/>
          </a:xfrm>
          <a:prstGeom prst="rect">
            <a:avLst/>
          </a:prstGeom>
        </p:spPr>
      </p:pic>
      <p:pic>
        <p:nvPicPr>
          <p:cNvPr id="100" name="Picture 9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1484788"/>
            <a:ext cx="396966" cy="765349"/>
          </a:xfrm>
          <a:prstGeom prst="rect">
            <a:avLst/>
          </a:prstGeom>
        </p:spPr>
      </p:pic>
      <p:pic>
        <p:nvPicPr>
          <p:cNvPr id="101" name="Picture 10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1484787"/>
            <a:ext cx="396966" cy="765349"/>
          </a:xfrm>
          <a:prstGeom prst="rect">
            <a:avLst/>
          </a:prstGeom>
        </p:spPr>
      </p:pic>
      <p:pic>
        <p:nvPicPr>
          <p:cNvPr id="102" name="Picture 10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103" name="Picture 10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8"/>
            <a:ext cx="396966" cy="765349"/>
          </a:xfrm>
          <a:prstGeom prst="rect">
            <a:avLst/>
          </a:prstGeom>
        </p:spPr>
      </p:pic>
      <p:pic>
        <p:nvPicPr>
          <p:cNvPr id="104" name="Picture 10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1484787"/>
            <a:ext cx="396966" cy="765349"/>
          </a:xfrm>
          <a:prstGeom prst="rect">
            <a:avLst/>
          </a:prstGeom>
        </p:spPr>
      </p:pic>
      <p:pic>
        <p:nvPicPr>
          <p:cNvPr id="105" name="Picture 10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8"/>
            <a:ext cx="396966" cy="765349"/>
          </a:xfrm>
          <a:prstGeom prst="rect">
            <a:avLst/>
          </a:prstGeom>
        </p:spPr>
      </p:pic>
      <p:pic>
        <p:nvPicPr>
          <p:cNvPr id="106" name="Picture 10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1484787"/>
            <a:ext cx="396966" cy="765349"/>
          </a:xfrm>
          <a:prstGeom prst="rect">
            <a:avLst/>
          </a:prstGeom>
        </p:spPr>
      </p:pic>
      <p:pic>
        <p:nvPicPr>
          <p:cNvPr id="107" name="Picture 10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108" name="Picture 10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1484788"/>
            <a:ext cx="396966" cy="765349"/>
          </a:xfrm>
          <a:prstGeom prst="rect">
            <a:avLst/>
          </a:prstGeom>
        </p:spPr>
      </p:pic>
      <p:pic>
        <p:nvPicPr>
          <p:cNvPr id="109" name="Picture 10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1484787"/>
            <a:ext cx="396966" cy="765349"/>
          </a:xfrm>
          <a:prstGeom prst="rect">
            <a:avLst/>
          </a:prstGeom>
        </p:spPr>
      </p:pic>
      <p:pic>
        <p:nvPicPr>
          <p:cNvPr id="110" name="Picture 10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1484788"/>
            <a:ext cx="396966" cy="765349"/>
          </a:xfrm>
          <a:prstGeom prst="rect">
            <a:avLst/>
          </a:prstGeom>
        </p:spPr>
      </p:pic>
      <p:pic>
        <p:nvPicPr>
          <p:cNvPr id="111" name="Picture 1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1484787"/>
            <a:ext cx="396966" cy="765349"/>
          </a:xfrm>
          <a:prstGeom prst="rect">
            <a:avLst/>
          </a:prstGeom>
        </p:spPr>
      </p:pic>
      <p:pic>
        <p:nvPicPr>
          <p:cNvPr id="112" name="Picture 1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1484784"/>
            <a:ext cx="396966" cy="765349"/>
          </a:xfrm>
          <a:prstGeom prst="rect">
            <a:avLst/>
          </a:prstGeom>
        </p:spPr>
      </p:pic>
      <p:pic>
        <p:nvPicPr>
          <p:cNvPr id="113" name="Picture 11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276876"/>
            <a:ext cx="396966" cy="765349"/>
          </a:xfrm>
          <a:prstGeom prst="rect">
            <a:avLst/>
          </a:prstGeom>
        </p:spPr>
      </p:pic>
      <p:pic>
        <p:nvPicPr>
          <p:cNvPr id="114" name="Picture 11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2276875"/>
            <a:ext cx="396966" cy="765349"/>
          </a:xfrm>
          <a:prstGeom prst="rect">
            <a:avLst/>
          </a:prstGeom>
        </p:spPr>
      </p:pic>
      <p:pic>
        <p:nvPicPr>
          <p:cNvPr id="115" name="Picture 11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2276876"/>
            <a:ext cx="396966" cy="765349"/>
          </a:xfrm>
          <a:prstGeom prst="rect">
            <a:avLst/>
          </a:prstGeom>
        </p:spPr>
      </p:pic>
      <p:pic>
        <p:nvPicPr>
          <p:cNvPr id="116" name="Picture 11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2276875"/>
            <a:ext cx="396966" cy="765349"/>
          </a:xfrm>
          <a:prstGeom prst="rect">
            <a:avLst/>
          </a:prstGeom>
        </p:spPr>
      </p:pic>
      <p:pic>
        <p:nvPicPr>
          <p:cNvPr id="117" name="Picture 11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276872"/>
            <a:ext cx="396966" cy="765349"/>
          </a:xfrm>
          <a:prstGeom prst="rect">
            <a:avLst/>
          </a:prstGeom>
        </p:spPr>
      </p:pic>
      <p:pic>
        <p:nvPicPr>
          <p:cNvPr id="118" name="Picture 11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2276876"/>
            <a:ext cx="396966" cy="765349"/>
          </a:xfrm>
          <a:prstGeom prst="rect">
            <a:avLst/>
          </a:prstGeom>
        </p:spPr>
      </p:pic>
      <p:pic>
        <p:nvPicPr>
          <p:cNvPr id="119" name="Picture 11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2276875"/>
            <a:ext cx="396966" cy="765349"/>
          </a:xfrm>
          <a:prstGeom prst="rect">
            <a:avLst/>
          </a:prstGeom>
        </p:spPr>
      </p:pic>
      <p:pic>
        <p:nvPicPr>
          <p:cNvPr id="120" name="Picture 11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2276876"/>
            <a:ext cx="396966" cy="765349"/>
          </a:xfrm>
          <a:prstGeom prst="rect">
            <a:avLst/>
          </a:prstGeom>
        </p:spPr>
      </p:pic>
      <p:pic>
        <p:nvPicPr>
          <p:cNvPr id="121" name="Picture 12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2276875"/>
            <a:ext cx="396966" cy="765349"/>
          </a:xfrm>
          <a:prstGeom prst="rect">
            <a:avLst/>
          </a:prstGeom>
        </p:spPr>
      </p:pic>
      <p:pic>
        <p:nvPicPr>
          <p:cNvPr id="122" name="Picture 12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2276872"/>
            <a:ext cx="396966" cy="765349"/>
          </a:xfrm>
          <a:prstGeom prst="rect">
            <a:avLst/>
          </a:prstGeom>
        </p:spPr>
      </p:pic>
      <p:pic>
        <p:nvPicPr>
          <p:cNvPr id="123" name="Picture 12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276876"/>
            <a:ext cx="396966" cy="765349"/>
          </a:xfrm>
          <a:prstGeom prst="rect">
            <a:avLst/>
          </a:prstGeom>
        </p:spPr>
      </p:pic>
      <p:pic>
        <p:nvPicPr>
          <p:cNvPr id="124" name="Picture 12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2276875"/>
            <a:ext cx="396966" cy="765349"/>
          </a:xfrm>
          <a:prstGeom prst="rect">
            <a:avLst/>
          </a:prstGeom>
        </p:spPr>
      </p:pic>
      <p:pic>
        <p:nvPicPr>
          <p:cNvPr id="125" name="Picture 12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276876"/>
            <a:ext cx="396966" cy="765349"/>
          </a:xfrm>
          <a:prstGeom prst="rect">
            <a:avLst/>
          </a:prstGeom>
        </p:spPr>
      </p:pic>
      <p:pic>
        <p:nvPicPr>
          <p:cNvPr id="126" name="Picture 12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2276875"/>
            <a:ext cx="396966" cy="765349"/>
          </a:xfrm>
          <a:prstGeom prst="rect">
            <a:avLst/>
          </a:prstGeom>
        </p:spPr>
      </p:pic>
      <p:pic>
        <p:nvPicPr>
          <p:cNvPr id="127" name="Picture 12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276872"/>
            <a:ext cx="396966" cy="765349"/>
          </a:xfrm>
          <a:prstGeom prst="rect">
            <a:avLst/>
          </a:prstGeom>
        </p:spPr>
      </p:pic>
      <p:pic>
        <p:nvPicPr>
          <p:cNvPr id="128" name="Picture 12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2276876"/>
            <a:ext cx="396966" cy="765349"/>
          </a:xfrm>
          <a:prstGeom prst="rect">
            <a:avLst/>
          </a:prstGeom>
        </p:spPr>
      </p:pic>
      <p:pic>
        <p:nvPicPr>
          <p:cNvPr id="129" name="Picture 12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2276875"/>
            <a:ext cx="396966" cy="765349"/>
          </a:xfrm>
          <a:prstGeom prst="rect">
            <a:avLst/>
          </a:prstGeom>
        </p:spPr>
      </p:pic>
      <p:pic>
        <p:nvPicPr>
          <p:cNvPr id="130" name="Picture 12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2276876"/>
            <a:ext cx="396966" cy="765349"/>
          </a:xfrm>
          <a:prstGeom prst="rect">
            <a:avLst/>
          </a:prstGeom>
        </p:spPr>
      </p:pic>
      <p:pic>
        <p:nvPicPr>
          <p:cNvPr id="131" name="Picture 13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2276875"/>
            <a:ext cx="396966" cy="765349"/>
          </a:xfrm>
          <a:prstGeom prst="rect">
            <a:avLst/>
          </a:prstGeom>
        </p:spPr>
      </p:pic>
      <p:pic>
        <p:nvPicPr>
          <p:cNvPr id="132" name="Picture 13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2276872"/>
            <a:ext cx="396966" cy="765349"/>
          </a:xfrm>
          <a:prstGeom prst="rect">
            <a:avLst/>
          </a:prstGeom>
        </p:spPr>
      </p:pic>
      <p:pic>
        <p:nvPicPr>
          <p:cNvPr id="133" name="Picture 13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068964"/>
            <a:ext cx="396966" cy="765349"/>
          </a:xfrm>
          <a:prstGeom prst="rect">
            <a:avLst/>
          </a:prstGeom>
        </p:spPr>
      </p:pic>
      <p:pic>
        <p:nvPicPr>
          <p:cNvPr id="134" name="Picture 13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3068963"/>
            <a:ext cx="396966" cy="765349"/>
          </a:xfrm>
          <a:prstGeom prst="rect">
            <a:avLst/>
          </a:prstGeom>
        </p:spPr>
      </p:pic>
      <p:pic>
        <p:nvPicPr>
          <p:cNvPr id="135" name="Picture 13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068964"/>
            <a:ext cx="396966" cy="765349"/>
          </a:xfrm>
          <a:prstGeom prst="rect">
            <a:avLst/>
          </a:prstGeom>
        </p:spPr>
      </p:pic>
      <p:pic>
        <p:nvPicPr>
          <p:cNvPr id="136" name="Picture 13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3068963"/>
            <a:ext cx="396966" cy="765349"/>
          </a:xfrm>
          <a:prstGeom prst="rect">
            <a:avLst/>
          </a:prstGeom>
        </p:spPr>
      </p:pic>
      <p:pic>
        <p:nvPicPr>
          <p:cNvPr id="137" name="Picture 13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068960"/>
            <a:ext cx="396966" cy="765349"/>
          </a:xfrm>
          <a:prstGeom prst="rect">
            <a:avLst/>
          </a:prstGeom>
        </p:spPr>
      </p:pic>
      <p:pic>
        <p:nvPicPr>
          <p:cNvPr id="138" name="Picture 13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3068964"/>
            <a:ext cx="396966" cy="765349"/>
          </a:xfrm>
          <a:prstGeom prst="rect">
            <a:avLst/>
          </a:prstGeom>
        </p:spPr>
      </p:pic>
      <p:pic>
        <p:nvPicPr>
          <p:cNvPr id="139" name="Picture 13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3068963"/>
            <a:ext cx="396966" cy="765349"/>
          </a:xfrm>
          <a:prstGeom prst="rect">
            <a:avLst/>
          </a:prstGeom>
        </p:spPr>
      </p:pic>
      <p:pic>
        <p:nvPicPr>
          <p:cNvPr id="140" name="Picture 13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3068964"/>
            <a:ext cx="396966" cy="765349"/>
          </a:xfrm>
          <a:prstGeom prst="rect">
            <a:avLst/>
          </a:prstGeom>
        </p:spPr>
      </p:pic>
      <p:pic>
        <p:nvPicPr>
          <p:cNvPr id="141" name="Picture 14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3068963"/>
            <a:ext cx="396966" cy="765349"/>
          </a:xfrm>
          <a:prstGeom prst="rect">
            <a:avLst/>
          </a:prstGeom>
        </p:spPr>
      </p:pic>
      <p:pic>
        <p:nvPicPr>
          <p:cNvPr id="142" name="Picture 14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3068960"/>
            <a:ext cx="396966" cy="765349"/>
          </a:xfrm>
          <a:prstGeom prst="rect">
            <a:avLst/>
          </a:prstGeom>
        </p:spPr>
      </p:pic>
      <p:pic>
        <p:nvPicPr>
          <p:cNvPr id="143" name="Picture 14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068964"/>
            <a:ext cx="396966" cy="765349"/>
          </a:xfrm>
          <a:prstGeom prst="rect">
            <a:avLst/>
          </a:prstGeom>
        </p:spPr>
      </p:pic>
      <p:pic>
        <p:nvPicPr>
          <p:cNvPr id="144" name="Picture 14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3068963"/>
            <a:ext cx="396966" cy="765349"/>
          </a:xfrm>
          <a:prstGeom prst="rect">
            <a:avLst/>
          </a:prstGeom>
        </p:spPr>
      </p:pic>
      <p:pic>
        <p:nvPicPr>
          <p:cNvPr id="145" name="Picture 14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068964"/>
            <a:ext cx="396966" cy="765349"/>
          </a:xfrm>
          <a:prstGeom prst="rect">
            <a:avLst/>
          </a:prstGeom>
        </p:spPr>
      </p:pic>
      <p:pic>
        <p:nvPicPr>
          <p:cNvPr id="146" name="Picture 14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3068963"/>
            <a:ext cx="396966" cy="765349"/>
          </a:xfrm>
          <a:prstGeom prst="rect">
            <a:avLst/>
          </a:prstGeom>
        </p:spPr>
      </p:pic>
      <p:pic>
        <p:nvPicPr>
          <p:cNvPr id="147" name="Picture 14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068960"/>
            <a:ext cx="396966" cy="765349"/>
          </a:xfrm>
          <a:prstGeom prst="rect">
            <a:avLst/>
          </a:prstGeom>
        </p:spPr>
      </p:pic>
      <p:pic>
        <p:nvPicPr>
          <p:cNvPr id="148" name="Picture 14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3068964"/>
            <a:ext cx="396966" cy="765349"/>
          </a:xfrm>
          <a:prstGeom prst="rect">
            <a:avLst/>
          </a:prstGeom>
        </p:spPr>
      </p:pic>
      <p:pic>
        <p:nvPicPr>
          <p:cNvPr id="149" name="Picture 14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3068963"/>
            <a:ext cx="396966" cy="765349"/>
          </a:xfrm>
          <a:prstGeom prst="rect">
            <a:avLst/>
          </a:prstGeom>
        </p:spPr>
      </p:pic>
      <p:pic>
        <p:nvPicPr>
          <p:cNvPr id="150" name="Picture 14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3068964"/>
            <a:ext cx="396966" cy="765349"/>
          </a:xfrm>
          <a:prstGeom prst="rect">
            <a:avLst/>
          </a:prstGeom>
        </p:spPr>
      </p:pic>
      <p:pic>
        <p:nvPicPr>
          <p:cNvPr id="151" name="Picture 15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3068963"/>
            <a:ext cx="396966" cy="765349"/>
          </a:xfrm>
          <a:prstGeom prst="rect">
            <a:avLst/>
          </a:prstGeom>
        </p:spPr>
      </p:pic>
      <p:pic>
        <p:nvPicPr>
          <p:cNvPr id="152" name="Picture 15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3068960"/>
            <a:ext cx="396966" cy="765349"/>
          </a:xfrm>
          <a:prstGeom prst="rect">
            <a:avLst/>
          </a:prstGeom>
        </p:spPr>
      </p:pic>
      <p:pic>
        <p:nvPicPr>
          <p:cNvPr id="153" name="Picture 15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878097"/>
            <a:ext cx="396966" cy="765349"/>
          </a:xfrm>
          <a:prstGeom prst="rect">
            <a:avLst/>
          </a:prstGeom>
        </p:spPr>
      </p:pic>
      <p:pic>
        <p:nvPicPr>
          <p:cNvPr id="154" name="Picture 15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3878096"/>
            <a:ext cx="396966" cy="765349"/>
          </a:xfrm>
          <a:prstGeom prst="rect">
            <a:avLst/>
          </a:prstGeom>
        </p:spPr>
      </p:pic>
      <p:pic>
        <p:nvPicPr>
          <p:cNvPr id="155" name="Picture 15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878097"/>
            <a:ext cx="396966" cy="765349"/>
          </a:xfrm>
          <a:prstGeom prst="rect">
            <a:avLst/>
          </a:prstGeom>
        </p:spPr>
      </p:pic>
      <p:pic>
        <p:nvPicPr>
          <p:cNvPr id="156" name="Picture 15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3878096"/>
            <a:ext cx="396966" cy="765349"/>
          </a:xfrm>
          <a:prstGeom prst="rect">
            <a:avLst/>
          </a:prstGeom>
        </p:spPr>
      </p:pic>
      <p:pic>
        <p:nvPicPr>
          <p:cNvPr id="157" name="Picture 15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878093"/>
            <a:ext cx="396966" cy="765349"/>
          </a:xfrm>
          <a:prstGeom prst="rect">
            <a:avLst/>
          </a:prstGeom>
        </p:spPr>
      </p:pic>
      <p:pic>
        <p:nvPicPr>
          <p:cNvPr id="158" name="Picture 15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3878097"/>
            <a:ext cx="396966" cy="765349"/>
          </a:xfrm>
          <a:prstGeom prst="rect">
            <a:avLst/>
          </a:prstGeom>
        </p:spPr>
      </p:pic>
      <p:pic>
        <p:nvPicPr>
          <p:cNvPr id="159" name="Picture 15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3878096"/>
            <a:ext cx="396966" cy="765349"/>
          </a:xfrm>
          <a:prstGeom prst="rect">
            <a:avLst/>
          </a:prstGeom>
        </p:spPr>
      </p:pic>
      <p:pic>
        <p:nvPicPr>
          <p:cNvPr id="160" name="Picture 15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3878097"/>
            <a:ext cx="396966" cy="765349"/>
          </a:xfrm>
          <a:prstGeom prst="rect">
            <a:avLst/>
          </a:prstGeom>
        </p:spPr>
      </p:pic>
      <p:pic>
        <p:nvPicPr>
          <p:cNvPr id="161" name="Picture 16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3878096"/>
            <a:ext cx="396966" cy="765349"/>
          </a:xfrm>
          <a:prstGeom prst="rect">
            <a:avLst/>
          </a:prstGeom>
        </p:spPr>
      </p:pic>
      <p:pic>
        <p:nvPicPr>
          <p:cNvPr id="162" name="Picture 16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3878093"/>
            <a:ext cx="396966" cy="765349"/>
          </a:xfrm>
          <a:prstGeom prst="rect">
            <a:avLst/>
          </a:prstGeom>
        </p:spPr>
      </p:pic>
      <p:pic>
        <p:nvPicPr>
          <p:cNvPr id="163" name="Picture 16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878097"/>
            <a:ext cx="396966" cy="765349"/>
          </a:xfrm>
          <a:prstGeom prst="rect">
            <a:avLst/>
          </a:prstGeom>
        </p:spPr>
      </p:pic>
      <p:pic>
        <p:nvPicPr>
          <p:cNvPr id="164" name="Picture 16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3878096"/>
            <a:ext cx="396966" cy="765349"/>
          </a:xfrm>
          <a:prstGeom prst="rect">
            <a:avLst/>
          </a:prstGeom>
        </p:spPr>
      </p:pic>
      <p:pic>
        <p:nvPicPr>
          <p:cNvPr id="165" name="Picture 16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878097"/>
            <a:ext cx="396966" cy="765349"/>
          </a:xfrm>
          <a:prstGeom prst="rect">
            <a:avLst/>
          </a:prstGeom>
        </p:spPr>
      </p:pic>
      <p:pic>
        <p:nvPicPr>
          <p:cNvPr id="166" name="Picture 16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3878096"/>
            <a:ext cx="396966" cy="765349"/>
          </a:xfrm>
          <a:prstGeom prst="rect">
            <a:avLst/>
          </a:prstGeom>
        </p:spPr>
      </p:pic>
      <p:pic>
        <p:nvPicPr>
          <p:cNvPr id="167" name="Picture 16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878093"/>
            <a:ext cx="396966" cy="765349"/>
          </a:xfrm>
          <a:prstGeom prst="rect">
            <a:avLst/>
          </a:prstGeom>
        </p:spPr>
      </p:pic>
      <p:pic>
        <p:nvPicPr>
          <p:cNvPr id="168" name="Picture 16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3878097"/>
            <a:ext cx="396966" cy="765349"/>
          </a:xfrm>
          <a:prstGeom prst="rect">
            <a:avLst/>
          </a:prstGeom>
        </p:spPr>
      </p:pic>
      <p:pic>
        <p:nvPicPr>
          <p:cNvPr id="169" name="Picture 16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3878096"/>
            <a:ext cx="396966" cy="765349"/>
          </a:xfrm>
          <a:prstGeom prst="rect">
            <a:avLst/>
          </a:prstGeom>
        </p:spPr>
      </p:pic>
      <p:pic>
        <p:nvPicPr>
          <p:cNvPr id="170" name="Picture 16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3878097"/>
            <a:ext cx="396966" cy="765349"/>
          </a:xfrm>
          <a:prstGeom prst="rect">
            <a:avLst/>
          </a:prstGeom>
        </p:spPr>
      </p:pic>
      <p:pic>
        <p:nvPicPr>
          <p:cNvPr id="171" name="Picture 17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3878096"/>
            <a:ext cx="396966" cy="765349"/>
          </a:xfrm>
          <a:prstGeom prst="rect">
            <a:avLst/>
          </a:prstGeom>
        </p:spPr>
      </p:pic>
      <p:pic>
        <p:nvPicPr>
          <p:cNvPr id="172" name="Picture 17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3878093"/>
            <a:ext cx="396966" cy="765349"/>
          </a:xfrm>
          <a:prstGeom prst="rect">
            <a:avLst/>
          </a:prstGeom>
        </p:spPr>
      </p:pic>
      <p:pic>
        <p:nvPicPr>
          <p:cNvPr id="173" name="Picture 17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679875"/>
            <a:ext cx="396966" cy="765349"/>
          </a:xfrm>
          <a:prstGeom prst="rect">
            <a:avLst/>
          </a:prstGeom>
        </p:spPr>
      </p:pic>
      <p:pic>
        <p:nvPicPr>
          <p:cNvPr id="174" name="Picture 17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4679874"/>
            <a:ext cx="396966" cy="765349"/>
          </a:xfrm>
          <a:prstGeom prst="rect">
            <a:avLst/>
          </a:prstGeom>
        </p:spPr>
      </p:pic>
      <p:pic>
        <p:nvPicPr>
          <p:cNvPr id="175" name="Picture 17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4679875"/>
            <a:ext cx="396966" cy="765349"/>
          </a:xfrm>
          <a:prstGeom prst="rect">
            <a:avLst/>
          </a:prstGeom>
        </p:spPr>
      </p:pic>
      <p:pic>
        <p:nvPicPr>
          <p:cNvPr id="176" name="Picture 17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4679874"/>
            <a:ext cx="396966" cy="765349"/>
          </a:xfrm>
          <a:prstGeom prst="rect">
            <a:avLst/>
          </a:prstGeom>
        </p:spPr>
      </p:pic>
      <p:pic>
        <p:nvPicPr>
          <p:cNvPr id="177" name="Picture 17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4679871"/>
            <a:ext cx="396966" cy="765349"/>
          </a:xfrm>
          <a:prstGeom prst="rect">
            <a:avLst/>
          </a:prstGeom>
        </p:spPr>
      </p:pic>
      <p:pic>
        <p:nvPicPr>
          <p:cNvPr id="178" name="Picture 17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4679875"/>
            <a:ext cx="396966" cy="765349"/>
          </a:xfrm>
          <a:prstGeom prst="rect">
            <a:avLst/>
          </a:prstGeom>
        </p:spPr>
      </p:pic>
      <p:pic>
        <p:nvPicPr>
          <p:cNvPr id="179" name="Picture 17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4679874"/>
            <a:ext cx="396966" cy="765349"/>
          </a:xfrm>
          <a:prstGeom prst="rect">
            <a:avLst/>
          </a:prstGeom>
        </p:spPr>
      </p:pic>
      <p:pic>
        <p:nvPicPr>
          <p:cNvPr id="180" name="Picture 17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4679875"/>
            <a:ext cx="396966" cy="765349"/>
          </a:xfrm>
          <a:prstGeom prst="rect">
            <a:avLst/>
          </a:prstGeom>
        </p:spPr>
      </p:pic>
      <p:pic>
        <p:nvPicPr>
          <p:cNvPr id="181" name="Picture 18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4679874"/>
            <a:ext cx="396966" cy="765349"/>
          </a:xfrm>
          <a:prstGeom prst="rect">
            <a:avLst/>
          </a:prstGeom>
        </p:spPr>
      </p:pic>
      <p:pic>
        <p:nvPicPr>
          <p:cNvPr id="182" name="Picture 18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4679871"/>
            <a:ext cx="396966" cy="765349"/>
          </a:xfrm>
          <a:prstGeom prst="rect">
            <a:avLst/>
          </a:prstGeom>
        </p:spPr>
      </p:pic>
      <p:pic>
        <p:nvPicPr>
          <p:cNvPr id="183" name="Picture 18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679875"/>
            <a:ext cx="396966" cy="765349"/>
          </a:xfrm>
          <a:prstGeom prst="rect">
            <a:avLst/>
          </a:prstGeom>
        </p:spPr>
      </p:pic>
      <p:pic>
        <p:nvPicPr>
          <p:cNvPr id="184" name="Picture 18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4679874"/>
            <a:ext cx="396966" cy="765349"/>
          </a:xfrm>
          <a:prstGeom prst="rect">
            <a:avLst/>
          </a:prstGeom>
        </p:spPr>
      </p:pic>
      <p:pic>
        <p:nvPicPr>
          <p:cNvPr id="185" name="Picture 18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679875"/>
            <a:ext cx="396966" cy="765349"/>
          </a:xfrm>
          <a:prstGeom prst="rect">
            <a:avLst/>
          </a:prstGeom>
        </p:spPr>
      </p:pic>
      <p:pic>
        <p:nvPicPr>
          <p:cNvPr id="186" name="Picture 18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4679874"/>
            <a:ext cx="396966" cy="765349"/>
          </a:xfrm>
          <a:prstGeom prst="rect">
            <a:avLst/>
          </a:prstGeom>
        </p:spPr>
      </p:pic>
      <p:pic>
        <p:nvPicPr>
          <p:cNvPr id="187" name="Picture 18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79871"/>
            <a:ext cx="396966" cy="765349"/>
          </a:xfrm>
          <a:prstGeom prst="rect">
            <a:avLst/>
          </a:prstGeom>
        </p:spPr>
      </p:pic>
      <p:pic>
        <p:nvPicPr>
          <p:cNvPr id="188" name="Picture 18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4679875"/>
            <a:ext cx="396966" cy="765349"/>
          </a:xfrm>
          <a:prstGeom prst="rect">
            <a:avLst/>
          </a:prstGeom>
        </p:spPr>
      </p:pic>
      <p:pic>
        <p:nvPicPr>
          <p:cNvPr id="189" name="Picture 18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4679874"/>
            <a:ext cx="396966" cy="765349"/>
          </a:xfrm>
          <a:prstGeom prst="rect">
            <a:avLst/>
          </a:prstGeom>
        </p:spPr>
      </p:pic>
      <p:pic>
        <p:nvPicPr>
          <p:cNvPr id="190" name="Picture 18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4679875"/>
            <a:ext cx="396966" cy="765349"/>
          </a:xfrm>
          <a:prstGeom prst="rect">
            <a:avLst/>
          </a:prstGeom>
        </p:spPr>
      </p:pic>
      <p:pic>
        <p:nvPicPr>
          <p:cNvPr id="191" name="Picture 19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4679874"/>
            <a:ext cx="396966" cy="765349"/>
          </a:xfrm>
          <a:prstGeom prst="rect">
            <a:avLst/>
          </a:prstGeom>
        </p:spPr>
      </p:pic>
      <p:pic>
        <p:nvPicPr>
          <p:cNvPr id="192" name="Picture 19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4679871"/>
            <a:ext cx="396966" cy="765349"/>
          </a:xfrm>
          <a:prstGeom prst="rect">
            <a:avLst/>
          </a:prstGeom>
        </p:spPr>
      </p:pic>
      <p:sp>
        <p:nvSpPr>
          <p:cNvPr id="202" name="Rectangle 2"/>
          <p:cNvSpPr>
            <a:spLocks noChangeArrowheads="1"/>
          </p:cNvSpPr>
          <p:nvPr/>
        </p:nvSpPr>
        <p:spPr bwMode="auto">
          <a:xfrm>
            <a:off x="971600" y="5733256"/>
            <a:ext cx="74168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Out of every 100 men...</a:t>
            </a:r>
            <a:endParaRPr lang="en-C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251520" y="90872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36% of newly diagnosed cancers, and 10% of all cancer deaths in men</a:t>
            </a:r>
            <a:endParaRPr lang="en-C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555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ovie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780928"/>
            <a:ext cx="2893808" cy="3240000"/>
          </a:xfrm>
          <a:prstGeom prst="rect">
            <a:avLst/>
          </a:prstGeom>
        </p:spPr>
      </p:pic>
      <p:pic>
        <p:nvPicPr>
          <p:cNvPr id="16" name="Picture 15" descr="Movie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781368"/>
            <a:ext cx="1334831" cy="3960000"/>
          </a:xfrm>
          <a:prstGeom prst="rect">
            <a:avLst/>
          </a:prstGeom>
        </p:spPr>
      </p:pic>
      <p:pic>
        <p:nvPicPr>
          <p:cNvPr id="17" name="Picture 16" descr="Movie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0520" y="2780928"/>
            <a:ext cx="2893808" cy="3240000"/>
          </a:xfrm>
          <a:prstGeom prst="rect">
            <a:avLst/>
          </a:prstGeom>
        </p:spPr>
      </p:pic>
      <p:pic>
        <p:nvPicPr>
          <p:cNvPr id="20" name="Picture 19" descr="Movie7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2780928"/>
            <a:ext cx="1368152" cy="3960000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5398475" y="764704"/>
            <a:ext cx="3602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ts val="3000"/>
              </a:spcBef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 with tumor glue!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4643438" y="1785926"/>
            <a:ext cx="4357718" cy="627062"/>
          </a:xfrm>
          <a:prstGeom prst="rect">
            <a:avLst/>
          </a:prstGeom>
          <a:gradFill>
            <a:gsLst>
              <a:gs pos="0">
                <a:srgbClr val="CCECFF">
                  <a:alpha val="35000"/>
                </a:srgbClr>
              </a:gs>
              <a:gs pos="52000">
                <a:srgbClr val="DDF2FF">
                  <a:alpha val="29000"/>
                </a:srgbClr>
              </a:gs>
              <a:gs pos="83000">
                <a:srgbClr val="F3FAFF">
                  <a:alpha val="21000"/>
                </a:srgbClr>
              </a:gs>
            </a:gsLst>
            <a:lin ang="5400000" scaled="0"/>
          </a:gradFill>
          <a:ln w="317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63500" h="63500"/>
          </a:sp3d>
        </p:spPr>
        <p:txBody>
          <a:bodyPr anchor="ctr"/>
          <a:lstStyle/>
          <a:p>
            <a:pPr algn="ctr"/>
            <a:r>
              <a:rPr lang="en-US" sz="24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tumour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glue drug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42844" y="1785926"/>
            <a:ext cx="4286280" cy="627062"/>
          </a:xfrm>
          <a:prstGeom prst="rect">
            <a:avLst/>
          </a:prstGeom>
          <a:gradFill>
            <a:gsLst>
              <a:gs pos="0">
                <a:srgbClr val="CCECFF">
                  <a:alpha val="35000"/>
                </a:srgbClr>
              </a:gs>
              <a:gs pos="52000">
                <a:srgbClr val="DDF2FF">
                  <a:alpha val="29000"/>
                </a:srgbClr>
              </a:gs>
              <a:gs pos="83000">
                <a:srgbClr val="F3FAFF">
                  <a:alpha val="21000"/>
                </a:srgbClr>
              </a:gs>
            </a:gsLst>
            <a:lin ang="5400000" scaled="0"/>
          </a:gradFill>
          <a:ln w="317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63500" h="63500"/>
          </a:sp3d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</a:t>
            </a:r>
            <a:r>
              <a:rPr lang="en-US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tumour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glue drug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275856" y="65088"/>
            <a:ext cx="5097179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Stopping cancer in its tracks</a:t>
            </a:r>
          </a:p>
        </p:txBody>
      </p:sp>
    </p:spTree>
    <p:extLst>
      <p:ext uri="{BB962C8B-B14F-4D97-AF65-F5344CB8AC3E}">
        <p14:creationId xmlns:p14="http://schemas.microsoft.com/office/powerpoint/2010/main" val="42561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908720"/>
            <a:ext cx="223419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7505" y="1449288"/>
            <a:ext cx="5256583" cy="908142"/>
          </a:xfrm>
          <a:prstGeom prst="rect">
            <a:avLst/>
          </a:prstGeom>
        </p:spPr>
        <p:txBody>
          <a:bodyPr/>
          <a:lstStyle/>
          <a:p>
            <a:pPr marL="341313" indent="-341313" eaLnBrk="0" hangingPunct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FontTx/>
              <a:buChar char="•"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If tumor glue targets cancer cells that are spreading, perhaps we can use it as a test to </a:t>
            </a:r>
            <a:r>
              <a:rPr lang="en-US" sz="2400" b="1" u="sng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detect</a:t>
            </a: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 or </a:t>
            </a:r>
            <a:r>
              <a:rPr lang="en-US" sz="2400" b="1" u="sng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predict</a:t>
            </a: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 metastasis…</a:t>
            </a:r>
          </a:p>
          <a:p>
            <a:pPr marL="341313" indent="-341313" eaLnBrk="0" hangingPunct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FontTx/>
              <a:buChar char="•"/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We developed a Pathology test </a:t>
            </a: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and a blood test using </a:t>
            </a: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tumour </a:t>
            </a: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glue</a:t>
            </a:r>
          </a:p>
          <a:p>
            <a:pPr marL="341313" indent="-341313" eaLnBrk="0" hangingPunct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FontTx/>
              <a:buChar char="•"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Patients who tested positive developed metastasis 10 years earlier</a:t>
            </a:r>
            <a:endParaRPr lang="en-US" sz="22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35795" y="65088"/>
            <a:ext cx="608467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/>
            <a:r>
              <a:rPr lang="en-US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make a near-term impact?</a:t>
            </a:r>
            <a:endParaRPr lang="en-US" sz="2800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48" y="4657720"/>
            <a:ext cx="2698869" cy="211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46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12976"/>
            <a:ext cx="2286000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Alberta Prostate Cancer Registry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9872" y="2852936"/>
            <a:ext cx="221473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Clinical 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3212976"/>
            <a:ext cx="2286000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Alberta Prostate Cancer </a:t>
            </a:r>
            <a:r>
              <a:rPr lang="en-US" sz="2400" dirty="0" err="1" smtClean="0">
                <a:solidFill>
                  <a:schemeClr val="tx1"/>
                </a:solidFill>
              </a:rPr>
              <a:t>Biorepository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4593322"/>
            <a:ext cx="221473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Patient – reported outcomes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980728"/>
            <a:ext cx="3886200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APCaRI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Alberta Prostate Registry and Biorepository</a:t>
            </a:r>
          </a:p>
        </p:txBody>
      </p:sp>
      <p:sp>
        <p:nvSpPr>
          <p:cNvPr id="15" name="Down Arrow 14"/>
          <p:cNvSpPr/>
          <p:nvPr/>
        </p:nvSpPr>
        <p:spPr>
          <a:xfrm rot="2077449">
            <a:off x="1937282" y="2382819"/>
            <a:ext cx="825623" cy="639193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Down Arrow 15"/>
          <p:cNvSpPr/>
          <p:nvPr/>
        </p:nvSpPr>
        <p:spPr>
          <a:xfrm rot="18991753">
            <a:off x="6382923" y="2329207"/>
            <a:ext cx="825623" cy="639193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Down Arrow 16"/>
          <p:cNvSpPr/>
          <p:nvPr/>
        </p:nvSpPr>
        <p:spPr>
          <a:xfrm rot="16200000">
            <a:off x="2648160" y="3801695"/>
            <a:ext cx="784367" cy="327009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/>
          <p:cNvSpPr txBox="1"/>
          <p:nvPr/>
        </p:nvSpPr>
        <p:spPr>
          <a:xfrm>
            <a:off x="2091792" y="5877272"/>
            <a:ext cx="4933775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Samples and data available for all investigators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626595" y="12944"/>
            <a:ext cx="6194139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Alberta Prostate Cancer</a:t>
            </a:r>
          </a:p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Registry and Biorepository</a:t>
            </a:r>
            <a:endParaRPr lang="en-US" sz="3400" dirty="0"/>
          </a:p>
        </p:txBody>
      </p:sp>
      <p:sp>
        <p:nvSpPr>
          <p:cNvPr id="20" name="TextBox 19"/>
          <p:cNvSpPr txBox="1"/>
          <p:nvPr/>
        </p:nvSpPr>
        <p:spPr>
          <a:xfrm>
            <a:off x="3419872" y="3789040"/>
            <a:ext cx="221473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Clinical Outcomes</a:t>
            </a:r>
          </a:p>
        </p:txBody>
      </p:sp>
      <p:sp>
        <p:nvSpPr>
          <p:cNvPr id="21" name="Down Arrow 20"/>
          <p:cNvSpPr/>
          <p:nvPr/>
        </p:nvSpPr>
        <p:spPr>
          <a:xfrm rot="16200000">
            <a:off x="5600488" y="3801695"/>
            <a:ext cx="784367" cy="327009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Down Arrow 21"/>
          <p:cNvSpPr/>
          <p:nvPr/>
        </p:nvSpPr>
        <p:spPr>
          <a:xfrm rot="19775685">
            <a:off x="1942734" y="5052883"/>
            <a:ext cx="825623" cy="639193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Down Arrow 22"/>
          <p:cNvSpPr/>
          <p:nvPr/>
        </p:nvSpPr>
        <p:spPr>
          <a:xfrm rot="2523885">
            <a:off x="6388375" y="4999271"/>
            <a:ext cx="825623" cy="639193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7" y="4887908"/>
            <a:ext cx="1417153" cy="5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7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" y="1676398"/>
            <a:ext cx="9067800" cy="502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23699" y="1302380"/>
            <a:ext cx="2115556" cy="1422829"/>
            <a:chOff x="3311053" y="4282358"/>
            <a:chExt cx="2414363" cy="1681874"/>
          </a:xfrm>
        </p:grpSpPr>
        <p:grpSp>
          <p:nvGrpSpPr>
            <p:cNvPr id="10" name="Group 9"/>
            <p:cNvGrpSpPr/>
            <p:nvPr/>
          </p:nvGrpSpPr>
          <p:grpSpPr>
            <a:xfrm>
              <a:off x="3311053" y="4282358"/>
              <a:ext cx="2414363" cy="1676400"/>
              <a:chOff x="2658077" y="1295400"/>
              <a:chExt cx="2414363" cy="1676400"/>
            </a:xfrm>
          </p:grpSpPr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2758712" y="1524000"/>
                <a:ext cx="2133600" cy="1447800"/>
                <a:chOff x="1620" y="1980"/>
                <a:chExt cx="8820" cy="5940"/>
              </a:xfrm>
            </p:grpSpPr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1620" y="1980"/>
                  <a:ext cx="8820" cy="59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endParaRPr>
                </a:p>
              </p:txBody>
            </p:sp>
            <p:grpSp>
              <p:nvGrpSpPr>
                <p:cNvPr id="25" name="Group 24"/>
                <p:cNvGrpSpPr>
                  <a:grpSpLocks/>
                </p:cNvGrpSpPr>
                <p:nvPr/>
              </p:nvGrpSpPr>
              <p:grpSpPr bwMode="auto">
                <a:xfrm>
                  <a:off x="1800" y="2160"/>
                  <a:ext cx="8460" cy="5578"/>
                  <a:chOff x="1800" y="2160"/>
                  <a:chExt cx="8460" cy="5578"/>
                </a:xfrm>
              </p:grpSpPr>
              <p:grpSp>
                <p:nvGrpSpPr>
                  <p:cNvPr id="26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80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26" name="Oval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7" name="Oval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8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9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30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31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32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33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252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18" name="Oval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19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0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1" name="Oval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2" name="Oval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974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3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4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25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8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24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10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11" name="Oval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12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13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14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15" name="Oval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16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17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9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396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02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3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4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5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6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7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8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9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0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68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94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5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6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7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8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9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0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01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540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86" name="Oval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7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8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9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0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1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2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93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2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612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78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79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0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1" name="Oval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2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3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4" name="Oval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85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3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684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70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71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72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73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74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75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76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77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56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62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3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4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5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6" name="Oval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7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8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9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828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54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5" name="Oval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6" name="Oval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7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8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9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0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61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6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900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46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7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8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9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0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1" name="Oval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2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53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7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972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38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39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0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1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2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3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4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45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23" name="Rectangle 22"/>
              <p:cNvSpPr/>
              <p:nvPr/>
            </p:nvSpPr>
            <p:spPr>
              <a:xfrm>
                <a:off x="2658077" y="1295400"/>
                <a:ext cx="2414363" cy="291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1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ea typeface="Calibri" pitchFamily="34" charset="0"/>
                    <a:cs typeface="Arial" pitchFamily="34" charset="0"/>
                  </a:rPr>
                  <a:t>1   2   3   4    5   6   7   8   9  10  11 12</a:t>
                </a:r>
                <a:endParaRPr lang="en-US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3593843" y="4510958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781014" y="4510958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938897" y="4516432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108374" y="4516432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93819" y="4513950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55925" y="4515862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643096" y="4515862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10691" y="4515862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19947" y="4503988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164190" y="4515862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371116" y="4513950"/>
              <a:ext cx="0" cy="1447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290099" y="1430136"/>
            <a:ext cx="2009721" cy="1323439"/>
            <a:chOff x="3274518" y="2347979"/>
            <a:chExt cx="2488484" cy="1558679"/>
          </a:xfrm>
        </p:grpSpPr>
        <p:grpSp>
          <p:nvGrpSpPr>
            <p:cNvPr id="135" name="Group 134"/>
            <p:cNvGrpSpPr/>
            <p:nvPr/>
          </p:nvGrpSpPr>
          <p:grpSpPr>
            <a:xfrm>
              <a:off x="3620031" y="2438400"/>
              <a:ext cx="2142971" cy="1447800"/>
              <a:chOff x="3620031" y="2449166"/>
              <a:chExt cx="2142971" cy="1447800"/>
            </a:xfrm>
          </p:grpSpPr>
          <p:grpSp>
            <p:nvGrpSpPr>
              <p:cNvPr id="138" name="Group 246"/>
              <p:cNvGrpSpPr>
                <a:grpSpLocks/>
              </p:cNvGrpSpPr>
              <p:nvPr/>
            </p:nvGrpSpPr>
            <p:grpSpPr bwMode="auto">
              <a:xfrm>
                <a:off x="3620031" y="2449166"/>
                <a:ext cx="2133600" cy="1447800"/>
                <a:chOff x="1620" y="1980"/>
                <a:chExt cx="8820" cy="5940"/>
              </a:xfrm>
            </p:grpSpPr>
            <p:sp>
              <p:nvSpPr>
                <p:cNvPr id="142" name="Rectangle 356"/>
                <p:cNvSpPr>
                  <a:spLocks noChangeArrowheads="1"/>
                </p:cNvSpPr>
                <p:nvPr/>
              </p:nvSpPr>
              <p:spPr bwMode="auto">
                <a:xfrm>
                  <a:off x="1620" y="1980"/>
                  <a:ext cx="8820" cy="59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cs typeface="+mn-cs"/>
                  </a:endParaRPr>
                </a:p>
              </p:txBody>
            </p:sp>
            <p:grpSp>
              <p:nvGrpSpPr>
                <p:cNvPr id="143" name="Group 247"/>
                <p:cNvGrpSpPr>
                  <a:grpSpLocks/>
                </p:cNvGrpSpPr>
                <p:nvPr/>
              </p:nvGrpSpPr>
              <p:grpSpPr bwMode="auto">
                <a:xfrm>
                  <a:off x="1800" y="2160"/>
                  <a:ext cx="8461" cy="5578"/>
                  <a:chOff x="1800" y="2160"/>
                  <a:chExt cx="8461" cy="5578"/>
                </a:xfrm>
              </p:grpSpPr>
              <p:grpSp>
                <p:nvGrpSpPr>
                  <p:cNvPr id="144" name="Group 347"/>
                  <p:cNvGrpSpPr>
                    <a:grpSpLocks/>
                  </p:cNvGrpSpPr>
                  <p:nvPr/>
                </p:nvGrpSpPr>
                <p:grpSpPr bwMode="auto">
                  <a:xfrm>
                    <a:off x="180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244" name="Oval 3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5" name="Oval 3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6" name="Oval 3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7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8" name="Oval 3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9" name="Oval 3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50" name="Oval 3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51" name="Oval 3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5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252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236" name="Oval 3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7" name="Oval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8" name="Oval 3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9" name="Oval 3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0" name="Oval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1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2" name="Oval 3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43" name="Oval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6" name="Group 329"/>
                  <p:cNvGrpSpPr>
                    <a:grpSpLocks/>
                  </p:cNvGrpSpPr>
                  <p:nvPr/>
                </p:nvGrpSpPr>
                <p:grpSpPr bwMode="auto">
                  <a:xfrm>
                    <a:off x="324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228" name="Oval 3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29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0" name="Oval 3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1" name="Oval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2" name="Oval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3" name="Oval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4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35" name="Oval 3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7" name="Group 320"/>
                  <p:cNvGrpSpPr>
                    <a:grpSpLocks/>
                  </p:cNvGrpSpPr>
                  <p:nvPr/>
                </p:nvGrpSpPr>
                <p:grpSpPr bwMode="auto">
                  <a:xfrm>
                    <a:off x="396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220" name="Oval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21" name="Oval 3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22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23" name="Oval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24" name="Oval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25" name="Oval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26" name="Oval 3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27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8" name="Group 311"/>
                  <p:cNvGrpSpPr>
                    <a:grpSpLocks/>
                  </p:cNvGrpSpPr>
                  <p:nvPr/>
                </p:nvGrpSpPr>
                <p:grpSpPr bwMode="auto">
                  <a:xfrm>
                    <a:off x="4681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212" name="Oval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3" name="Oval 3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4" name="Oval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5" name="Oval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6" name="Oval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7" name="Oval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8" name="Oval 3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9" name="Oval 3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9" name="Group 302"/>
                  <p:cNvGrpSpPr>
                    <a:grpSpLocks/>
                  </p:cNvGrpSpPr>
                  <p:nvPr/>
                </p:nvGrpSpPr>
                <p:grpSpPr bwMode="auto">
                  <a:xfrm>
                    <a:off x="5401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204" name="Oval 3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5" name="Oval 3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6" name="Oval 3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7" name="Oval 3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8" name="Oval 3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9" name="Oval 3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0" name="Oval 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1" name="Oval 3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0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612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96" name="Oval 3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7" name="Oval 3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8" name="Oval 2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9" name="Oval 2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0" name="Oval 2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1" name="Oval 2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2" name="Oval 2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03" name="Oval 2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1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6841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88" name="Oval 2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89" name="Oval 2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0" name="Oval 2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1" name="Oval 2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2" name="Oval 2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3" name="Oval 2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4" name="Oval 2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95" name="Oval 2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" name="Group 275"/>
                  <p:cNvGrpSpPr>
                    <a:grpSpLocks/>
                  </p:cNvGrpSpPr>
                  <p:nvPr/>
                </p:nvGrpSpPr>
                <p:grpSpPr bwMode="auto">
                  <a:xfrm>
                    <a:off x="7561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80" name="Oval 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81" name="Oval 2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82" name="Oval 2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83" name="Oval 2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84" name="Oval 2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85" name="Oval 2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86" name="Oval 2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87" name="Oval 2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828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72" name="Oval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3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4" name="Oval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5" name="Oval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6" name="Oval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7" name="Oval 2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8" name="Oval 2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9" name="Oval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4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9000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64" name="Oval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5" name="Oval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6" name="Oval 2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7" name="Oval 2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8" name="Oval 2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9" name="Oval 2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0" name="Oval 2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71" name="Oval 2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5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9721" y="2160"/>
                    <a:ext cx="540" cy="5578"/>
                    <a:chOff x="4527" y="2406"/>
                    <a:chExt cx="300" cy="3113"/>
                  </a:xfrm>
                </p:grpSpPr>
                <p:sp>
                  <p:nvSpPr>
                    <p:cNvPr id="156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406"/>
                      <a:ext cx="300" cy="301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57" name="Oval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2808"/>
                      <a:ext cx="300" cy="301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58" name="Oval 2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210"/>
                      <a:ext cx="300" cy="301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59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3612"/>
                      <a:ext cx="300" cy="301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0" name="Oval 2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013"/>
                      <a:ext cx="300" cy="302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1" name="Oval 2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415"/>
                      <a:ext cx="300" cy="301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2" name="Oval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4817"/>
                      <a:ext cx="300" cy="300"/>
                    </a:xfrm>
                    <a:prstGeom prst="ellips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163" name="Oval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7" y="5219"/>
                      <a:ext cx="300" cy="3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cs typeface="+mn-cs"/>
                      </a:endParaRPr>
                    </a:p>
                  </p:txBody>
                </p:sp>
              </p:grpSp>
            </p:grpSp>
          </p:grpSp>
          <p:cxnSp>
            <p:nvCxnSpPr>
              <p:cNvPr id="139" name="Straight Connector 138"/>
              <p:cNvCxnSpPr/>
              <p:nvPr/>
            </p:nvCxnSpPr>
            <p:spPr>
              <a:xfrm>
                <a:off x="3629402" y="2830286"/>
                <a:ext cx="2133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3629402" y="3186499"/>
                <a:ext cx="2133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3629402" y="3531464"/>
                <a:ext cx="2133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Rectangle 357"/>
            <p:cNvSpPr>
              <a:spLocks noChangeArrowheads="1"/>
            </p:cNvSpPr>
            <p:nvPr/>
          </p:nvSpPr>
          <p:spPr bwMode="auto">
            <a:xfrm>
              <a:off x="3274518" y="2347979"/>
              <a:ext cx="561025" cy="1558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CA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Times New Roman" pitchFamily="18" charset="0"/>
                  <a:cs typeface="Arial" pitchFamily="34" charset="0"/>
                </a:rPr>
                <a:t>P1</a:t>
              </a:r>
            </a:p>
            <a:p>
              <a:pPr>
                <a:lnSpc>
                  <a:spcPct val="200000"/>
                </a:lnSpc>
              </a:pPr>
              <a:r>
                <a:rPr lang="en-CA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Times New Roman" pitchFamily="18" charset="0"/>
                  <a:cs typeface="Arial" pitchFamily="34" charset="0"/>
                </a:rPr>
                <a:t>P2</a:t>
              </a:r>
            </a:p>
            <a:p>
              <a:pPr>
                <a:lnSpc>
                  <a:spcPct val="200000"/>
                </a:lnSpc>
              </a:pPr>
              <a:r>
                <a:rPr lang="en-CA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Times New Roman" pitchFamily="18" charset="0"/>
                  <a:cs typeface="Arial" pitchFamily="34" charset="0"/>
                </a:rPr>
                <a:t>P3</a:t>
              </a:r>
            </a:p>
            <a:p>
              <a:pPr>
                <a:lnSpc>
                  <a:spcPct val="200000"/>
                </a:lnSpc>
              </a:pPr>
              <a:r>
                <a:rPr lang="en-CA" altLang="en-US" sz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Times New Roman" pitchFamily="18" charset="0"/>
                  <a:cs typeface="Arial" pitchFamily="34" charset="0"/>
                </a:rPr>
                <a:t>P4</a:t>
              </a:r>
              <a:endParaRPr lang="en-US" alt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endParaRPr>
            </a:p>
          </p:txBody>
        </p:sp>
      </p:grpSp>
      <p:sp>
        <p:nvSpPr>
          <p:cNvPr id="3" name="AutoShape 4" descr="Image result for fluid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AutoShape 6" descr="Image result for fluid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79" b="90176" l="11167" r="8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t="9077" r="15159" b="8908"/>
          <a:stretch/>
        </p:blipFill>
        <p:spPr bwMode="auto">
          <a:xfrm>
            <a:off x="4898340" y="1527587"/>
            <a:ext cx="1640159" cy="119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438" y="979983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Blood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2415766" y="97260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Urine &amp; Semen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22539" name="Picture 11" descr="http://www.biorepositoryresources.com/siteassist_images/coldStorage_200x4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0" r="24315"/>
          <a:stretch/>
        </p:blipFill>
        <p:spPr bwMode="auto">
          <a:xfrm>
            <a:off x="7224299" y="1324378"/>
            <a:ext cx="1373687" cy="133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3356992"/>
            <a:ext cx="83542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1559 participants enrolled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Over 100,000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sample aliquots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available and stored at the Canadian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Biosample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Repository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Available for researchers in Alberta, Nationally </a:t>
            </a:r>
            <a:r>
              <a:rPr lang="en-US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and Internationally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4781932" y="972609"/>
            <a:ext cx="196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2D Barcode system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7071899" y="972609"/>
            <a:ext cx="166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Storage at CBSR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258" name="Title 1"/>
          <p:cNvSpPr txBox="1">
            <a:spLocks/>
          </p:cNvSpPr>
          <p:nvPr/>
        </p:nvSpPr>
        <p:spPr>
          <a:xfrm>
            <a:off x="2626595" y="12944"/>
            <a:ext cx="6194139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Alberta Prostate Cancer</a:t>
            </a:r>
          </a:p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Registry and Biorepository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5787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3387614664"/>
              </p:ext>
            </p:extLst>
          </p:nvPr>
        </p:nvGraphicFramePr>
        <p:xfrm>
          <a:off x="304800" y="914400"/>
          <a:ext cx="6629400" cy="4960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25582" y="1193649"/>
            <a:ext cx="8261218" cy="5207357"/>
            <a:chOff x="1933825" y="9729621"/>
            <a:chExt cx="9197059" cy="56955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Rounded Rectangle 24"/>
            <p:cNvSpPr/>
            <p:nvPr/>
          </p:nvSpPr>
          <p:spPr>
            <a:xfrm>
              <a:off x="9309812" y="9729621"/>
              <a:ext cx="1804665" cy="1272288"/>
            </a:xfrm>
            <a:prstGeom prst="roundRect">
              <a:avLst/>
            </a:prstGeom>
            <a:solidFill>
              <a:srgbClr val="92D05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1F497D">
                      <a:lumMod val="50000"/>
                    </a:srgbClr>
                  </a:solidFill>
                </a:rPr>
                <a:t>Cancer Microparticle analysis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9309812" y="11424443"/>
              <a:ext cx="1804665" cy="1069927"/>
            </a:xfrm>
            <a:prstGeom prst="roundRect">
              <a:avLst/>
            </a:prstGeom>
            <a:solidFill>
              <a:srgbClr val="33CCC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1F497D">
                      <a:lumMod val="50000"/>
                    </a:srgbClr>
                  </a:solidFill>
                </a:rPr>
                <a:t>Metabolomics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9309811" y="12924631"/>
              <a:ext cx="1804665" cy="984166"/>
            </a:xfrm>
            <a:prstGeom prst="roundRect">
              <a:avLst/>
            </a:prstGeom>
            <a:solidFill>
              <a:srgbClr val="33CCCC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1F497D">
                      <a:lumMod val="50000"/>
                    </a:srgbClr>
                  </a:solidFill>
                </a:rPr>
                <a:t>Proteomics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9326219" y="14306419"/>
              <a:ext cx="1804665" cy="1118526"/>
            </a:xfrm>
            <a:prstGeom prst="roundRect">
              <a:avLst/>
            </a:prstGeom>
            <a:solidFill>
              <a:srgbClr val="0070C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1F497D">
                      <a:lumMod val="50000"/>
                    </a:srgbClr>
                  </a:solidFill>
                </a:rPr>
                <a:t>Genomics</a:t>
              </a:r>
            </a:p>
          </p:txBody>
        </p:sp>
        <p:pic>
          <p:nvPicPr>
            <p:cNvPr id="29" name="Picture 12" descr="C:\Users\Catalina\Documents\APCaRI\Web Portal\Logos Partners\Canadian Biosample Repository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483" y="13303177"/>
              <a:ext cx="1625602" cy="650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3" descr="C:\Users\Catalina\Documents\APCaRI\APCaRI Registry and BioRepository\Media\IMG_0256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27"/>
            <a:stretch/>
          </p:blipFill>
          <p:spPr bwMode="auto">
            <a:xfrm>
              <a:off x="4259490" y="12092314"/>
              <a:ext cx="1602220" cy="15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6" descr="C:\Users\Catalina\Documents\APCaRI\APCaRI Registry and BioRepository\Media\IMG_0090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2" t="10688" b="10161"/>
            <a:stretch/>
          </p:blipFill>
          <p:spPr bwMode="auto">
            <a:xfrm>
              <a:off x="1933825" y="13405647"/>
              <a:ext cx="1731840" cy="1435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 descr="Freezer Room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954" y="11947307"/>
              <a:ext cx="2181959" cy="122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708" y="14034765"/>
              <a:ext cx="1847215" cy="64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9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928"/>
            <a:stretch/>
          </p:blipFill>
          <p:spPr bwMode="auto">
            <a:xfrm>
              <a:off x="4269078" y="13758068"/>
              <a:ext cx="1602220" cy="1667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6011" y="10267691"/>
              <a:ext cx="978496" cy="6143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812" y="10311652"/>
              <a:ext cx="598787" cy="56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C:\Users\Catalina\Documents\APCaRI\Web Portal\Facilities\metabolites-03-00373-g002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7974" y="11753583"/>
              <a:ext cx="663838" cy="62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Catalina\Documents\APCaRI\Web Portal\Facilities\metabolites-03-00373-g003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7769" y="11753583"/>
              <a:ext cx="808443" cy="62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C:\Users\Catalina\Documents\APCaRI\Web Portal\Facilities\Proteomics2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6" r="11787"/>
            <a:stretch/>
          </p:blipFill>
          <p:spPr bwMode="auto">
            <a:xfrm>
              <a:off x="9446791" y="13269148"/>
              <a:ext cx="929821" cy="52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5" descr="C:\Users\Catalina\Documents\APCaRI\Web Portal\Facilities\PROTEOMICS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0834" y="13235488"/>
              <a:ext cx="465377" cy="563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2432" y="14629701"/>
              <a:ext cx="731779" cy="61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2" descr="https://evomics.org/wp-content/uploads/2011/08/circos-sample-01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6638" y="14629701"/>
              <a:ext cx="619573" cy="619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itle 1"/>
          <p:cNvSpPr txBox="1">
            <a:spLocks/>
          </p:cNvSpPr>
          <p:nvPr/>
        </p:nvSpPr>
        <p:spPr>
          <a:xfrm>
            <a:off x="2626595" y="12944"/>
            <a:ext cx="6194139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Alberta Prostate Cancer</a:t>
            </a:r>
          </a:p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Registry and Biorepository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61964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" y="1676398"/>
            <a:ext cx="9067800" cy="502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pic>
        <p:nvPicPr>
          <p:cNvPr id="8" name="Picture 2" descr="C:\Users\Catalina\Documents\APCaRI\Web Portal\Banner What is APCa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1"/>
          <a:stretch/>
        </p:blipFill>
        <p:spPr bwMode="auto">
          <a:xfrm>
            <a:off x="143135" y="1556278"/>
            <a:ext cx="2819401" cy="46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Callout 2 (Border and Accent Bar) 2"/>
          <p:cNvSpPr/>
          <p:nvPr/>
        </p:nvSpPr>
        <p:spPr>
          <a:xfrm>
            <a:off x="3886200" y="1150070"/>
            <a:ext cx="5029200" cy="5035398"/>
          </a:xfrm>
          <a:prstGeom prst="accentBorderCallout2">
            <a:avLst>
              <a:gd name="adj1" fmla="val 4577"/>
              <a:gd name="adj2" fmla="val -8333"/>
              <a:gd name="adj3" fmla="val 4577"/>
              <a:gd name="adj4" fmla="val -18884"/>
              <a:gd name="adj5" fmla="val 20977"/>
              <a:gd name="adj6" fmla="val -34209"/>
            </a:avLst>
          </a:prstGeom>
          <a:solidFill>
            <a:schemeClr val="bg1">
              <a:alpha val="45000"/>
            </a:schemeClr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u="sng" dirty="0" smtClean="0">
                <a:solidFill>
                  <a:prstClr val="black"/>
                </a:solidFill>
              </a:rPr>
              <a:t>The Cross Cancer Institute </a:t>
            </a:r>
            <a:endParaRPr lang="en-US" sz="2200" u="sng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Catalina\Documents\APCaRI\Web Portal\Biosketch\Michelle Engli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97" y="3686574"/>
            <a:ext cx="153580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5699" y="5525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+ a team of 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+mn-cs"/>
              </a:rPr>
              <a:t>Medical and Radiation Oncologists and the CCI laboratory!!</a:t>
            </a: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6020" y="5060630"/>
            <a:ext cx="1196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Michelle English</a:t>
            </a:r>
          </a:p>
        </p:txBody>
      </p:sp>
      <p:pic>
        <p:nvPicPr>
          <p:cNvPr id="1026" name="Picture 2" descr="C:\Users\Catalina\Documents\APCaRI\Web Portal\Biosketch\Parliament photo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9"/>
          <a:stretch/>
        </p:blipFill>
        <p:spPr bwMode="auto">
          <a:xfrm>
            <a:off x="6555116" y="3686574"/>
            <a:ext cx="121037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talina\Documents\APCaRI\Web Portal\Biosketch\Peter Venn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18"/>
          <a:stretch/>
        </p:blipFill>
        <p:spPr bwMode="auto">
          <a:xfrm>
            <a:off x="7351247" y="1816106"/>
            <a:ext cx="140484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atalina\Documents\APCaRI\Web Portal\Biosketch\Scott North Phot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62"/>
          <a:stretch/>
        </p:blipFill>
        <p:spPr bwMode="auto">
          <a:xfrm>
            <a:off x="4038600" y="1810802"/>
            <a:ext cx="146991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atalina\Documents\APCaRI\Web Portal\Images labs and team members\APCaRI Memebrs Pics\Nawaid Usmani Picture_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/>
          <a:stretch/>
        </p:blipFill>
        <p:spPr bwMode="auto">
          <a:xfrm>
            <a:off x="5763278" y="1817362"/>
            <a:ext cx="141362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67199" y="3162898"/>
            <a:ext cx="110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Scott North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5736" y="3182402"/>
            <a:ext cx="1368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Nawaid Usmani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0802" y="3182401"/>
            <a:ext cx="1204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Peter Venner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1900" y="5054472"/>
            <a:ext cx="99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Matthew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Parliament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26595" y="12944"/>
            <a:ext cx="6194139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Alberta Prostate Cancer</a:t>
            </a:r>
          </a:p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Registry and Biorepository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116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" y="1676398"/>
            <a:ext cx="9067800" cy="502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pic>
        <p:nvPicPr>
          <p:cNvPr id="8" name="Picture 2" descr="C:\Users\Catalina\Documents\APCaRI\Web Portal\Banner What is APCa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1"/>
          <a:stretch/>
        </p:blipFill>
        <p:spPr bwMode="auto">
          <a:xfrm>
            <a:off x="143135" y="1556278"/>
            <a:ext cx="2819401" cy="46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Callout 2 (Border and Accent Bar) 10"/>
          <p:cNvSpPr/>
          <p:nvPr/>
        </p:nvSpPr>
        <p:spPr>
          <a:xfrm>
            <a:off x="4343400" y="1828800"/>
            <a:ext cx="3886200" cy="3264932"/>
          </a:xfrm>
          <a:prstGeom prst="accentBorderCallout2">
            <a:avLst>
              <a:gd name="adj1" fmla="val 5151"/>
              <a:gd name="adj2" fmla="val -7921"/>
              <a:gd name="adj3" fmla="val 5151"/>
              <a:gd name="adj4" fmla="val -22988"/>
              <a:gd name="adj5" fmla="val 33745"/>
              <a:gd name="adj6" fmla="val -73771"/>
            </a:avLst>
          </a:prstGeom>
          <a:solidFill>
            <a:schemeClr val="bg1">
              <a:alpha val="45000"/>
            </a:schemeClr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u="sng" dirty="0" smtClean="0">
                <a:solidFill>
                  <a:prstClr val="black"/>
                </a:solidFill>
              </a:rPr>
              <a:t>The Kaye Edmonton Clinic</a:t>
            </a:r>
            <a:endParaRPr lang="en-US" sz="2200" u="sng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82299" y="4724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+ 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+mn-cs"/>
              </a:rPr>
              <a:t>KEC laboratory</a:t>
            </a:r>
            <a:endParaRPr lang="en-US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5251" y="3929613"/>
            <a:ext cx="1279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Ronald Moore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PI at KEC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36811" y="3929613"/>
            <a:ext cx="1761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Afendi Auditi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Clinical Data Entry Clerk/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Lab assistant</a:t>
            </a:r>
          </a:p>
        </p:txBody>
      </p:sp>
      <p:pic>
        <p:nvPicPr>
          <p:cNvPr id="2050" name="Picture 2" descr="C:\Users\Catalina\Documents\APCaRI\Web Portal\Images labs and team members\APCaRI Memebrs Pics\Ron Moore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3"/>
          <a:stretch/>
        </p:blipFill>
        <p:spPr bwMode="auto">
          <a:xfrm>
            <a:off x="4495800" y="2362200"/>
            <a:ext cx="1598612" cy="15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Catalina\Documents\APCaRI\Web Portal\Biosketch\Afendi Audit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"/>
          <a:stretch/>
        </p:blipFill>
        <p:spPr bwMode="auto">
          <a:xfrm>
            <a:off x="6786234" y="2362200"/>
            <a:ext cx="1262570" cy="15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626595" y="12944"/>
            <a:ext cx="6194139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Alberta Prostate Cancer</a:t>
            </a:r>
          </a:p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Registry and Biorepository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74194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" y="1676398"/>
            <a:ext cx="9067800" cy="502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pic>
        <p:nvPicPr>
          <p:cNvPr id="8" name="Picture 2" descr="C:\Users\Catalina\Documents\APCaRI\Web Portal\Banner What is APCa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1"/>
          <a:stretch/>
        </p:blipFill>
        <p:spPr bwMode="auto">
          <a:xfrm>
            <a:off x="143135" y="1556278"/>
            <a:ext cx="2819401" cy="46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Callout 2 (Border and Accent Bar) 2"/>
          <p:cNvSpPr/>
          <p:nvPr/>
        </p:nvSpPr>
        <p:spPr>
          <a:xfrm>
            <a:off x="4343400" y="1143000"/>
            <a:ext cx="4572000" cy="51816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956"/>
              <a:gd name="adj6" fmla="val -34203"/>
            </a:avLst>
          </a:prstGeom>
          <a:solidFill>
            <a:schemeClr val="bg1">
              <a:alpha val="45000"/>
            </a:schemeClr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u="sng" dirty="0" smtClean="0">
                <a:solidFill>
                  <a:prstClr val="black"/>
                </a:solidFill>
              </a:rPr>
              <a:t>The Alberta Urology Institute </a:t>
            </a:r>
            <a:endParaRPr lang="en-US" sz="2200" u="sng" dirty="0">
              <a:solidFill>
                <a:prstClr val="black"/>
              </a:solidFill>
            </a:endParaRPr>
          </a:p>
        </p:txBody>
      </p:sp>
      <p:pic>
        <p:nvPicPr>
          <p:cNvPr id="10" name="Picture 4" descr="Adr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84" y="1720505"/>
            <a:ext cx="1255143" cy="11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www.urologyalberta.ca/images/chetner20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 b="21419"/>
          <a:stretch/>
        </p:blipFill>
        <p:spPr bwMode="auto">
          <a:xfrm>
            <a:off x="6105525" y="1694485"/>
            <a:ext cx="1047750" cy="12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0" t="26339" r="36307" b="32628"/>
          <a:stretch/>
        </p:blipFill>
        <p:spPr bwMode="auto">
          <a:xfrm>
            <a:off x="7577381" y="1694485"/>
            <a:ext cx="1143070" cy="120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Catalina\Documents\APCaRI\Web Portal\Biosketch\Ruth Freer-Faz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66" y="3505200"/>
            <a:ext cx="1034630" cy="13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atalina\Documents\APCaRI\Web Portal\Biosketch\Afendi Audit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084" y="3505200"/>
            <a:ext cx="1032595" cy="13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224" y="2889648"/>
            <a:ext cx="1208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Adrian Fairey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APCaRI Co-PI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7634" y="2894964"/>
            <a:ext cx="1423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Michael Chetner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77381" y="2889648"/>
            <a:ext cx="1143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Gerald Todd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7135" y="4886718"/>
            <a:ext cx="204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Ruth Freer-Fazio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Clinical Research Coordinator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6563" y="4876247"/>
            <a:ext cx="1761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Afendi Auditi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Clinical Data Entry Clerk/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Lab assistant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2195" y="5585936"/>
            <a:ext cx="36144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cs typeface="+mn-cs"/>
              </a:rPr>
              <a:t>+ a team of Urologists, MOAs and Clinic Administrator… all committed to the success of the study</a:t>
            </a:r>
            <a:endParaRPr lang="en-US" sz="1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08388" y="1694485"/>
            <a:ext cx="39282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2626595" y="12944"/>
            <a:ext cx="6194139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Alberta Prostate Cancer</a:t>
            </a:r>
          </a:p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Registry and Biorepository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24168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" y="1676398"/>
            <a:ext cx="9067800" cy="502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pic>
        <p:nvPicPr>
          <p:cNvPr id="8" name="Picture 2" descr="C:\Users\Catalina\Documents\APCaRI\Web Portal\Banner What is APCa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1"/>
          <a:stretch/>
        </p:blipFill>
        <p:spPr bwMode="auto">
          <a:xfrm>
            <a:off x="143135" y="1556278"/>
            <a:ext cx="2819401" cy="46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Callout 2 (Border and Accent Bar) 2"/>
          <p:cNvSpPr/>
          <p:nvPr/>
        </p:nvSpPr>
        <p:spPr>
          <a:xfrm>
            <a:off x="4409486" y="1143000"/>
            <a:ext cx="4572000" cy="518159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5856"/>
              <a:gd name="adj6" fmla="val -63547"/>
            </a:avLst>
          </a:prstGeom>
          <a:solidFill>
            <a:schemeClr val="bg1">
              <a:alpha val="45000"/>
            </a:schemeClr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u="sng" dirty="0" smtClean="0">
                <a:solidFill>
                  <a:prstClr val="black"/>
                </a:solidFill>
              </a:rPr>
              <a:t>The Prostate Cancer Centre</a:t>
            </a:r>
            <a:endParaRPr lang="en-US" sz="2200" u="sng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51572" y="1676400"/>
            <a:ext cx="4326235" cy="1369084"/>
            <a:chOff x="3580788" y="1789713"/>
            <a:chExt cx="5168715" cy="1594708"/>
          </a:xfrm>
        </p:grpSpPr>
        <p:pic>
          <p:nvPicPr>
            <p:cNvPr id="5122" name="Picture 2" descr="C:\Users\Catalina\Documents\APCaRI\Web Portal\Biosketch\Bryan Donnelly 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788" y="1789714"/>
              <a:ext cx="1600200" cy="1594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Catalina\Documents\APCaRI\Web Portal\Biosketch\Gotto 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069" y="1789713"/>
              <a:ext cx="1469434" cy="1585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C:\Users\Catalina\Documents\APCaRI\Web Portal\Images labs and team members\APCaRI Memebrs Pics\Eric Hyndma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2754" y="1789714"/>
              <a:ext cx="1219200" cy="1585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029200" y="3507150"/>
            <a:ext cx="3386043" cy="1126776"/>
            <a:chOff x="5553564" y="3870873"/>
            <a:chExt cx="3386043" cy="1126776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6" r="40172" b="15601"/>
            <a:stretch/>
          </p:blipFill>
          <p:spPr bwMode="auto">
            <a:xfrm rot="5400000">
              <a:off x="7597598" y="3655640"/>
              <a:ext cx="1126775" cy="155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 descr="C:\Users\Catalina\Documents\APCaRI\Web Portal\Biosketch\Cody Dema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564" y="3870874"/>
              <a:ext cx="1502366" cy="11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876800" y="4633926"/>
            <a:ext cx="1761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Cody Deman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Clinical Data Entry Clerk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&amp; Lab assistant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1572" y="3045485"/>
            <a:ext cx="1336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Bryan Donnelly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APCaRI Co-PI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3748" y="3049030"/>
            <a:ext cx="125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Eric Hyndman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48148" y="3069405"/>
            <a:ext cx="1329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Geoffrey Gotto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1142" y="4661012"/>
            <a:ext cx="1667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Madison Turk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+mn-cs"/>
              </a:rPr>
              <a:t>Clinical Data Entry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Clerk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&amp; Lab Assistant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55777" y="5370493"/>
            <a:ext cx="3614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cs typeface="+mn-cs"/>
              </a:rPr>
              <a:t>+ a team of Nurses, Lab Assistants, Clinical Research personnel, Urologists, MOAs and PCC Director… all committed to the success of the study!!</a:t>
            </a:r>
            <a:endParaRPr lang="en-US" sz="1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626595" y="12944"/>
            <a:ext cx="6194139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Alberta Prostate Cancer</a:t>
            </a:r>
          </a:p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Registry and Biorepository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24107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" y="1676398"/>
            <a:ext cx="9067800" cy="5029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pic>
        <p:nvPicPr>
          <p:cNvPr id="8" name="Picture 2" descr="C:\Users\Catalina\Documents\APCaRI\Web Portal\Banner What is APCa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1"/>
          <a:stretch/>
        </p:blipFill>
        <p:spPr bwMode="auto">
          <a:xfrm>
            <a:off x="143135" y="1556278"/>
            <a:ext cx="2819401" cy="46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Callout 2 (Border and Accent Bar) 10"/>
          <p:cNvSpPr/>
          <p:nvPr/>
        </p:nvSpPr>
        <p:spPr>
          <a:xfrm>
            <a:off x="4343400" y="2819400"/>
            <a:ext cx="4572000" cy="3200400"/>
          </a:xfrm>
          <a:prstGeom prst="accentBorderCallout2">
            <a:avLst>
              <a:gd name="adj1" fmla="val 29059"/>
              <a:gd name="adj2" fmla="val -7921"/>
              <a:gd name="adj3" fmla="val 29059"/>
              <a:gd name="adj4" fmla="val -18110"/>
              <a:gd name="adj5" fmla="val 87485"/>
              <a:gd name="adj6" fmla="val -32478"/>
            </a:avLst>
          </a:prstGeom>
          <a:solidFill>
            <a:schemeClr val="bg1">
              <a:alpha val="45000"/>
            </a:schemeClr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u="sng" dirty="0" smtClean="0">
                <a:solidFill>
                  <a:prstClr val="black"/>
                </a:solidFill>
              </a:rPr>
              <a:t>The Tom Baker Cancer Centre</a:t>
            </a:r>
            <a:endParaRPr lang="en-US" sz="2200" u="sng" dirty="0">
              <a:solidFill>
                <a:prstClr val="black"/>
              </a:solidFill>
            </a:endParaRPr>
          </a:p>
        </p:txBody>
      </p:sp>
      <p:pic>
        <p:nvPicPr>
          <p:cNvPr id="3" name="Picture 2" descr="C:\Users\Catalina\Documents\APCaRI\Web Portal\Biosketch\Dean Ruether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r="8859"/>
          <a:stretch/>
        </p:blipFill>
        <p:spPr bwMode="auto">
          <a:xfrm>
            <a:off x="6015755" y="3429000"/>
            <a:ext cx="127590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atalina\Documents\APCaRI\Web Portal\Images labs and team members\APCaRI Memebrs Pics\Jackson-Wu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4" r="23623"/>
          <a:stretch/>
        </p:blipFill>
        <p:spPr bwMode="auto">
          <a:xfrm>
            <a:off x="4659439" y="3429000"/>
            <a:ext cx="124201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55" y="3429000"/>
            <a:ext cx="1143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21095" y="5043101"/>
            <a:ext cx="11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Jackson Wu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7704" y="5028644"/>
            <a:ext cx="1252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Dean Ruether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3555" y="5032615"/>
            <a:ext cx="1147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Dr. Daniel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  <a:cs typeface="+mn-cs"/>
              </a:rPr>
              <a:t>Heng</a:t>
            </a:r>
            <a:endParaRPr lang="en-US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7709" y="537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cs typeface="+mn-cs"/>
              </a:rPr>
              <a:t>+ a team of Medical and Radiation Oncologists 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626595" y="12944"/>
            <a:ext cx="6194139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Alberta Prostate Cancer</a:t>
            </a:r>
          </a:p>
          <a:p>
            <a:r>
              <a:rPr lang="en-US" sz="3400" b="1" dirty="0" smtClean="0">
                <a:solidFill>
                  <a:srgbClr val="0070C0"/>
                </a:solidFill>
                <a:ea typeface="Calibri"/>
                <a:cs typeface="Times New Roman"/>
              </a:rPr>
              <a:t>Registry and Biorepository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76197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484788"/>
            <a:ext cx="396966" cy="765349"/>
          </a:xfrm>
          <a:prstGeom prst="rect">
            <a:avLst/>
          </a:prstGeom>
        </p:spPr>
      </p:pic>
      <p:pic>
        <p:nvPicPr>
          <p:cNvPr id="10" name="Picture 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1484787"/>
            <a:ext cx="396966" cy="765349"/>
          </a:xfrm>
          <a:prstGeom prst="rect">
            <a:avLst/>
          </a:prstGeom>
        </p:spPr>
      </p:pic>
      <p:pic>
        <p:nvPicPr>
          <p:cNvPr id="11" name="Picture 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484788"/>
            <a:ext cx="396966" cy="765349"/>
          </a:xfrm>
          <a:prstGeom prst="rect">
            <a:avLst/>
          </a:prstGeom>
        </p:spPr>
      </p:pic>
      <p:pic>
        <p:nvPicPr>
          <p:cNvPr id="12" name="Picture 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1484787"/>
            <a:ext cx="396966" cy="765349"/>
          </a:xfrm>
          <a:prstGeom prst="rect">
            <a:avLst/>
          </a:prstGeom>
        </p:spPr>
      </p:pic>
      <p:pic>
        <p:nvPicPr>
          <p:cNvPr id="95" name="Picture 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97" name="Picture 9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98" name="Picture 9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1484788"/>
            <a:ext cx="396966" cy="765349"/>
          </a:xfrm>
          <a:prstGeom prst="rect">
            <a:avLst/>
          </a:prstGeom>
        </p:spPr>
      </p:pic>
      <p:pic>
        <p:nvPicPr>
          <p:cNvPr id="99" name="Picture 9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1484787"/>
            <a:ext cx="396966" cy="765349"/>
          </a:xfrm>
          <a:prstGeom prst="rect">
            <a:avLst/>
          </a:prstGeom>
        </p:spPr>
      </p:pic>
      <p:pic>
        <p:nvPicPr>
          <p:cNvPr id="100" name="Picture 9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1484788"/>
            <a:ext cx="396966" cy="765349"/>
          </a:xfrm>
          <a:prstGeom prst="rect">
            <a:avLst/>
          </a:prstGeom>
        </p:spPr>
      </p:pic>
      <p:pic>
        <p:nvPicPr>
          <p:cNvPr id="101" name="Picture 10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1484787"/>
            <a:ext cx="396966" cy="765349"/>
          </a:xfrm>
          <a:prstGeom prst="rect">
            <a:avLst/>
          </a:prstGeom>
        </p:spPr>
      </p:pic>
      <p:pic>
        <p:nvPicPr>
          <p:cNvPr id="102" name="Picture 10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103" name="Picture 10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8"/>
            <a:ext cx="396966" cy="765349"/>
          </a:xfrm>
          <a:prstGeom prst="rect">
            <a:avLst/>
          </a:prstGeom>
        </p:spPr>
      </p:pic>
      <p:pic>
        <p:nvPicPr>
          <p:cNvPr id="104" name="Picture 10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1484787"/>
            <a:ext cx="396966" cy="765349"/>
          </a:xfrm>
          <a:prstGeom prst="rect">
            <a:avLst/>
          </a:prstGeom>
        </p:spPr>
      </p:pic>
      <p:pic>
        <p:nvPicPr>
          <p:cNvPr id="105" name="Picture 10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8"/>
            <a:ext cx="396966" cy="765349"/>
          </a:xfrm>
          <a:prstGeom prst="rect">
            <a:avLst/>
          </a:prstGeom>
        </p:spPr>
      </p:pic>
      <p:pic>
        <p:nvPicPr>
          <p:cNvPr id="106" name="Picture 10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1484787"/>
            <a:ext cx="396966" cy="765349"/>
          </a:xfrm>
          <a:prstGeom prst="rect">
            <a:avLst/>
          </a:prstGeom>
        </p:spPr>
      </p:pic>
      <p:pic>
        <p:nvPicPr>
          <p:cNvPr id="107" name="Picture 10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108" name="Picture 10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1484788"/>
            <a:ext cx="396966" cy="765349"/>
          </a:xfrm>
          <a:prstGeom prst="rect">
            <a:avLst/>
          </a:prstGeom>
        </p:spPr>
      </p:pic>
      <p:pic>
        <p:nvPicPr>
          <p:cNvPr id="109" name="Picture 10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1484787"/>
            <a:ext cx="396966" cy="765349"/>
          </a:xfrm>
          <a:prstGeom prst="rect">
            <a:avLst/>
          </a:prstGeom>
        </p:spPr>
      </p:pic>
      <p:pic>
        <p:nvPicPr>
          <p:cNvPr id="110" name="Picture 10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1484788"/>
            <a:ext cx="396966" cy="765349"/>
          </a:xfrm>
          <a:prstGeom prst="rect">
            <a:avLst/>
          </a:prstGeom>
        </p:spPr>
      </p:pic>
      <p:pic>
        <p:nvPicPr>
          <p:cNvPr id="111" name="Picture 1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1484787"/>
            <a:ext cx="396966" cy="765349"/>
          </a:xfrm>
          <a:prstGeom prst="rect">
            <a:avLst/>
          </a:prstGeom>
        </p:spPr>
      </p:pic>
      <p:pic>
        <p:nvPicPr>
          <p:cNvPr id="112" name="Picture 1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1484784"/>
            <a:ext cx="396966" cy="765349"/>
          </a:xfrm>
          <a:prstGeom prst="rect">
            <a:avLst/>
          </a:prstGeom>
        </p:spPr>
      </p:pic>
      <p:pic>
        <p:nvPicPr>
          <p:cNvPr id="173" name="Picture 17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679875"/>
            <a:ext cx="396966" cy="765349"/>
          </a:xfrm>
          <a:prstGeom prst="rect">
            <a:avLst/>
          </a:prstGeom>
        </p:spPr>
      </p:pic>
      <p:pic>
        <p:nvPicPr>
          <p:cNvPr id="174" name="Picture 17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4679874"/>
            <a:ext cx="396966" cy="765349"/>
          </a:xfrm>
          <a:prstGeom prst="rect">
            <a:avLst/>
          </a:prstGeom>
        </p:spPr>
      </p:pic>
      <p:pic>
        <p:nvPicPr>
          <p:cNvPr id="175" name="Picture 17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4679875"/>
            <a:ext cx="396966" cy="765349"/>
          </a:xfrm>
          <a:prstGeom prst="rect">
            <a:avLst/>
          </a:prstGeom>
        </p:spPr>
      </p:pic>
      <p:pic>
        <p:nvPicPr>
          <p:cNvPr id="176" name="Picture 17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4679874"/>
            <a:ext cx="396966" cy="765349"/>
          </a:xfrm>
          <a:prstGeom prst="rect">
            <a:avLst/>
          </a:prstGeom>
        </p:spPr>
      </p:pic>
      <p:pic>
        <p:nvPicPr>
          <p:cNvPr id="177" name="Picture 17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4679871"/>
            <a:ext cx="396966" cy="765349"/>
          </a:xfrm>
          <a:prstGeom prst="rect">
            <a:avLst/>
          </a:prstGeom>
        </p:spPr>
      </p:pic>
      <p:pic>
        <p:nvPicPr>
          <p:cNvPr id="178" name="Picture 17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4679875"/>
            <a:ext cx="396966" cy="765349"/>
          </a:xfrm>
          <a:prstGeom prst="rect">
            <a:avLst/>
          </a:prstGeom>
        </p:spPr>
      </p:pic>
      <p:pic>
        <p:nvPicPr>
          <p:cNvPr id="179" name="Picture 17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4679874"/>
            <a:ext cx="396966" cy="765349"/>
          </a:xfrm>
          <a:prstGeom prst="rect">
            <a:avLst/>
          </a:prstGeom>
        </p:spPr>
      </p:pic>
      <p:pic>
        <p:nvPicPr>
          <p:cNvPr id="180" name="Picture 17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4679875"/>
            <a:ext cx="396966" cy="765349"/>
          </a:xfrm>
          <a:prstGeom prst="rect">
            <a:avLst/>
          </a:prstGeom>
        </p:spPr>
      </p:pic>
      <p:pic>
        <p:nvPicPr>
          <p:cNvPr id="181" name="Picture 18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4679874"/>
            <a:ext cx="396966" cy="765349"/>
          </a:xfrm>
          <a:prstGeom prst="rect">
            <a:avLst/>
          </a:prstGeom>
        </p:spPr>
      </p:pic>
      <p:pic>
        <p:nvPicPr>
          <p:cNvPr id="182" name="Picture 18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4679871"/>
            <a:ext cx="396966" cy="765349"/>
          </a:xfrm>
          <a:prstGeom prst="rect">
            <a:avLst/>
          </a:prstGeom>
        </p:spPr>
      </p:pic>
      <p:pic>
        <p:nvPicPr>
          <p:cNvPr id="183" name="Picture 18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679875"/>
            <a:ext cx="396966" cy="765349"/>
          </a:xfrm>
          <a:prstGeom prst="rect">
            <a:avLst/>
          </a:prstGeom>
        </p:spPr>
      </p:pic>
      <p:pic>
        <p:nvPicPr>
          <p:cNvPr id="184" name="Picture 18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4679874"/>
            <a:ext cx="396966" cy="765349"/>
          </a:xfrm>
          <a:prstGeom prst="rect">
            <a:avLst/>
          </a:prstGeom>
        </p:spPr>
      </p:pic>
      <p:pic>
        <p:nvPicPr>
          <p:cNvPr id="185" name="Picture 18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679875"/>
            <a:ext cx="396966" cy="765349"/>
          </a:xfrm>
          <a:prstGeom prst="rect">
            <a:avLst/>
          </a:prstGeom>
        </p:spPr>
      </p:pic>
      <p:pic>
        <p:nvPicPr>
          <p:cNvPr id="186" name="Picture 18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4679874"/>
            <a:ext cx="396966" cy="765349"/>
          </a:xfrm>
          <a:prstGeom prst="rect">
            <a:avLst/>
          </a:prstGeom>
        </p:spPr>
      </p:pic>
      <p:pic>
        <p:nvPicPr>
          <p:cNvPr id="187" name="Picture 18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79871"/>
            <a:ext cx="396966" cy="765349"/>
          </a:xfrm>
          <a:prstGeom prst="rect">
            <a:avLst/>
          </a:prstGeom>
        </p:spPr>
      </p:pic>
      <p:pic>
        <p:nvPicPr>
          <p:cNvPr id="188" name="Picture 18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4679875"/>
            <a:ext cx="396966" cy="765349"/>
          </a:xfrm>
          <a:prstGeom prst="rect">
            <a:avLst/>
          </a:prstGeom>
        </p:spPr>
      </p:pic>
      <p:pic>
        <p:nvPicPr>
          <p:cNvPr id="189" name="Picture 18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4679874"/>
            <a:ext cx="396966" cy="765349"/>
          </a:xfrm>
          <a:prstGeom prst="rect">
            <a:avLst/>
          </a:prstGeom>
        </p:spPr>
      </p:pic>
      <p:pic>
        <p:nvPicPr>
          <p:cNvPr id="190" name="Picture 18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4679875"/>
            <a:ext cx="396966" cy="765349"/>
          </a:xfrm>
          <a:prstGeom prst="rect">
            <a:avLst/>
          </a:prstGeom>
        </p:spPr>
      </p:pic>
      <p:pic>
        <p:nvPicPr>
          <p:cNvPr id="191" name="Picture 19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4679874"/>
            <a:ext cx="396966" cy="765349"/>
          </a:xfrm>
          <a:prstGeom prst="rect">
            <a:avLst/>
          </a:prstGeom>
        </p:spPr>
      </p:pic>
      <p:pic>
        <p:nvPicPr>
          <p:cNvPr id="192" name="Picture 19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4679871"/>
            <a:ext cx="396966" cy="765349"/>
          </a:xfrm>
          <a:prstGeom prst="rect">
            <a:avLst/>
          </a:prstGeom>
        </p:spPr>
      </p:pic>
      <p:pic>
        <p:nvPicPr>
          <p:cNvPr id="193" name="Picture 19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194" name="Picture 19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195" name="Picture 1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196" name="Picture 19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197" name="Picture 19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198" name="Picture 19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199" name="Picture 19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00" name="Picture 199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01" name="Picture 200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02" name="Picture 201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03" name="Picture 20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04" name="Picture 20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05" name="Picture 20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06" name="Picture 20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07" name="Picture 20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08" name="Picture 20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09" name="Picture 20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pic>
        <p:nvPicPr>
          <p:cNvPr id="213" name="Picture 21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214" name="Picture 21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215" name="Picture 21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216" name="Picture 21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217" name="Picture 21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218" name="Picture 21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219" name="Picture 21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220" name="Picture 21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21" name="Picture 220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72" name="Picture 271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73" name="Picture 27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74" name="Picture 27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75" name="Picture 27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76" name="Picture 27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77" name="Picture 27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78" name="Picture 27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79" name="Picture 27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80" name="Picture 27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sp>
        <p:nvSpPr>
          <p:cNvPr id="291" name="Rectangle 2"/>
          <p:cNvSpPr>
            <a:spLocks noChangeArrowheads="1"/>
          </p:cNvSpPr>
          <p:nvPr/>
        </p:nvSpPr>
        <p:spPr bwMode="auto">
          <a:xfrm>
            <a:off x="971600" y="5733256"/>
            <a:ext cx="74168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 will be diagnosed</a:t>
            </a:r>
          </a:p>
          <a:p>
            <a:pPr algn="ctr"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 prostate cancer in their lifetime</a:t>
            </a:r>
            <a:endParaRPr lang="en-C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2" name="Picture 29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887787"/>
            <a:ext cx="396966" cy="765349"/>
          </a:xfrm>
          <a:prstGeom prst="rect">
            <a:avLst/>
          </a:prstGeom>
        </p:spPr>
      </p:pic>
      <p:pic>
        <p:nvPicPr>
          <p:cNvPr id="293" name="Picture 29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3887786"/>
            <a:ext cx="396966" cy="765349"/>
          </a:xfrm>
          <a:prstGeom prst="rect">
            <a:avLst/>
          </a:prstGeom>
        </p:spPr>
      </p:pic>
      <p:pic>
        <p:nvPicPr>
          <p:cNvPr id="294" name="Picture 29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887787"/>
            <a:ext cx="396966" cy="765349"/>
          </a:xfrm>
          <a:prstGeom prst="rect">
            <a:avLst/>
          </a:prstGeom>
        </p:spPr>
      </p:pic>
      <p:pic>
        <p:nvPicPr>
          <p:cNvPr id="295" name="Picture 29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3887786"/>
            <a:ext cx="396966" cy="765349"/>
          </a:xfrm>
          <a:prstGeom prst="rect">
            <a:avLst/>
          </a:prstGeom>
        </p:spPr>
      </p:pic>
      <p:pic>
        <p:nvPicPr>
          <p:cNvPr id="296" name="Picture 29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887783"/>
            <a:ext cx="396966" cy="765349"/>
          </a:xfrm>
          <a:prstGeom prst="rect">
            <a:avLst/>
          </a:prstGeom>
        </p:spPr>
      </p:pic>
      <p:pic>
        <p:nvPicPr>
          <p:cNvPr id="297" name="Picture 29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3887787"/>
            <a:ext cx="396966" cy="765349"/>
          </a:xfrm>
          <a:prstGeom prst="rect">
            <a:avLst/>
          </a:prstGeom>
        </p:spPr>
      </p:pic>
      <p:pic>
        <p:nvPicPr>
          <p:cNvPr id="298" name="Picture 29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3887786"/>
            <a:ext cx="396966" cy="765349"/>
          </a:xfrm>
          <a:prstGeom prst="rect">
            <a:avLst/>
          </a:prstGeom>
        </p:spPr>
      </p:pic>
      <p:pic>
        <p:nvPicPr>
          <p:cNvPr id="299" name="Picture 29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3887787"/>
            <a:ext cx="396966" cy="765349"/>
          </a:xfrm>
          <a:prstGeom prst="rect">
            <a:avLst/>
          </a:prstGeom>
        </p:spPr>
      </p:pic>
      <p:pic>
        <p:nvPicPr>
          <p:cNvPr id="300" name="Picture 29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3887786"/>
            <a:ext cx="396966" cy="765349"/>
          </a:xfrm>
          <a:prstGeom prst="rect">
            <a:avLst/>
          </a:prstGeom>
        </p:spPr>
      </p:pic>
      <p:pic>
        <p:nvPicPr>
          <p:cNvPr id="301" name="Picture 30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3887783"/>
            <a:ext cx="396966" cy="765349"/>
          </a:xfrm>
          <a:prstGeom prst="rect">
            <a:avLst/>
          </a:prstGeom>
        </p:spPr>
      </p:pic>
      <p:pic>
        <p:nvPicPr>
          <p:cNvPr id="302" name="Picture 30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887787"/>
            <a:ext cx="396966" cy="765349"/>
          </a:xfrm>
          <a:prstGeom prst="rect">
            <a:avLst/>
          </a:prstGeom>
        </p:spPr>
      </p:pic>
      <p:pic>
        <p:nvPicPr>
          <p:cNvPr id="303" name="Picture 30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3887786"/>
            <a:ext cx="396966" cy="765349"/>
          </a:xfrm>
          <a:prstGeom prst="rect">
            <a:avLst/>
          </a:prstGeom>
        </p:spPr>
      </p:pic>
      <p:pic>
        <p:nvPicPr>
          <p:cNvPr id="304" name="Picture 30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887787"/>
            <a:ext cx="396966" cy="765349"/>
          </a:xfrm>
          <a:prstGeom prst="rect">
            <a:avLst/>
          </a:prstGeom>
        </p:spPr>
      </p:pic>
      <p:pic>
        <p:nvPicPr>
          <p:cNvPr id="305" name="Picture 30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3887786"/>
            <a:ext cx="396966" cy="765349"/>
          </a:xfrm>
          <a:prstGeom prst="rect">
            <a:avLst/>
          </a:prstGeom>
        </p:spPr>
      </p:pic>
      <p:pic>
        <p:nvPicPr>
          <p:cNvPr id="306" name="Picture 30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887783"/>
            <a:ext cx="396966" cy="765349"/>
          </a:xfrm>
          <a:prstGeom prst="rect">
            <a:avLst/>
          </a:prstGeom>
        </p:spPr>
      </p:pic>
      <p:pic>
        <p:nvPicPr>
          <p:cNvPr id="307" name="Picture 30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3887787"/>
            <a:ext cx="396966" cy="765349"/>
          </a:xfrm>
          <a:prstGeom prst="rect">
            <a:avLst/>
          </a:prstGeom>
        </p:spPr>
      </p:pic>
      <p:pic>
        <p:nvPicPr>
          <p:cNvPr id="308" name="Picture 30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3887786"/>
            <a:ext cx="396966" cy="765349"/>
          </a:xfrm>
          <a:prstGeom prst="rect">
            <a:avLst/>
          </a:prstGeom>
        </p:spPr>
      </p:pic>
      <p:pic>
        <p:nvPicPr>
          <p:cNvPr id="309" name="Picture 30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3887787"/>
            <a:ext cx="396966" cy="765349"/>
          </a:xfrm>
          <a:prstGeom prst="rect">
            <a:avLst/>
          </a:prstGeom>
        </p:spPr>
      </p:pic>
      <p:pic>
        <p:nvPicPr>
          <p:cNvPr id="310" name="Picture 30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3887786"/>
            <a:ext cx="396966" cy="765349"/>
          </a:xfrm>
          <a:prstGeom prst="rect">
            <a:avLst/>
          </a:prstGeom>
        </p:spPr>
      </p:pic>
      <p:pic>
        <p:nvPicPr>
          <p:cNvPr id="311" name="Picture 3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3887783"/>
            <a:ext cx="396966" cy="765349"/>
          </a:xfrm>
          <a:prstGeom prst="rect">
            <a:avLst/>
          </a:prstGeom>
        </p:spPr>
      </p:pic>
      <p:pic>
        <p:nvPicPr>
          <p:cNvPr id="312" name="Picture 3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068964"/>
            <a:ext cx="396966" cy="765349"/>
          </a:xfrm>
          <a:prstGeom prst="rect">
            <a:avLst/>
          </a:prstGeom>
        </p:spPr>
      </p:pic>
      <p:pic>
        <p:nvPicPr>
          <p:cNvPr id="313" name="Picture 31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3068963"/>
            <a:ext cx="396966" cy="765349"/>
          </a:xfrm>
          <a:prstGeom prst="rect">
            <a:avLst/>
          </a:prstGeom>
        </p:spPr>
      </p:pic>
      <p:pic>
        <p:nvPicPr>
          <p:cNvPr id="314" name="Picture 31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068964"/>
            <a:ext cx="396966" cy="765349"/>
          </a:xfrm>
          <a:prstGeom prst="rect">
            <a:avLst/>
          </a:prstGeom>
        </p:spPr>
      </p:pic>
      <p:pic>
        <p:nvPicPr>
          <p:cNvPr id="315" name="Picture 31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3068963"/>
            <a:ext cx="396966" cy="765349"/>
          </a:xfrm>
          <a:prstGeom prst="rect">
            <a:avLst/>
          </a:prstGeom>
        </p:spPr>
      </p:pic>
      <p:pic>
        <p:nvPicPr>
          <p:cNvPr id="316" name="Picture 31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068960"/>
            <a:ext cx="396966" cy="765349"/>
          </a:xfrm>
          <a:prstGeom prst="rect">
            <a:avLst/>
          </a:prstGeom>
        </p:spPr>
      </p:pic>
      <p:pic>
        <p:nvPicPr>
          <p:cNvPr id="317" name="Picture 31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3068964"/>
            <a:ext cx="396966" cy="765349"/>
          </a:xfrm>
          <a:prstGeom prst="rect">
            <a:avLst/>
          </a:prstGeom>
        </p:spPr>
      </p:pic>
      <p:pic>
        <p:nvPicPr>
          <p:cNvPr id="318" name="Picture 31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3068963"/>
            <a:ext cx="396966" cy="765349"/>
          </a:xfrm>
          <a:prstGeom prst="rect">
            <a:avLst/>
          </a:prstGeom>
        </p:spPr>
      </p:pic>
      <p:pic>
        <p:nvPicPr>
          <p:cNvPr id="319" name="Picture 31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3068964"/>
            <a:ext cx="396966" cy="765349"/>
          </a:xfrm>
          <a:prstGeom prst="rect">
            <a:avLst/>
          </a:prstGeom>
        </p:spPr>
      </p:pic>
      <p:pic>
        <p:nvPicPr>
          <p:cNvPr id="320" name="Picture 31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3068963"/>
            <a:ext cx="396966" cy="765349"/>
          </a:xfrm>
          <a:prstGeom prst="rect">
            <a:avLst/>
          </a:prstGeom>
        </p:spPr>
      </p:pic>
      <p:pic>
        <p:nvPicPr>
          <p:cNvPr id="321" name="Picture 32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3068960"/>
            <a:ext cx="396966" cy="765349"/>
          </a:xfrm>
          <a:prstGeom prst="rect">
            <a:avLst/>
          </a:prstGeom>
        </p:spPr>
      </p:pic>
      <p:pic>
        <p:nvPicPr>
          <p:cNvPr id="322" name="Picture 32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068964"/>
            <a:ext cx="396966" cy="765349"/>
          </a:xfrm>
          <a:prstGeom prst="rect">
            <a:avLst/>
          </a:prstGeom>
        </p:spPr>
      </p:pic>
      <p:pic>
        <p:nvPicPr>
          <p:cNvPr id="323" name="Picture 32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3068963"/>
            <a:ext cx="396966" cy="765349"/>
          </a:xfrm>
          <a:prstGeom prst="rect">
            <a:avLst/>
          </a:prstGeom>
        </p:spPr>
      </p:pic>
      <p:pic>
        <p:nvPicPr>
          <p:cNvPr id="324" name="Picture 32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068964"/>
            <a:ext cx="396966" cy="765349"/>
          </a:xfrm>
          <a:prstGeom prst="rect">
            <a:avLst/>
          </a:prstGeom>
        </p:spPr>
      </p:pic>
      <p:pic>
        <p:nvPicPr>
          <p:cNvPr id="325" name="Picture 32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3068963"/>
            <a:ext cx="396966" cy="765349"/>
          </a:xfrm>
          <a:prstGeom prst="rect">
            <a:avLst/>
          </a:prstGeom>
        </p:spPr>
      </p:pic>
      <p:pic>
        <p:nvPicPr>
          <p:cNvPr id="326" name="Picture 32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068960"/>
            <a:ext cx="396966" cy="765349"/>
          </a:xfrm>
          <a:prstGeom prst="rect">
            <a:avLst/>
          </a:prstGeom>
        </p:spPr>
      </p:pic>
      <p:pic>
        <p:nvPicPr>
          <p:cNvPr id="327" name="Picture 32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3068964"/>
            <a:ext cx="396966" cy="765349"/>
          </a:xfrm>
          <a:prstGeom prst="rect">
            <a:avLst/>
          </a:prstGeom>
        </p:spPr>
      </p:pic>
      <p:pic>
        <p:nvPicPr>
          <p:cNvPr id="328" name="Picture 32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3068963"/>
            <a:ext cx="396966" cy="765349"/>
          </a:xfrm>
          <a:prstGeom prst="rect">
            <a:avLst/>
          </a:prstGeom>
        </p:spPr>
      </p:pic>
      <p:pic>
        <p:nvPicPr>
          <p:cNvPr id="329" name="Picture 32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3068964"/>
            <a:ext cx="396966" cy="765349"/>
          </a:xfrm>
          <a:prstGeom prst="rect">
            <a:avLst/>
          </a:prstGeom>
        </p:spPr>
      </p:pic>
      <p:pic>
        <p:nvPicPr>
          <p:cNvPr id="330" name="Picture 32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3068963"/>
            <a:ext cx="396966" cy="765349"/>
          </a:xfrm>
          <a:prstGeom prst="rect">
            <a:avLst/>
          </a:prstGeom>
        </p:spPr>
      </p:pic>
      <p:pic>
        <p:nvPicPr>
          <p:cNvPr id="331" name="Picture 33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3068960"/>
            <a:ext cx="396966" cy="765349"/>
          </a:xfrm>
          <a:prstGeom prst="rect">
            <a:avLst/>
          </a:prstGeom>
        </p:spPr>
      </p:pic>
      <p:pic>
        <p:nvPicPr>
          <p:cNvPr id="332" name="Picture 33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276876"/>
            <a:ext cx="396966" cy="765349"/>
          </a:xfrm>
          <a:prstGeom prst="rect">
            <a:avLst/>
          </a:prstGeom>
        </p:spPr>
      </p:pic>
      <p:pic>
        <p:nvPicPr>
          <p:cNvPr id="333" name="Picture 33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2276875"/>
            <a:ext cx="396966" cy="765349"/>
          </a:xfrm>
          <a:prstGeom prst="rect">
            <a:avLst/>
          </a:prstGeom>
        </p:spPr>
      </p:pic>
      <p:pic>
        <p:nvPicPr>
          <p:cNvPr id="334" name="Picture 33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2276876"/>
            <a:ext cx="396966" cy="765349"/>
          </a:xfrm>
          <a:prstGeom prst="rect">
            <a:avLst/>
          </a:prstGeom>
        </p:spPr>
      </p:pic>
      <p:pic>
        <p:nvPicPr>
          <p:cNvPr id="335" name="Picture 33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2276875"/>
            <a:ext cx="396966" cy="765349"/>
          </a:xfrm>
          <a:prstGeom prst="rect">
            <a:avLst/>
          </a:prstGeom>
        </p:spPr>
      </p:pic>
      <p:pic>
        <p:nvPicPr>
          <p:cNvPr id="336" name="Picture 33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276872"/>
            <a:ext cx="396966" cy="765349"/>
          </a:xfrm>
          <a:prstGeom prst="rect">
            <a:avLst/>
          </a:prstGeom>
        </p:spPr>
      </p:pic>
      <p:pic>
        <p:nvPicPr>
          <p:cNvPr id="337" name="Picture 33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2276876"/>
            <a:ext cx="396966" cy="765349"/>
          </a:xfrm>
          <a:prstGeom prst="rect">
            <a:avLst/>
          </a:prstGeom>
        </p:spPr>
      </p:pic>
      <p:pic>
        <p:nvPicPr>
          <p:cNvPr id="338" name="Picture 33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2276875"/>
            <a:ext cx="396966" cy="765349"/>
          </a:xfrm>
          <a:prstGeom prst="rect">
            <a:avLst/>
          </a:prstGeom>
        </p:spPr>
      </p:pic>
      <p:pic>
        <p:nvPicPr>
          <p:cNvPr id="339" name="Picture 33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2276876"/>
            <a:ext cx="396966" cy="765349"/>
          </a:xfrm>
          <a:prstGeom prst="rect">
            <a:avLst/>
          </a:prstGeom>
        </p:spPr>
      </p:pic>
      <p:pic>
        <p:nvPicPr>
          <p:cNvPr id="340" name="Picture 33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2276875"/>
            <a:ext cx="396966" cy="765349"/>
          </a:xfrm>
          <a:prstGeom prst="rect">
            <a:avLst/>
          </a:prstGeom>
        </p:spPr>
      </p:pic>
      <p:pic>
        <p:nvPicPr>
          <p:cNvPr id="341" name="Picture 34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2276872"/>
            <a:ext cx="396966" cy="765349"/>
          </a:xfrm>
          <a:prstGeom prst="rect">
            <a:avLst/>
          </a:prstGeom>
        </p:spPr>
      </p:pic>
      <p:pic>
        <p:nvPicPr>
          <p:cNvPr id="342" name="Picture 34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276876"/>
            <a:ext cx="396966" cy="765349"/>
          </a:xfrm>
          <a:prstGeom prst="rect">
            <a:avLst/>
          </a:prstGeom>
        </p:spPr>
      </p:pic>
      <p:pic>
        <p:nvPicPr>
          <p:cNvPr id="343" name="Picture 34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2276875"/>
            <a:ext cx="396966" cy="765349"/>
          </a:xfrm>
          <a:prstGeom prst="rect">
            <a:avLst/>
          </a:prstGeom>
        </p:spPr>
      </p:pic>
      <p:pic>
        <p:nvPicPr>
          <p:cNvPr id="344" name="Picture 34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276876"/>
            <a:ext cx="396966" cy="765349"/>
          </a:xfrm>
          <a:prstGeom prst="rect">
            <a:avLst/>
          </a:prstGeom>
        </p:spPr>
      </p:pic>
      <p:pic>
        <p:nvPicPr>
          <p:cNvPr id="345" name="Picture 34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2276875"/>
            <a:ext cx="396966" cy="765349"/>
          </a:xfrm>
          <a:prstGeom prst="rect">
            <a:avLst/>
          </a:prstGeom>
        </p:spPr>
      </p:pic>
      <p:pic>
        <p:nvPicPr>
          <p:cNvPr id="346" name="Picture 34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276872"/>
            <a:ext cx="396966" cy="765349"/>
          </a:xfrm>
          <a:prstGeom prst="rect">
            <a:avLst/>
          </a:prstGeom>
        </p:spPr>
      </p:pic>
      <p:pic>
        <p:nvPicPr>
          <p:cNvPr id="347" name="Picture 34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2276876"/>
            <a:ext cx="396966" cy="765349"/>
          </a:xfrm>
          <a:prstGeom prst="rect">
            <a:avLst/>
          </a:prstGeom>
        </p:spPr>
      </p:pic>
      <p:pic>
        <p:nvPicPr>
          <p:cNvPr id="348" name="Picture 34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2276875"/>
            <a:ext cx="396966" cy="765349"/>
          </a:xfrm>
          <a:prstGeom prst="rect">
            <a:avLst/>
          </a:prstGeom>
        </p:spPr>
      </p:pic>
      <p:pic>
        <p:nvPicPr>
          <p:cNvPr id="349" name="Picture 34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2276876"/>
            <a:ext cx="396966" cy="765349"/>
          </a:xfrm>
          <a:prstGeom prst="rect">
            <a:avLst/>
          </a:prstGeom>
        </p:spPr>
      </p:pic>
      <p:pic>
        <p:nvPicPr>
          <p:cNvPr id="350" name="Picture 34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2276875"/>
            <a:ext cx="396966" cy="765349"/>
          </a:xfrm>
          <a:prstGeom prst="rect">
            <a:avLst/>
          </a:prstGeom>
        </p:spPr>
      </p:pic>
      <p:pic>
        <p:nvPicPr>
          <p:cNvPr id="351" name="Picture 35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2276872"/>
            <a:ext cx="396966" cy="765349"/>
          </a:xfrm>
          <a:prstGeom prst="rect">
            <a:avLst/>
          </a:prstGeom>
        </p:spPr>
      </p:pic>
      <p:sp>
        <p:nvSpPr>
          <p:cNvPr id="141" name="Rectangle 140"/>
          <p:cNvSpPr/>
          <p:nvPr/>
        </p:nvSpPr>
        <p:spPr>
          <a:xfrm>
            <a:off x="251520" y="90872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36% of newly diagnosed cancers, and 10% of all cancer deaths in men</a:t>
            </a:r>
            <a:endParaRPr lang="en-C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Prostate cancer: the numbers</a:t>
            </a:r>
          </a:p>
        </p:txBody>
      </p:sp>
    </p:spTree>
    <p:extLst>
      <p:ext uri="{BB962C8B-B14F-4D97-AF65-F5344CB8AC3E}">
        <p14:creationId xmlns:p14="http://schemas.microsoft.com/office/powerpoint/2010/main" val="333030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Working Internationally</a:t>
            </a:r>
            <a:endParaRPr lang="en-CA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30"/>
          <a:stretch/>
        </p:blipFill>
        <p:spPr bwMode="auto">
          <a:xfrm>
            <a:off x="281713" y="3068959"/>
            <a:ext cx="8640000" cy="152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01"/>
          <a:stretch/>
        </p:blipFill>
        <p:spPr bwMode="auto">
          <a:xfrm>
            <a:off x="281712" y="4725144"/>
            <a:ext cx="8640000" cy="143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s://cdn.movember.com/uploads/images/About%20Us/AboutUs_MovemberFoundation_Moustach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3528392" cy="174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cdn1.theodysseyonline.com/files/2015/11/19/635835123533107075-821082583_movemb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5306"/>
            <a:ext cx="2576850" cy="171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77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8229600" cy="53285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tool that …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can use …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ask questions about patient population: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 database queries</a:t>
            </a:r>
          </a:p>
          <a:p>
            <a:pPr lvl="2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identify all patients with certain properties,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show other features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Kaplan Meier plots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wrt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specified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subsets</a:t>
            </a:r>
          </a:p>
          <a:p>
            <a:pPr lvl="1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physicians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use …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quickly see information about specific patient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all on single page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including PSA history, doubling time, …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“similar” patients... and see what happened to them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is easy to use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drag and drop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55775" y="78812"/>
            <a:ext cx="338437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/>
            <a:r>
              <a:rPr lang="en-US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Professor</a:t>
            </a:r>
          </a:p>
          <a:p>
            <a:pPr algn="ctr"/>
            <a:r>
              <a:rPr lang="en-US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Prostate 2.0</a:t>
            </a:r>
            <a:endParaRPr lang="en-US" sz="2400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://apcari.ca/assets/uploads/2015/12/PCa-Dream-Challenge_Russ-Greiner-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40" y="0"/>
            <a:ext cx="3135660" cy="201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84168" y="1628800"/>
            <a:ext cx="267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Russ Greiner,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UofA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590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81429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55775" y="78812"/>
            <a:ext cx="338437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/>
            <a:r>
              <a:rPr lang="en-US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Professor</a:t>
            </a:r>
          </a:p>
          <a:p>
            <a:pPr algn="ctr"/>
            <a:r>
              <a:rPr lang="en-US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Prostate 2.0</a:t>
            </a:r>
            <a:endParaRPr lang="en-US" sz="2400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apcari.ca/assets/uploads/2015/12/PCa-Dream-Challenge_Russ-Greiner-Te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40" y="0"/>
            <a:ext cx="3135660" cy="201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1124744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use …</a:t>
            </a:r>
          </a:p>
        </p:txBody>
      </p:sp>
    </p:spTree>
    <p:extLst>
      <p:ext uri="{BB962C8B-B14F-4D97-AF65-F5344CB8AC3E}">
        <p14:creationId xmlns:p14="http://schemas.microsoft.com/office/powerpoint/2010/main" val="232638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80400" cy="493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55775" y="78812"/>
            <a:ext cx="338437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/>
            <a:r>
              <a:rPr lang="en-US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Professor</a:t>
            </a:r>
          </a:p>
          <a:p>
            <a:pPr algn="ctr"/>
            <a:r>
              <a:rPr lang="en-US" sz="24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Prostate 2.0</a:t>
            </a:r>
            <a:endParaRPr lang="en-US" sz="2400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apcari.ca/assets/uploads/2015/12/PCa-Dream-Challenge_Russ-Greiner-Te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40" y="0"/>
            <a:ext cx="3135660" cy="201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1006682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Physicians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…</a:t>
            </a:r>
          </a:p>
        </p:txBody>
      </p:sp>
    </p:spTree>
    <p:extLst>
      <p:ext uri="{BB962C8B-B14F-4D97-AF65-F5344CB8AC3E}">
        <p14:creationId xmlns:p14="http://schemas.microsoft.com/office/powerpoint/2010/main" val="342056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0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APCaRI</a:t>
            </a:r>
            <a:r>
              <a:rPr lang="en-CA" sz="3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Annual Symposium</a:t>
            </a:r>
            <a:endParaRPr lang="en-CA" sz="3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836712"/>
            <a:ext cx="87849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Forum to share new research, build collaborations and brainstorm new ideas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 October - our 6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meeting is coming up in Banff in 2016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Participation from Clinicians, Scientists, Trainees, Donors, and our partners like the PCCN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Internationally recognized invited speakers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year: 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Andrei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Drabovich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University of Toronto – proteomics and liquid biopsy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Neal Shore, Carolina Urologic Research Centre – MYRIAD’s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Prolaris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://apcari.ca/assets/uploads/2015/10/Kananaskis-Exterio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0"/>
          <a:stretch/>
        </p:blipFill>
        <p:spPr bwMode="auto">
          <a:xfrm>
            <a:off x="1553962" y="1700808"/>
            <a:ext cx="5952778" cy="25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01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55776" y="44624"/>
            <a:ext cx="626469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APCaRI Web Portal</a:t>
            </a:r>
            <a:endParaRPr lang="en-CA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3" y="1067554"/>
            <a:ext cx="8706787" cy="516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8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55776" y="44624"/>
            <a:ext cx="626469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APCaRI Web Portal</a:t>
            </a:r>
            <a:endParaRPr lang="en-CA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07" y="836712"/>
            <a:ext cx="6207000" cy="60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18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627784" y="44624"/>
            <a:ext cx="619269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www.APCaRI.ca</a:t>
            </a:r>
            <a:endParaRPr lang="en-CA" sz="2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AutoShape 3" descr="data:image/jpeg;base64,/9j/4AAQSkZJRgABAQAAAQABAAD/2wCEAAkGBxISEhUSExQWFhQVGSIWGBYYGSEfHhweHRoeIiIhHR8lHSggIB4lJiEfITMiJiosMC4uHB81OzMsNygtLisBCgoKDg0OGxAQGzckHyI3LDE3NjY3MTcvOC4rLzcsNzUtKys4NzQ0NzUsLDUsNC0sLSwrNywuNzc1NCwsMzUvLf/AABEIAHMAuQMBIgACEQEDEQH/xAAcAAEAAgMBAQEAAAAAAAAAAAAABQYDBAcCAQj/xABEEAACAQMCBAMEBgcGBAcAAAABAgMABBEFIQYSMUETUWEHInGBFCMykaGxM0JSYpLB4RZTVHLR8RUXQ/AkJVVkgqPS/8QAGgEBAAMBAQEAAAAAAAAAAAAAAAIDBAUBBv/EAC0RAQACAQIDBQcFAAAAAAAAAAABAgMEESExUQUSQZGhEyIyQmGB8BRxgrHR/9oADAMBAAIRAxEAPwDuNKUoFKUoFKUoFKUoFUn2jcfJpqCNAJLlxlUJ2UftN6eQ74q43c6xo8jbKilifQDJr8uPO2pXzzSsQJCZXb9iNRnA9QAFHqRQe7q81DU3Z3d5ADuS3LEme3UKD6da+PwjcBQ3NCeb7OJMc2P2SQAfvroLX0FksTAxZiYSQvC3PhXRl5PC25m5vtMN/ezWpFxRPDyvJbyxRxhhzHkk8PxFPNlAQQWfoWwFBxvQVnh7jbUNMl8Ni7Iv2reYnp+6Tkr6EbV+gOGOIIb+3W4hPunZlPVWHVT6iuS63pUFzbqqNCoQCKL60O5lIySNv0ZJ5SBsNz23i/YxrjW9+LZtkucoQezqCQfjsV+YoP0JSlKBSlKBSlKBSlKBSlKBSlKBSlKBSlKCB4n1+W1KLFZz3TSZ2ixhcY+0xOBnP4GoUazrkv6Owt4Qe8s/MfuVRVi4iEnLGVVnRZAZUXqyYI2HfBwxXuAetfYdRtolOSkC5zh8R5Png4P4UFQ1bT9ZnQwT3lnCtwGi5VjYs2VOQCWG+M/dUTpPsckgPOuoMrdMpCOxB/Wc9wD8qmeJ+KNPkY5vYl5EzEVbJEgbIJAU7Aheh33Fev8Am5piqOaYs+Pe8ONiM98ZHSghBwTHOedtQvHeKfHLyxqyO7Ac4GNgevMOvxrZh9i1ujFku7lWYFWI5MkN1B93cHvmtKX2i6aTG4a48SN+bnSHHMvic/IwLHIz37HfzFSk3tjsCpCrcKSCA3hZwfPHMM0Gvp3s+5g8UGp3AEP1JVo4yFH2sLkdN+o7g+VRl17LJLSVLpL8eIJQVLW5OXY7bK/c+lbmm+0rTIpRIrzKDGI2VomPMVOQ2eY4xk7Y71Jah7SdMn8HkuFXw5RIRIrLnlBwM8pxuQflQbVrLrmCUlsbjlPKQUeMg+TDqD/rWQ8SaxF+l0tZB5wTgn5Ky/zra0DiWwZ5ZPpluZJ2DFQ4AUKoUAZwScDJO3X0ra4juJJY38D3kjAl5kb7bKQwVeUHI23G2cj1oJfRb9p4UlaKSEtnMcgwy4JG+PPGfgRW9XiF+ZQ3mM/fXugUpSgUpSgUpSgUqtvx9pgyDeQgg4ILdxXwcf6X/jYP4qCy0qt/2+0v/GQ/xV7XjjTT0u4j8z/pQb/EerpZ20ty+4iUtjOOY9h8zgVU9D9rFjNhZ+a1kP6so238m6Eeu1QnFmqDWLuKwtn5rSIiW5kXo2Dsg/L4n0rFqnFVuWkgvLBjHAwjaQBXRAfsknYqCKDZ9sWoCWKyMFwfDknEbtDJ1DY6lT23O9alv7NLBTzOskrebv8A6YrU1vg7RklWPxZLaWTDJyElWycDlyCM58j5Ug0q4Bxba1FJvgJLyk58upPpWDXYNRliPY37v59F2G9K/HG7ftdN09bk2q2icwXm5iuRjHme/pW3aXkJiaVLZBySiLlAX9pVznHqM/A1qGz15OhtZfkRXlrzXF62MDf5ZP61yr9namecb8vmn78+vo0Vz0j18ITi6gouGtxHgiPxOYYwd+lasfEIMCT+GRzyeHysQMbkZJx6dPUVFHWtYHXSx8pf6V8/47q//pf/ANn9KojsvP44+nzR9/NKdRTr6LFJcKZXjMWQieJzEDBznb47H8Kj4DazJC728X15K9FOCATucemMeZqPGr6yemmqPUy/7V6E2uv0tbZPi+cfjUq9mamI+Hb+X0/3iTqKdfR7i4Z0+4Mqm1RfDfkyNs4A326CoTiXge2tLeW5t3mheNeYBJMAnOBnbPfzqaGl65JsZ7aLz5VyRWKXgeaZvCu9TkcsObwkULlQRvv1GSO1bsGi1lbxM5Nq8OG8z/aq+XFNdu7xW/hTiGC30y0e7uVVjCrEyPljkZ3yeY1Gye12zM8cUSSPG8gjacjlRc+WRv8AhVXm0fR7CfwTbT3NzgMF5C5YY6jou34VNI9tq9jNbxxmEoceGyhTG43U4H/fUV22R1IGlc74E48iEH0e+kEV1bnwnD/rBdg3Tyxn+tWFuO9NHW7iHz/pQWOlVv8At7pf+Ng/irz/AMwNK/xsH8VBZqVBWHGNhO4jhuY5HO4VDk489h09anaDkXH/AAvJa3jalDALiGT9PFy5KnuyjB+Oex+NR9vxXppAI5VPl4O/4Cu21yDjCybS79rwIWtLrHiFRnw3Hc+QPX1374oMkOv2x+yHI/dgf/8ANRdzxFLeN9F04FmYe/ORhY17n+tWO21OKRQyTIwPTDj8s1AazogD/SrKRYrlN8Kw5ZPRhnG/40Fm4BtrOKBorWVZSrYmkB3Z/M+nl2qs606ltWg2Mtw0UUSd2dl2A+HWrH7P9Yt7mFzHEkMwbM8ajHvn9b1B/DpVZ161LvqkifpbaSK4THXMa5P4ZoJ7WICl5pKHcp4i/dEK1NA0O3uZtUSaJHBuOUEqMjMa/ZPUb77V51PX4JrvSZhImH52O42505Rnyy3uj1r5oOtLBPqOElkeS4zEiRsechAv2scoGRgknAoK7ZOjtYrdPtFNNaySM5XmSNcpzNkdM1ddRgSPSZzBI/Ksck0Ugdsjqy4bOSB8cEVCR6PNayWBMMkrK8txcGNOYBpQRgHptsPlmrFqSyzadcxpburSK8UURABwwwC2+BuSevSggBqwt7Tx4LlpZmiRCryGRVklYANjOxHve78KkNfhl0+KK6jnmkKuizLI5ZZFc4Jx0UjORy4rNd8ONcacsXJ4VwqIBzY+1EcgEgkYJzv6161SC5vo4rd7d4V50ed3K4whzhMEluYj0xQV7W3fn1ELcTrJGU+ioJTku6ghQufeyT07Cp/2gRsdLZnJEqiMkgkYbmUN0+JFR2o8PXE8l+3hMjOUltpCV2eIAAbHI5sY+BqS4oFxcaUwMDi4cIGhABIYOpPQ4xsTQRfEujw2P0S9tl8JxKiScpOHWTYhhnfrWxql66azbyf9E5sz/mZPE/PlFbGqF73wI/BmjghYTTPIhUnwxkIi9WJPkKgOJI1+gC/8WUSC4EwibIXm8XdQhUMGCevY0Fm1Af8AnNof/bTfmtYNOTw9bugvSa3SVh+8Dy5rDc6tC2q2UvixhHtJCGLAD3iuN847H7jW3w4wuNQu7xDmIKttGw6Ny7sVPcZOPlQR3FthFPdc9lMi6lAMtHn9IuPsnzYDt5EZ7VqabxjFJ9XMrx3C5V4uQscjrjAzis3GOsD6UbWyWNbuQcs1xgZjQds/tb/lWTQdHt7RfddWkP25WYczHv32HpQeLjiKzX7eR/mhb+a1F3nE1kw5LeAXEzbJGsPU+u2cVOaxxHb2yFnkVj+rGrAsx8sDP31L+ynQJUE1/cLyzXZBCEYKRjoMdQT5egoM3st4OeyjknnAFzcbsoxhF68o+ZycenlV7pSgVjnhV1KOoZWGCpGQR6islKDjftM4Ct7Xwr22tlMUbf8AiIQCQVOPeA7Y36eYrY0a3sZED28cBU+SrkehHUGutsoIwdwdiK55xT7JrSfmktc205390nkb0K9viMfOgquvq1hcR6jCuFyI7hBsGU9/j/MCrFNe6PZlpi0KvMpLYPM7q25yNzg+Rqk230eAPZajD9HmwV8Q5IcEbMrHIz3z0+HSsljLpFrgQj6TL25VMjsfTbA+QoJwcexn3bHT5JcbBuQIv34PxpPxDrTDm8K1tk85Gzj45OK3tN0vVbzoi2EB7uOaUj0TYL861+P+Alt7MXcTyzT27iZ2lbm5lU7+79kAdcAdM0EQt/qk32b4Nn+4hLL/AB45fxrJFoGqyMvPezKh+0cgEfAAnP31ctF1BLiCOWPHKy5wOx7j5HaoTizWn5hZW5+vkGXf+6jPVj+8ewr56O09Vmy+yx1iJ89vz9m79PjpTv2ndWDpc7zvHHqF08cezyc23P8Asrg4OO5rcbhiUAH/AIhd79Pf8vnUxY2iQxrGgwq/eT3J8yetbkrkqgxgDO/nk5rv0rNaxEzvPVinmqWjaVcyNJCdQuY7iPfk5sq6n7LKSckHofI1trpesRgE3k2e/KFcfmCfurb1ixZ+SaE8txCeaNvPzQ/usNqsPDetpdwiQDlcHlkjPVGHUH+Rrk6/UanS279fepPXw8mnDjx5PdnhKpxazqiNyi9gLdknjMbH5MBUj/ajV495bKKde5ibf7t/yr17SLz6hbVFDTXLCNFxnGSMn+WfWpSy9nMkaBYJ5IJEUANzc6SHG5ZCdt/2cVs0OptqMXtLV2VZccUt3YndD/2206U8l7ZtC3T62EED54zj5VMazxVa29g0to8T4xHEkZH2m6e6Nxjc9O1RGqzX1rlb+z8aH+/gXnX/AOSHJWoBotEeRZxIsZU8xTcBsdmUj8q2Kk9wvoIihzKoeaX6yUsM7nfG/l+eajuLksY0KC3hkuZPdjjVQW5j0OB0rVtdDOrzhbKIw26H6y6IYA+irnB+H34rqnCvANjYEPEnNLjeWQ5b1x2X5UEb7P8A2eW1pDDJNCjXeOZ2O/KTvgdtumfSr3SlApSlApSlApSlBqX+mwzjlmiSQeTqD+debDSLeD9DDHH/AJVA/lW7SgV4ljDKVYAqwIIPcHqK90oOE3tzLoc89mqGSOX6y0z0yxxj4A7EDfYedb2haY0Ks8jc88p55XPn5D0HSuhcf8KrqFsUHuzJ78L+TDsfQ9D9/aub8O6q0gaCcclzCeSRD1OO/wD3/OqqYMdL2vEcbc0ptMxET4JmpjU2X6NbgEEgHIzuMnO9Q9Tur6ZHHbxSKCGbHNv5irkUFUDqgezm+nwjI2FxH2ZP2viPOp6oCaCTU7oafASIlIa5lHQAdgfPt8fQGo5KVvWa2jeJexMxO8J32c6e2oXj6tKCIo8x2yHtgYLfEb/Mnyrq9a2m2McESQxKFjjUKoHYCtmo0pWlYrXlBMzM7yVF3XDlnI3M9vCzeZQZ/KpSlTeMcEKooVFCqOgAwB8qyUpQKUpQKUpQKUpQKUpQKUpQKUpQK5/7SeDHnIvrP3byIfZH/VUfqnzbsPPp5Y6BSg4voGsrdITjkkXaSM7FT8Dvj/arnrAuvAUSqgjGMEdemB3rQ4/4EaR/p9j7l2u7J+rKB5j9rt6/cagr7ji61KNLC1tnjum2nZgcQ8p3Oe3z6dNzXojtVv5ZphYWQ5riTZ3HSJe5J7HHft8SK6pwbwvFp1uIY/eY+9JIert3J9OwHYVh4I4Ph06HlX35X3llPVj5eijsP51ZK8ClKUClKUClKUClKUClKUClKUClKUClKUClKUClKUCsMVrGrM6ooZ8czAbtgYGT3pSgzUpSgUpSgUpSgUpSgUpSgUpS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7893" name="AutoShape 5" descr="data:image/jpeg;base64,/9j/4AAQSkZJRgABAQAAAQABAAD/2wCEAAkGBxISEhUSExQWFhQVGSIWGBYYGSEfHhweHRoeIiIhHR8lHSggIB4lJiEfITMiJiosMC4uHB81OzMsNygtLisBCgoKDg0OGxAQGzckHyI3LDE3NjY3MTcvOC4rLzcsNzUtKys4NzQ0NzUsLDUsNC0sLSwrNywuNzc1NCwsMzUvLf/AABEIAHMAuQMBIgACEQEDEQH/xAAcAAEAAgMBAQEAAAAAAAAAAAAABQYDBAcCAQj/xABEEAACAQMCBAMEBgcGBAcAAAABAgMABBEFIQYSMUETUWEHInGBFCMykaGxM0JSYpLB4RZTVHLR8RUXQ/AkJVVkgqPS/8QAGgEBAAMBAQEAAAAAAAAAAAAAAAIDBAUBBv/EAC0RAQACAQIDBQcFAAAAAAAAAAABAgMEESExUQUSQZGhEyIyQmGB8BRxgrHR/9oADAMBAAIRAxEAPwDuNKUoFKUoFKUoFKUoFUn2jcfJpqCNAJLlxlUJ2UftN6eQ74q43c6xo8jbKilifQDJr8uPO2pXzzSsQJCZXb9iNRnA9QAFHqRQe7q81DU3Z3d5ADuS3LEme3UKD6da+PwjcBQ3NCeb7OJMc2P2SQAfvroLX0FksTAxZiYSQvC3PhXRl5PC25m5vtMN/ezWpFxRPDyvJbyxRxhhzHkk8PxFPNlAQQWfoWwFBxvQVnh7jbUNMl8Ni7Iv2reYnp+6Tkr6EbV+gOGOIIb+3W4hPunZlPVWHVT6iuS63pUFzbqqNCoQCKL60O5lIySNv0ZJ5SBsNz23i/YxrjW9+LZtkucoQezqCQfjsV+YoP0JSlKBSlKBSlKBSlKBSlKBSlKBSlKBSlKCB4n1+W1KLFZz3TSZ2ixhcY+0xOBnP4GoUazrkv6Owt4Qe8s/MfuVRVi4iEnLGVVnRZAZUXqyYI2HfBwxXuAetfYdRtolOSkC5zh8R5Png4P4UFQ1bT9ZnQwT3lnCtwGi5VjYs2VOQCWG+M/dUTpPsckgPOuoMrdMpCOxB/Wc9wD8qmeJ+KNPkY5vYl5EzEVbJEgbIJAU7Aheh33Fev8Am5piqOaYs+Pe8ONiM98ZHSghBwTHOedtQvHeKfHLyxqyO7Ac4GNgevMOvxrZh9i1ujFku7lWYFWI5MkN1B93cHvmtKX2i6aTG4a48SN+bnSHHMvic/IwLHIz37HfzFSk3tjsCpCrcKSCA3hZwfPHMM0Gvp3s+5g8UGp3AEP1JVo4yFH2sLkdN+o7g+VRl17LJLSVLpL8eIJQVLW5OXY7bK/c+lbmm+0rTIpRIrzKDGI2VomPMVOQ2eY4xk7Y71Jah7SdMn8HkuFXw5RIRIrLnlBwM8pxuQflQbVrLrmCUlsbjlPKQUeMg+TDqD/rWQ8SaxF+l0tZB5wTgn5Ky/zra0DiWwZ5ZPpluZJ2DFQ4AUKoUAZwScDJO3X0ra4juJJY38D3kjAl5kb7bKQwVeUHI23G2cj1oJfRb9p4UlaKSEtnMcgwy4JG+PPGfgRW9XiF+ZQ3mM/fXugUpSgUpSgUpSgUqtvx9pgyDeQgg4ILdxXwcf6X/jYP4qCy0qt/2+0v/GQ/xV7XjjTT0u4j8z/pQb/EerpZ20ty+4iUtjOOY9h8zgVU9D9rFjNhZ+a1kP6so238m6Eeu1QnFmqDWLuKwtn5rSIiW5kXo2Dsg/L4n0rFqnFVuWkgvLBjHAwjaQBXRAfsknYqCKDZ9sWoCWKyMFwfDknEbtDJ1DY6lT23O9alv7NLBTzOskrebv8A6YrU1vg7RklWPxZLaWTDJyElWycDlyCM58j5Ug0q4Bxba1FJvgJLyk58upPpWDXYNRliPY37v59F2G9K/HG7ftdN09bk2q2icwXm5iuRjHme/pW3aXkJiaVLZBySiLlAX9pVznHqM/A1qGz15OhtZfkRXlrzXF62MDf5ZP61yr9namecb8vmn78+vo0Vz0j18ITi6gouGtxHgiPxOYYwd+lasfEIMCT+GRzyeHysQMbkZJx6dPUVFHWtYHXSx8pf6V8/47q//pf/ANn9KojsvP44+nzR9/NKdRTr6LFJcKZXjMWQieJzEDBznb47H8Kj4DazJC728X15K9FOCATucemMeZqPGr6yemmqPUy/7V6E2uv0tbZPi+cfjUq9mamI+Hb+X0/3iTqKdfR7i4Z0+4Mqm1RfDfkyNs4A326CoTiXge2tLeW5t3mheNeYBJMAnOBnbPfzqaGl65JsZ7aLz5VyRWKXgeaZvCu9TkcsObwkULlQRvv1GSO1bsGi1lbxM5Nq8OG8z/aq+XFNdu7xW/hTiGC30y0e7uVVjCrEyPljkZ3yeY1Gye12zM8cUSSPG8gjacjlRc+WRv8AhVXm0fR7CfwTbT3NzgMF5C5YY6jou34VNI9tq9jNbxxmEoceGyhTG43U4H/fUV22R1IGlc74E48iEH0e+kEV1bnwnD/rBdg3Tyxn+tWFuO9NHW7iHz/pQWOlVv8At7pf+Ng/irz/AMwNK/xsH8VBZqVBWHGNhO4jhuY5HO4VDk489h09anaDkXH/AAvJa3jalDALiGT9PFy5KnuyjB+Oex+NR9vxXppAI5VPl4O/4Cu21yDjCybS79rwIWtLrHiFRnw3Hc+QPX1374oMkOv2x+yHI/dgf/8ANRdzxFLeN9F04FmYe/ORhY17n+tWO21OKRQyTIwPTDj8s1AazogD/SrKRYrlN8Kw5ZPRhnG/40Fm4BtrOKBorWVZSrYmkB3Z/M+nl2qs606ltWg2Mtw0UUSd2dl2A+HWrH7P9Yt7mFzHEkMwbM8ajHvn9b1B/DpVZ161LvqkifpbaSK4THXMa5P4ZoJ7WICl5pKHcp4i/dEK1NA0O3uZtUSaJHBuOUEqMjMa/ZPUb77V51PX4JrvSZhImH52O42505Rnyy3uj1r5oOtLBPqOElkeS4zEiRsechAv2scoGRgknAoK7ZOjtYrdPtFNNaySM5XmSNcpzNkdM1ddRgSPSZzBI/Ksck0Ugdsjqy4bOSB8cEVCR6PNayWBMMkrK8txcGNOYBpQRgHptsPlmrFqSyzadcxpburSK8UURABwwwC2+BuSevSggBqwt7Tx4LlpZmiRCryGRVklYANjOxHve78KkNfhl0+KK6jnmkKuizLI5ZZFc4Jx0UjORy4rNd8ONcacsXJ4VwqIBzY+1EcgEgkYJzv6161SC5vo4rd7d4V50ed3K4whzhMEluYj0xQV7W3fn1ELcTrJGU+ioJTku6ghQufeyT07Cp/2gRsdLZnJEqiMkgkYbmUN0+JFR2o8PXE8l+3hMjOUltpCV2eIAAbHI5sY+BqS4oFxcaUwMDi4cIGhABIYOpPQ4xsTQRfEujw2P0S9tl8JxKiScpOHWTYhhnfrWxql66azbyf9E5sz/mZPE/PlFbGqF73wI/BmjghYTTPIhUnwxkIi9WJPkKgOJI1+gC/8WUSC4EwibIXm8XdQhUMGCevY0Fm1Af8AnNof/bTfmtYNOTw9bugvSa3SVh+8Dy5rDc6tC2q2UvixhHtJCGLAD3iuN847H7jW3w4wuNQu7xDmIKttGw6Ny7sVPcZOPlQR3FthFPdc9lMi6lAMtHn9IuPsnzYDt5EZ7VqabxjFJ9XMrx3C5V4uQscjrjAzis3GOsD6UbWyWNbuQcs1xgZjQds/tb/lWTQdHt7RfddWkP25WYczHv32HpQeLjiKzX7eR/mhb+a1F3nE1kw5LeAXEzbJGsPU+u2cVOaxxHb2yFnkVj+rGrAsx8sDP31L+ynQJUE1/cLyzXZBCEYKRjoMdQT5egoM3st4OeyjknnAFzcbsoxhF68o+ZycenlV7pSgVjnhV1KOoZWGCpGQR6islKDjftM4Ct7Xwr22tlMUbf8AiIQCQVOPeA7Y36eYrY0a3sZED28cBU+SrkehHUGutsoIwdwdiK55xT7JrSfmktc205390nkb0K9viMfOgquvq1hcR6jCuFyI7hBsGU9/j/MCrFNe6PZlpi0KvMpLYPM7q25yNzg+Rqk230eAPZajD9HmwV8Q5IcEbMrHIz3z0+HSsljLpFrgQj6TL25VMjsfTbA+QoJwcexn3bHT5JcbBuQIv34PxpPxDrTDm8K1tk85Gzj45OK3tN0vVbzoi2EB7uOaUj0TYL861+P+Alt7MXcTyzT27iZ2lbm5lU7+79kAdcAdM0EQt/qk32b4Nn+4hLL/AB45fxrJFoGqyMvPezKh+0cgEfAAnP31ctF1BLiCOWPHKy5wOx7j5HaoTizWn5hZW5+vkGXf+6jPVj+8ewr56O09Vmy+yx1iJ89vz9m79PjpTv2ndWDpc7zvHHqF08cezyc23P8Asrg4OO5rcbhiUAH/AIhd79Pf8vnUxY2iQxrGgwq/eT3J8yetbkrkqgxgDO/nk5rv0rNaxEzvPVinmqWjaVcyNJCdQuY7iPfk5sq6n7LKSckHofI1trpesRgE3k2e/KFcfmCfurb1ixZ+SaE8txCeaNvPzQ/usNqsPDetpdwiQDlcHlkjPVGHUH+Rrk6/UanS279fepPXw8mnDjx5PdnhKpxazqiNyi9gLdknjMbH5MBUj/ajV495bKKde5ibf7t/yr17SLz6hbVFDTXLCNFxnGSMn+WfWpSy9nMkaBYJ5IJEUANzc6SHG5ZCdt/2cVs0OptqMXtLV2VZccUt3YndD/2206U8l7ZtC3T62EED54zj5VMazxVa29g0to8T4xHEkZH2m6e6Nxjc9O1RGqzX1rlb+z8aH+/gXnX/AOSHJWoBotEeRZxIsZU8xTcBsdmUj8q2Kk9wvoIihzKoeaX6yUsM7nfG/l+eajuLksY0KC3hkuZPdjjVQW5j0OB0rVtdDOrzhbKIw26H6y6IYA+irnB+H34rqnCvANjYEPEnNLjeWQ5b1x2X5UEb7P8A2eW1pDDJNCjXeOZ2O/KTvgdtumfSr3SlApSlApSlApSlBqX+mwzjlmiSQeTqD+debDSLeD9DDHH/AJVA/lW7SgV4ljDKVYAqwIIPcHqK90oOE3tzLoc89mqGSOX6y0z0yxxj4A7EDfYedb2haY0Ks8jc88p55XPn5D0HSuhcf8KrqFsUHuzJ78L+TDsfQ9D9/aub8O6q0gaCcclzCeSRD1OO/wD3/OqqYMdL2vEcbc0ptMxET4JmpjU2X6NbgEEgHIzuMnO9Q9Tur6ZHHbxSKCGbHNv5irkUFUDqgezm+nwjI2FxH2ZP2viPOp6oCaCTU7oafASIlIa5lHQAdgfPt8fQGo5KVvWa2jeJexMxO8J32c6e2oXj6tKCIo8x2yHtgYLfEb/Mnyrq9a2m2McESQxKFjjUKoHYCtmo0pWlYrXlBMzM7yVF3XDlnI3M9vCzeZQZ/KpSlTeMcEKooVFCqOgAwB8qyUpQKUpQKUpQKUpQKUpQKUpQKUpQK5/7SeDHnIvrP3byIfZH/VUfqnzbsPPp5Y6BSg4voGsrdITjkkXaSM7FT8Dvj/arnrAuvAUSqgjGMEdemB3rQ4/4EaR/p9j7l2u7J+rKB5j9rt6/cagr7ji61KNLC1tnjum2nZgcQ8p3Oe3z6dNzXojtVv5ZphYWQ5riTZ3HSJe5J7HHft8SK6pwbwvFp1uIY/eY+9JIert3J9OwHYVh4I4Ph06HlX35X3llPVj5eijsP51ZK8ClKUClKUClKUClKUClKUClKUClKUClKUClKUClKUCsMVrGrM6ooZ8czAbtgYGT3pSgzUpSgUpSgUpSgUpSgUpSgUpS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7895" name="AutoShape 7" descr="data:image/jpeg;base64,/9j/4AAQSkZJRgABAQAAAQABAAD/2wCEAAkGBxISEhUSExQWFhQVGSIWGBYYGSEfHhweHRoeIiIhHR8lHSggIB4lJiEfITMiJiosMC4uHB81OzMsNygtLisBCgoKDg0OGxAQGzckHyI3LDE3NjY3MTcvOC4rLzcsNzUtKys4NzQ0NzUsLDUsNC0sLSwrNywuNzc1NCwsMzUvLf/AABEIAHMAuQMBIgACEQEDEQH/xAAcAAEAAgMBAQEAAAAAAAAAAAAABQYDBAcCAQj/xABEEAACAQMCBAMEBgcGBAcAAAABAgMABBEFIQYSMUETUWEHInGBFCMykaGxM0JSYpLB4RZTVHLR8RUXQ/AkJVVkgqPS/8QAGgEBAAMBAQEAAAAAAAAAAAAAAAIDBAUBBv/EAC0RAQACAQIDBQcFAAAAAAAAAAABAgMEESExUQUSQZGhEyIyQmGB8BRxgrHR/9oADAMBAAIRAxEAPwDuNKUoFKUoFKUoFKUoFUn2jcfJpqCNAJLlxlUJ2UftN6eQ74q43c6xo8jbKilifQDJr8uPO2pXzzSsQJCZXb9iNRnA9QAFHqRQe7q81DU3Z3d5ADuS3LEme3UKD6da+PwjcBQ3NCeb7OJMc2P2SQAfvroLX0FksTAxZiYSQvC3PhXRl5PC25m5vtMN/ezWpFxRPDyvJbyxRxhhzHkk8PxFPNlAQQWfoWwFBxvQVnh7jbUNMl8Ni7Iv2reYnp+6Tkr6EbV+gOGOIIb+3W4hPunZlPVWHVT6iuS63pUFzbqqNCoQCKL60O5lIySNv0ZJ5SBsNz23i/YxrjW9+LZtkucoQezqCQfjsV+YoP0JSlKBSlKBSlKBSlKBSlKBSlKBSlKBSlKCB4n1+W1KLFZz3TSZ2ixhcY+0xOBnP4GoUazrkv6Owt4Qe8s/MfuVRVi4iEnLGVVnRZAZUXqyYI2HfBwxXuAetfYdRtolOSkC5zh8R5Png4P4UFQ1bT9ZnQwT3lnCtwGi5VjYs2VOQCWG+M/dUTpPsckgPOuoMrdMpCOxB/Wc9wD8qmeJ+KNPkY5vYl5EzEVbJEgbIJAU7Aheh33Fev8Am5piqOaYs+Pe8ONiM98ZHSghBwTHOedtQvHeKfHLyxqyO7Ac4GNgevMOvxrZh9i1ujFku7lWYFWI5MkN1B93cHvmtKX2i6aTG4a48SN+bnSHHMvic/IwLHIz37HfzFSk3tjsCpCrcKSCA3hZwfPHMM0Gvp3s+5g8UGp3AEP1JVo4yFH2sLkdN+o7g+VRl17LJLSVLpL8eIJQVLW5OXY7bK/c+lbmm+0rTIpRIrzKDGI2VomPMVOQ2eY4xk7Y71Jah7SdMn8HkuFXw5RIRIrLnlBwM8pxuQflQbVrLrmCUlsbjlPKQUeMg+TDqD/rWQ8SaxF+l0tZB5wTgn5Ky/zra0DiWwZ5ZPpluZJ2DFQ4AUKoUAZwScDJO3X0ra4juJJY38D3kjAl5kb7bKQwVeUHI23G2cj1oJfRb9p4UlaKSEtnMcgwy4JG+PPGfgRW9XiF+ZQ3mM/fXugUpSgUpSgUpSgUqtvx9pgyDeQgg4ILdxXwcf6X/jYP4qCy0qt/2+0v/GQ/xV7XjjTT0u4j8z/pQb/EerpZ20ty+4iUtjOOY9h8zgVU9D9rFjNhZ+a1kP6so238m6Eeu1QnFmqDWLuKwtn5rSIiW5kXo2Dsg/L4n0rFqnFVuWkgvLBjHAwjaQBXRAfsknYqCKDZ9sWoCWKyMFwfDknEbtDJ1DY6lT23O9alv7NLBTzOskrebv8A6YrU1vg7RklWPxZLaWTDJyElWycDlyCM58j5Ug0q4Bxba1FJvgJLyk58upPpWDXYNRliPY37v59F2G9K/HG7ftdN09bk2q2icwXm5iuRjHme/pW3aXkJiaVLZBySiLlAX9pVznHqM/A1qGz15OhtZfkRXlrzXF62MDf5ZP61yr9namecb8vmn78+vo0Vz0j18ITi6gouGtxHgiPxOYYwd+lasfEIMCT+GRzyeHysQMbkZJx6dPUVFHWtYHXSx8pf6V8/47q//pf/ANn9KojsvP44+nzR9/NKdRTr6LFJcKZXjMWQieJzEDBznb47H8Kj4DazJC728X15K9FOCATucemMeZqPGr6yemmqPUy/7V6E2uv0tbZPi+cfjUq9mamI+Hb+X0/3iTqKdfR7i4Z0+4Mqm1RfDfkyNs4A326CoTiXge2tLeW5t3mheNeYBJMAnOBnbPfzqaGl65JsZ7aLz5VyRWKXgeaZvCu9TkcsObwkULlQRvv1GSO1bsGi1lbxM5Nq8OG8z/aq+XFNdu7xW/hTiGC30y0e7uVVjCrEyPljkZ3yeY1Gye12zM8cUSSPG8gjacjlRc+WRv8AhVXm0fR7CfwTbT3NzgMF5C5YY6jou34VNI9tq9jNbxxmEoceGyhTG43U4H/fUV22R1IGlc74E48iEH0e+kEV1bnwnD/rBdg3Tyxn+tWFuO9NHW7iHz/pQWOlVv8At7pf+Ng/irz/AMwNK/xsH8VBZqVBWHGNhO4jhuY5HO4VDk489h09anaDkXH/AAvJa3jalDALiGT9PFy5KnuyjB+Oex+NR9vxXppAI5VPl4O/4Cu21yDjCybS79rwIWtLrHiFRnw3Hc+QPX1374oMkOv2x+yHI/dgf/8ANRdzxFLeN9F04FmYe/ORhY17n+tWO21OKRQyTIwPTDj8s1AazogD/SrKRYrlN8Kw5ZPRhnG/40Fm4BtrOKBorWVZSrYmkB3Z/M+nl2qs606ltWg2Mtw0UUSd2dl2A+HWrH7P9Yt7mFzHEkMwbM8ajHvn9b1B/DpVZ161LvqkifpbaSK4THXMa5P4ZoJ7WICl5pKHcp4i/dEK1NA0O3uZtUSaJHBuOUEqMjMa/ZPUb77V51PX4JrvSZhImH52O42505Rnyy3uj1r5oOtLBPqOElkeS4zEiRsechAv2scoGRgknAoK7ZOjtYrdPtFNNaySM5XmSNcpzNkdM1ddRgSPSZzBI/Ksck0Ugdsjqy4bOSB8cEVCR6PNayWBMMkrK8txcGNOYBpQRgHptsPlmrFqSyzadcxpburSK8UURABwwwC2+BuSevSggBqwt7Tx4LlpZmiRCryGRVklYANjOxHve78KkNfhl0+KK6jnmkKuizLI5ZZFc4Jx0UjORy4rNd8ONcacsXJ4VwqIBzY+1EcgEgkYJzv6161SC5vo4rd7d4V50ed3K4whzhMEluYj0xQV7W3fn1ELcTrJGU+ioJTku6ghQufeyT07Cp/2gRsdLZnJEqiMkgkYbmUN0+JFR2o8PXE8l+3hMjOUltpCV2eIAAbHI5sY+BqS4oFxcaUwMDi4cIGhABIYOpPQ4xsTQRfEujw2P0S9tl8JxKiScpOHWTYhhnfrWxql66azbyf9E5sz/mZPE/PlFbGqF73wI/BmjghYTTPIhUnwxkIi9WJPkKgOJI1+gC/8WUSC4EwibIXm8XdQhUMGCevY0Fm1Af8AnNof/bTfmtYNOTw9bugvSa3SVh+8Dy5rDc6tC2q2UvixhHtJCGLAD3iuN847H7jW3w4wuNQu7xDmIKttGw6Ny7sVPcZOPlQR3FthFPdc9lMi6lAMtHn9IuPsnzYDt5EZ7VqabxjFJ9XMrx3C5V4uQscjrjAzis3GOsD6UbWyWNbuQcs1xgZjQds/tb/lWTQdHt7RfddWkP25WYczHv32HpQeLjiKzX7eR/mhb+a1F3nE1kw5LeAXEzbJGsPU+u2cVOaxxHb2yFnkVj+rGrAsx8sDP31L+ynQJUE1/cLyzXZBCEYKRjoMdQT5egoM3st4OeyjknnAFzcbsoxhF68o+ZycenlV7pSgVjnhV1KOoZWGCpGQR6islKDjftM4Ct7Xwr22tlMUbf8AiIQCQVOPeA7Y36eYrY0a3sZED28cBU+SrkehHUGutsoIwdwdiK55xT7JrSfmktc205390nkb0K9viMfOgquvq1hcR6jCuFyI7hBsGU9/j/MCrFNe6PZlpi0KvMpLYPM7q25yNzg+Rqk230eAPZajD9HmwV8Q5IcEbMrHIz3z0+HSsljLpFrgQj6TL25VMjsfTbA+QoJwcexn3bHT5JcbBuQIv34PxpPxDrTDm8K1tk85Gzj45OK3tN0vVbzoi2EB7uOaUj0TYL861+P+Alt7MXcTyzT27iZ2lbm5lU7+79kAdcAdM0EQt/qk32b4Nn+4hLL/AB45fxrJFoGqyMvPezKh+0cgEfAAnP31ctF1BLiCOWPHKy5wOx7j5HaoTizWn5hZW5+vkGXf+6jPVj+8ewr56O09Vmy+yx1iJ89vz9m79PjpTv2ndWDpc7zvHHqF08cezyc23P8Asrg4OO5rcbhiUAH/AIhd79Pf8vnUxY2iQxrGgwq/eT3J8yetbkrkqgxgDO/nk5rv0rNaxEzvPVinmqWjaVcyNJCdQuY7iPfk5sq6n7LKSckHofI1trpesRgE3k2e/KFcfmCfurb1ixZ+SaE8txCeaNvPzQ/usNqsPDetpdwiQDlcHlkjPVGHUH+Rrk6/UanS279fepPXw8mnDjx5PdnhKpxazqiNyi9gLdknjMbH5MBUj/ajV495bKKde5ibf7t/yr17SLz6hbVFDTXLCNFxnGSMn+WfWpSy9nMkaBYJ5IJEUANzc6SHG5ZCdt/2cVs0OptqMXtLV2VZccUt3YndD/2206U8l7ZtC3T62EED54zj5VMazxVa29g0to8T4xHEkZH2m6e6Nxjc9O1RGqzX1rlb+z8aH+/gXnX/AOSHJWoBotEeRZxIsZU8xTcBsdmUj8q2Kk9wvoIihzKoeaX6yUsM7nfG/l+eajuLksY0KC3hkuZPdjjVQW5j0OB0rVtdDOrzhbKIw26H6y6IYA+irnB+H34rqnCvANjYEPEnNLjeWQ5b1x2X5UEb7P8A2eW1pDDJNCjXeOZ2O/KTvgdtumfSr3SlApSlApSlApSlBqX+mwzjlmiSQeTqD+debDSLeD9DDHH/AJVA/lW7SgV4ljDKVYAqwIIPcHqK90oOE3tzLoc89mqGSOX6y0z0yxxj4A7EDfYedb2haY0Ks8jc88p55XPn5D0HSuhcf8KrqFsUHuzJ78L+TDsfQ9D9/aub8O6q0gaCcclzCeSRD1OO/wD3/OqqYMdL2vEcbc0ptMxET4JmpjU2X6NbgEEgHIzuMnO9Q9Tur6ZHHbxSKCGbHNv5irkUFUDqgezm+nwjI2FxH2ZP2viPOp6oCaCTU7oafASIlIa5lHQAdgfPt8fQGo5KVvWa2jeJexMxO8J32c6e2oXj6tKCIo8x2yHtgYLfEb/Mnyrq9a2m2McESQxKFjjUKoHYCtmo0pWlYrXlBMzM7yVF3XDlnI3M9vCzeZQZ/KpSlTeMcEKooVFCqOgAwB8qyUpQKUpQKUpQKUpQKUpQKUpQKUpQK5/7SeDHnIvrP3byIfZH/VUfqnzbsPPp5Y6BSg4voGsrdITjkkXaSM7FT8Dvj/arnrAuvAUSqgjGMEdemB3rQ4/4EaR/p9j7l2u7J+rKB5j9rt6/cagr7ji61KNLC1tnjum2nZgcQ8p3Oe3z6dNzXojtVv5ZphYWQ5riTZ3HSJe5J7HHft8SK6pwbwvFp1uIY/eY+9JIert3J9OwHYVh4I4Ph06HlX35X3llPVj5eijsP51ZK8ClKUClKUClKUClKUClKUClKUClKUClKUClKUClKUCsMVrGrM6ooZ8czAbtgYGT3pSgzUpSgUpSgUpSgUpSgUpSgUpS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7897" name="AutoShape 9" descr="data:image/jpeg;base64,/9j/4AAQSkZJRgABAQAAAQABAAD/2wCEAAkGBxISEhUSExQWFhQVGSIWGBYYGSEfHhweHRoeIiIhHR8lHSggIB4lJiEfITMiJiosMC4uHB81OzMsNygtLisBCgoKDg0OGxAQGzckHyI3LDE3NjY3MTcvOC4rLzcsNzUtKys4NzQ0NzUsLDUsNC0sLSwrNywuNzc1NCwsMzUvLf/AABEIAHMAuQMBIgACEQEDEQH/xAAcAAEAAgMBAQEAAAAAAAAAAAAABQYDBAcCAQj/xABEEAACAQMCBAMEBgcGBAcAAAABAgMABBEFIQYSMUETUWEHInGBFCMykaGxM0JSYpLB4RZTVHLR8RUXQ/AkJVVkgqPS/8QAGgEBAAMBAQEAAAAAAAAAAAAAAAIDBAUBBv/EAC0RAQACAQIDBQcFAAAAAAAAAAABAgMEESExUQUSQZGhEyIyQmGB8BRxgrHR/9oADAMBAAIRAxEAPwDuNKUoFKUoFKUoFKUoFUn2jcfJpqCNAJLlxlUJ2UftN6eQ74q43c6xo8jbKilifQDJr8uPO2pXzzSsQJCZXb9iNRnA9QAFHqRQe7q81DU3Z3d5ADuS3LEme3UKD6da+PwjcBQ3NCeb7OJMc2P2SQAfvroLX0FksTAxZiYSQvC3PhXRl5PC25m5vtMN/ezWpFxRPDyvJbyxRxhhzHkk8PxFPNlAQQWfoWwFBxvQVnh7jbUNMl8Ni7Iv2reYnp+6Tkr6EbV+gOGOIIb+3W4hPunZlPVWHVT6iuS63pUFzbqqNCoQCKL60O5lIySNv0ZJ5SBsNz23i/YxrjW9+LZtkucoQezqCQfjsV+YoP0JSlKBSlKBSlKBSlKBSlKBSlKBSlKBSlKCB4n1+W1KLFZz3TSZ2ixhcY+0xOBnP4GoUazrkv6Owt4Qe8s/MfuVRVi4iEnLGVVnRZAZUXqyYI2HfBwxXuAetfYdRtolOSkC5zh8R5Png4P4UFQ1bT9ZnQwT3lnCtwGi5VjYs2VOQCWG+M/dUTpPsckgPOuoMrdMpCOxB/Wc9wD8qmeJ+KNPkY5vYl5EzEVbJEgbIJAU7Aheh33Fev8Am5piqOaYs+Pe8ONiM98ZHSghBwTHOedtQvHeKfHLyxqyO7Ac4GNgevMOvxrZh9i1ujFku7lWYFWI5MkN1B93cHvmtKX2i6aTG4a48SN+bnSHHMvic/IwLHIz37HfzFSk3tjsCpCrcKSCA3hZwfPHMM0Gvp3s+5g8UGp3AEP1JVo4yFH2sLkdN+o7g+VRl17LJLSVLpL8eIJQVLW5OXY7bK/c+lbmm+0rTIpRIrzKDGI2VomPMVOQ2eY4xk7Y71Jah7SdMn8HkuFXw5RIRIrLnlBwM8pxuQflQbVrLrmCUlsbjlPKQUeMg+TDqD/rWQ8SaxF+l0tZB5wTgn5Ky/zra0DiWwZ5ZPpluZJ2DFQ4AUKoUAZwScDJO3X0ra4juJJY38D3kjAl5kb7bKQwVeUHI23G2cj1oJfRb9p4UlaKSEtnMcgwy4JG+PPGfgRW9XiF+ZQ3mM/fXugUpSgUpSgUpSgUqtvx9pgyDeQgg4ILdxXwcf6X/jYP4qCy0qt/2+0v/GQ/xV7XjjTT0u4j8z/pQb/EerpZ20ty+4iUtjOOY9h8zgVU9D9rFjNhZ+a1kP6so238m6Eeu1QnFmqDWLuKwtn5rSIiW5kXo2Dsg/L4n0rFqnFVuWkgvLBjHAwjaQBXRAfsknYqCKDZ9sWoCWKyMFwfDknEbtDJ1DY6lT23O9alv7NLBTzOskrebv8A6YrU1vg7RklWPxZLaWTDJyElWycDlyCM58j5Ug0q4Bxba1FJvgJLyk58upPpWDXYNRliPY37v59F2G9K/HG7ftdN09bk2q2icwXm5iuRjHme/pW3aXkJiaVLZBySiLlAX9pVznHqM/A1qGz15OhtZfkRXlrzXF62MDf5ZP61yr9namecb8vmn78+vo0Vz0j18ITi6gouGtxHgiPxOYYwd+lasfEIMCT+GRzyeHysQMbkZJx6dPUVFHWtYHXSx8pf6V8/47q//pf/ANn9KojsvP44+nzR9/NKdRTr6LFJcKZXjMWQieJzEDBznb47H8Kj4DazJC728X15K9FOCATucemMeZqPGr6yemmqPUy/7V6E2uv0tbZPi+cfjUq9mamI+Hb+X0/3iTqKdfR7i4Z0+4Mqm1RfDfkyNs4A326CoTiXge2tLeW5t3mheNeYBJMAnOBnbPfzqaGl65JsZ7aLz5VyRWKXgeaZvCu9TkcsObwkULlQRvv1GSO1bsGi1lbxM5Nq8OG8z/aq+XFNdu7xW/hTiGC30y0e7uVVjCrEyPljkZ3yeY1Gye12zM8cUSSPG8gjacjlRc+WRv8AhVXm0fR7CfwTbT3NzgMF5C5YY6jou34VNI9tq9jNbxxmEoceGyhTG43U4H/fUV22R1IGlc74E48iEH0e+kEV1bnwnD/rBdg3Tyxn+tWFuO9NHW7iHz/pQWOlVv8At7pf+Ng/irz/AMwNK/xsH8VBZqVBWHGNhO4jhuY5HO4VDk489h09anaDkXH/AAvJa3jalDALiGT9PFy5KnuyjB+Oex+NR9vxXppAI5VPl4O/4Cu21yDjCybS79rwIWtLrHiFRnw3Hc+QPX1374oMkOv2x+yHI/dgf/8ANRdzxFLeN9F04FmYe/ORhY17n+tWO21OKRQyTIwPTDj8s1AazogD/SrKRYrlN8Kw5ZPRhnG/40Fm4BtrOKBorWVZSrYmkB3Z/M+nl2qs606ltWg2Mtw0UUSd2dl2A+HWrH7P9Yt7mFzHEkMwbM8ajHvn9b1B/DpVZ161LvqkifpbaSK4THXMa5P4ZoJ7WICl5pKHcp4i/dEK1NA0O3uZtUSaJHBuOUEqMjMa/ZPUb77V51PX4JrvSZhImH52O42505Rnyy3uj1r5oOtLBPqOElkeS4zEiRsechAv2scoGRgknAoK7ZOjtYrdPtFNNaySM5XmSNcpzNkdM1ddRgSPSZzBI/Ksck0Ugdsjqy4bOSB8cEVCR6PNayWBMMkrK8txcGNOYBpQRgHptsPlmrFqSyzadcxpburSK8UURABwwwC2+BuSevSggBqwt7Tx4LlpZmiRCryGRVklYANjOxHve78KkNfhl0+KK6jnmkKuizLI5ZZFc4Jx0UjORy4rNd8ONcacsXJ4VwqIBzY+1EcgEgkYJzv6161SC5vo4rd7d4V50ed3K4whzhMEluYj0xQV7W3fn1ELcTrJGU+ioJTku6ghQufeyT07Cp/2gRsdLZnJEqiMkgkYbmUN0+JFR2o8PXE8l+3hMjOUltpCV2eIAAbHI5sY+BqS4oFxcaUwMDi4cIGhABIYOpPQ4xsTQRfEujw2P0S9tl8JxKiScpOHWTYhhnfrWxql66azbyf9E5sz/mZPE/PlFbGqF73wI/BmjghYTTPIhUnwxkIi9WJPkKgOJI1+gC/8WUSC4EwibIXm8XdQhUMGCevY0Fm1Af8AnNof/bTfmtYNOTw9bugvSa3SVh+8Dy5rDc6tC2q2UvixhHtJCGLAD3iuN847H7jW3w4wuNQu7xDmIKttGw6Ny7sVPcZOPlQR3FthFPdc9lMi6lAMtHn9IuPsnzYDt5EZ7VqabxjFJ9XMrx3C5V4uQscjrjAzis3GOsD6UbWyWNbuQcs1xgZjQds/tb/lWTQdHt7RfddWkP25WYczHv32HpQeLjiKzX7eR/mhb+a1F3nE1kw5LeAXEzbJGsPU+u2cVOaxxHb2yFnkVj+rGrAsx8sDP31L+ynQJUE1/cLyzXZBCEYKRjoMdQT5egoM3st4OeyjknnAFzcbsoxhF68o+ZycenlV7pSgVjnhV1KOoZWGCpGQR6islKDjftM4Ct7Xwr22tlMUbf8AiIQCQVOPeA7Y36eYrY0a3sZED28cBU+SrkehHUGutsoIwdwdiK55xT7JrSfmktc205390nkb0K9viMfOgquvq1hcR6jCuFyI7hBsGU9/j/MCrFNe6PZlpi0KvMpLYPM7q25yNzg+Rqk230eAPZajD9HmwV8Q5IcEbMrHIz3z0+HSsljLpFrgQj6TL25VMjsfTbA+QoJwcexn3bHT5JcbBuQIv34PxpPxDrTDm8K1tk85Gzj45OK3tN0vVbzoi2EB7uOaUj0TYL861+P+Alt7MXcTyzT27iZ2lbm5lU7+79kAdcAdM0EQt/qk32b4Nn+4hLL/AB45fxrJFoGqyMvPezKh+0cgEfAAnP31ctF1BLiCOWPHKy5wOx7j5HaoTizWn5hZW5+vkGXf+6jPVj+8ewr56O09Vmy+yx1iJ89vz9m79PjpTv2ndWDpc7zvHHqF08cezyc23P8Asrg4OO5rcbhiUAH/AIhd79Pf8vnUxY2iQxrGgwq/eT3J8yetbkrkqgxgDO/nk5rv0rNaxEzvPVinmqWjaVcyNJCdQuY7iPfk5sq6n7LKSckHofI1trpesRgE3k2e/KFcfmCfurb1ixZ+SaE8txCeaNvPzQ/usNqsPDetpdwiQDlcHlkjPVGHUH+Rrk6/UanS279fepPXw8mnDjx5PdnhKpxazqiNyi9gLdknjMbH5MBUj/ajV495bKKde5ibf7t/yr17SLz6hbVFDTXLCNFxnGSMn+WfWpSy9nMkaBYJ5IJEUANzc6SHG5ZCdt/2cVs0OptqMXtLV2VZccUt3YndD/2206U8l7ZtC3T62EED54zj5VMazxVa29g0to8T4xHEkZH2m6e6Nxjc9O1RGqzX1rlb+z8aH+/gXnX/AOSHJWoBotEeRZxIsZU8xTcBsdmUj8q2Kk9wvoIihzKoeaX6yUsM7nfG/l+eajuLksY0KC3hkuZPdjjVQW5j0OB0rVtdDOrzhbKIw26H6y6IYA+irnB+H34rqnCvANjYEPEnNLjeWQ5b1x2X5UEb7P8A2eW1pDDJNCjXeOZ2O/KTvgdtumfSr3SlApSlApSlApSlBqX+mwzjlmiSQeTqD+debDSLeD9DDHH/AJVA/lW7SgV4ljDKVYAqwIIPcHqK90oOE3tzLoc89mqGSOX6y0z0yxxj4A7EDfYedb2haY0Ks8jc88p55XPn5D0HSuhcf8KrqFsUHuzJ78L+TDsfQ9D9/aub8O6q0gaCcclzCeSRD1OO/wD3/OqqYMdL2vEcbc0ptMxET4JmpjU2X6NbgEEgHIzuMnO9Q9Tur6ZHHbxSKCGbHNv5irkUFUDqgezm+nwjI2FxH2ZP2viPOp6oCaCTU7oafASIlIa5lHQAdgfPt8fQGo5KVvWa2jeJexMxO8J32c6e2oXj6tKCIo8x2yHtgYLfEb/Mnyrq9a2m2McESQxKFjjUKoHYCtmo0pWlYrXlBMzM7yVF3XDlnI3M9vCzeZQZ/KpSlTeMcEKooVFCqOgAwB8qyUpQKUpQKUpQKUpQKUpQKUpQKUpQK5/7SeDHnIvrP3byIfZH/VUfqnzbsPPp5Y6BSg4voGsrdITjkkXaSM7FT8Dvj/arnrAuvAUSqgjGMEdemB3rQ4/4EaR/p9j7l2u7J+rKB5j9rt6/cagr7ji61KNLC1tnjum2nZgcQ8p3Oe3z6dNzXojtVv5ZphYWQ5riTZ3HSJe5J7HHft8SK6pwbwvFp1uIY/eY+9JIert3J9OwHYVh4I4Ph06HlX35X3llPVj5eijsP51ZK8ClKUClKUClKUClKUClKUClKUClKUClKUClKUClKUCsMVrGrM6ooZ8czAbtgYGT3pSgzUpSgUpSgUpSgUpSgUpSgUpSg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7905" name="AutoShape 17" descr="data:image/jpeg;base64,/9j/4AAQSkZJRgABAQAAAQABAAD/2wCEAAkGBhIQERUUExQUEhQUFxwVFxcXFxYUFxUXFxgVFxcYGBQXJyYeFxkjGhcUHy8gIycpLCwsFh4xNTAqNSYrLCkBCQoKDgwOGg8PGikkHyUpLCkpLCw1MCwpLykpLCwpLCwsLCwsLCwsKSwsKiwsKSwsLCwsLCwsLCksKSwsKSksLP/AABEIAPAA0gMBIgACEQEDEQH/xAAcAAABBQEBAQAAAAAAAAAAAAAABAUGBwgBAwL/xABQEAABAwICBAcLBwoEBQUAAAABAAIDBBEFEgYHITETQVFhcZGSFBciMlJUcoGhsdI1YnN0srPBFSMzNEJTgpOiwiQ2Y9ElRIPh8BZDZKO0/8QAGQEBAAMBAQAAAAAAAAAAAAAAAAMEBQEC/8QALBEAAgIBAgUEAQQDAQAAAAAAAAECEQMSMRMUIUFhBDJRcSJCUoHRI8Hxkf/aAAwDAQACEQMRAD8Auquro4I3SSuDGMGZznGwAVby6yK3EJHRYVT3a3YZpRsHPYkNZzAkk+SkGvbGXgwUzSQ0gzOHlEHKwHmFnnpI5FZOjGAx0VNHAwAZWjMeN7yBnceUk/gOJQtuUtK7EySjFSfVshZ0NxyXbLiYjPJGDYdkMSKt0V0gpwXQ1xqLfs5rOPQ2UFp7StZC9cNeTnFfwv8AwoRutnFaZ5ZNkc9ps5ssOVwPOGZSnSn18Tjx6WJ3ovez3hynWsHQWPEoSWgNqWD82/dfj4N542n2Hbyg52liLHFrgWuaS0g7CCDYgjiIOxVcjyY3uWsax5FsWydfZt+p7fp9n2Enp9e0xmZnp42w5vDDS90mXjLSbC432tttbZe6qxCj48/kk4EPg1pTVDZGNewhzXgOa4bQWkXBHMQvRUXoZrLqaemZRw05qZsxEVySAw+FlyN2usc53gAcexSORmk7xmDoYr7cg4C45vCDvtK4sqatJlKWFp02i0UKj8T07x2gcBUgC+4vijLHdD4rA9AN0poNfE4/TU0b+eN7oz1Oze9OPHZ9DvAnuupc6FXNJryonDw46iM+ix462uv7Esfrnw0C4dK7mETr+2w9q9cSHyeOFP4J0hIsGxmKrhbNC7Ox4uDxg8YI4nA7CEtUhGCEIQAhCEAIQhACEIQAhCEAIQhAVVr0wJz44apo/RkxP5mvsWHoDrjpeFPtFMbbW0kM7T47BmHkvGx7fU4FOc8DXtLXtDmuFi1wBBHIQdhCbcG0Zgo3PNODGyQ5nRA3jDt2ZrT4hIsCBs2DZsUajUrXckcriovsOyEIUhGConXPo6KesbO0WZUgk80rLB3WCw9OZXsoVrewnh8NkcBd0DmzDoHgv/oc4+pRZo6oMmwy0zRnxCELMNMV4Tib6aaOaM2fG4OHPbeDzEXB5iVqLCcSZUwRzM8SVgeOYOF7HnG49Cykrx1IYxwtG+Am5gk2ehJdw/qEitemlT0lX1MbWon2I4bFURuilY2SN4s5rhcH/Y8hG0LOOnOibsNqnRbXRuGeJx3uYTuPzmnYfUeNaXVf66MEE1BwwHh07w6/HkeQx46yx38CnzQ1Rsr4J6ZV2ZQ6EIWcaRNdVmmDqKqbE935iocGOB3MedjJBybbNPMfmhaCuskK2sGwevx+IS1FVwNMPAbHFtLyzwXOc29rk3N3X37ABa9vBkdaSnnxq9WxacmLQNNjLEDyF7QfeveGpY/a1zXD5pB9yq+r1CwZfzVTI13z2McOpuUqsMf0fnw6cxSjI8bWuYTZ7Tuc12w22HnBBUsssodWiKOKM9pGo0LMNHppXw+JVzgDiMjnjsvuE6R62MUH/MA9MUJ/tXF6mJ6fppdmjRSFQ+jWtit7ri7pmzwOcGPbkjaAHbM12tB8EkHoBV8KWGRTXQhyY3B0wQhCkIwQhCAEIQgBCEIAQhCAEmxOjE0MkR3SMcw9Dmlv4pShAZIc0g2O8bD0jeuJz0npuDralnE2eUDo4R1vZZNiyGqZsJ2gViakK/JXSR32SwntMc1w/pL1XalGrGp4PFaY+U5zO3G9vvIXvE6mjxlVwZpBN2kVBw9JPFv4SJ7PWWkD22TiuFab6mUuhkgFC98QgySyM8h7m9lxH4LwWSzZBW9qHxW7amnJ3FszR6V2P+zH1qoVPdStTlxLL5cL29RY7+1SYXU0Q5lcGX2q5124MJKJs4HhQSDb8yTwSO1wZ9SsZR7WDScLhlW3khc/1s8MfZWhkVxaM/G6kmZoQhCyjWBaa0ExY1WH08pN3GMNceVzLscfWWk+tZlV66j6rNh72fu53AdDmsf7y5WfTP8AKit6lXGyw0IQr5nghCEAIQhACEIQAhCEAIQhAZo1hRZcTqx/qk9oNd+KjylOtBtsVqvSb91GossqfuZrQ9q+gTzoZJlxCkP/AMiIdb2j8UzJz0YNq2l+sRfesXI7o7LZmpUIQtYyDLWk7LVtUOSol+8emxOulh/x9X9Yl+9empZMt2a8dkCmeqH5Vi9CT7tyhimeqH5Vi9CT7ty7j96POT2P6NCpLilPwkErPLjc3tNI/FKlwhaplGR27gurrxtK4sc2QVy6hnfmKkf6rT1s/wCyppTzV7pv+S6eVzqd0rJJWtL2vDcrshIaQRxgOO/iU2FpStkOZOUKRfiFVnf5g81l7bFw6+oeKll9b2D8Fd40Pko8GfwWohVFNr78mj7U34BisXRPSNmIUrJ2DLm2Pbe+R42Obfp2g8YIPGuxyRk6TOSxyiraHhCEKQjBCEIAQhCAEIQgM460T/xWq9Jn3USiqkusl98UqvpAOpjB+CjSysnuZrQ9q+gTtojHmr6QctRF940ppT9oFHmxKkH+s09nwvwXIe5HZe1mmkIC4VrGQZZ0kdesqTyzy/ePTcleLvzVEx5ZZD1vcUkWRLdmwtgUz1Q/KsXoSfduUMU01Pj/AIpH6En2CveP3o8ZPY/o0IuOK6viY+Ceg+5ahlGS3naVxcC6sc2QVk6HYAKnAq7Zd3CmRnpQxxvFum7m/wASrZXzqYpx+TNo2PlkJ5x4LP7VPgVyrwQZ5aY35KGQlGIUnAyyRn/23uj7Di38EnULJwVmajscLKmWmJ8GZvCNHz499ulhPYCrNSPVzUFmKUpHHJl9T2uafeveJ1NEeVXBo0qhCFqGUCEIQAhCEAIKEFAZm0/ffE6v6Zw6rD8EwJ806+Uqv6d/vTGsmfuZrw9qBSfVky+K0vpuPVHIfwUYUr1WfK1N0v8AuZV3H7kcye1/Ro1cK6uFapkmTq03kf6bvtFeKU4nEWTStO9sj29TiPwSZZD3NhbApjqjfbFYedsg/wDrefwUOUh1eVXBYnSO5ZQz+YDH/cvWPpJHnJ1i/o0uvOcXa7oPuXouFapkmRwupw0gww01VNC4WMcjm9Lb3afW0tPrTeshqmbCdoFfupeYOwwDyJZGn1kO9zgqCVk6mdLWU0r6aVwaych0bibASgZS0nizDLbnaBxqbBKp9SHPFuHQn9fqpw6eV8r45C+Rxe60rwMziSbAHZtK8O83hn7uT+bJ/upuuEq9oj8FDiS+SDyan8LaCSyQAC5PDSbAN/Gqv1Y0HDYtCWA5I3Pl5bMaHZbn0nMHrU11nayI+DdR0juEkk8CR7PCDWnYWNI8Z7txtuBI37nnVVoQ6ggMswtPOBcccbBtaz0idp9Q4lA4qU0o9tywpSjBuT32J2hCFaKgIQhACEIQAgoQgMy6estiVX9M49e38UwqV606bJitR84seP4o2fjdRRZU/czWh7V9ApLq2ly4pSn/AFCO0x7fxUaTlo1WiGsp5DuZNG49Ae3N7LrkHUkdmri0amQhC1jIM16xcOMGJ1LeJ0nCjolAf73EepRtXBrx0cLmx1jBfJ+al9EkmN3QHFzf42qn1mZY6Zs1MUtUEC9aWpMT2SN8Zjg8dLSHD2heSFESmsaKrbNGyRu1sjQ9vQ4Bw9hXuq51M6Uiem7lefztP4vzoidhHok5ejLyqxlrQlqVmROOmVEL061ZxYkRK13AzgWz2zNeBuD27No4nA36dlq1xTU3XwMfJeGVrGlxDHPzENFzZrmi5txXV/IK8Swxl1ZJDNKKpGVsCwV9ZOyCNzGvffLncWtJAJtcA7SAbKX95PEeWn/mO+FM2ldN+T8Vl4LweBmErLcQOWVo6Bmt6lfOLcJwkGSaSNssmQtaIiLcFK+4zscb3Y3jVbHji7T7FnLlkqa7lf4bodpDA0Mjq42tGwB0pkAHIM8brDoXvPq2xar8GrxEZDva0veD/ABG0+tSqkx6VndDXu4Rwe4U9w1ub853OGHKADaTgyTyTDkTxo9UPkpYXSOzvLBmdYNzHjdlGwX32CsKEX06ld5JLr0GPRTVnR4eQ9oM0w3SSWJb6DRsZ07TzqWoQpVFLoiFycnbBCELpwEIQgBCEIAQhCApvXpghbLDVAeC9vAv5nNzPZ1tL+wqrWmNO9Hu7qGWEC77Z4/pGbWjmvtb/EVmhzSDYggjYQdhB5COVZ/qI1K/k0fTyuNfBxCEKuWDTWg2PCtoYZb3flDJOaRngu6yM3Q4J+WfNWOm/wCT5yyU/wCHmID/APTdubJ0cTuax/ZWgWPBAINwdoI2gjpWninriZeWGiR419CyeN8UjQ9kjS1zTxgixWcNNdDZcNnLHXdE65ik4nt5DyPHGPXuK0ukOM4LDWROinYJGO4jvB4nNI2tcOUJlxqaGLK4PwZVQrH0g1J1UbiaVzZ477A5wjkHMb2Y7pBHQFB8YwGoo3iOojdE8jMAbG4uRcFpIO0FZ8sco7o0Y5Iy2Z54TistLMyaF2SRhuD7wRxtIuCOQq/9C9Y9PiDQ0kRVFvCicfGPLGT445t44xxmmWauMTP/ACkvrLB7yvQassU80f2oviUuNzh2IskYT7mkF4VlayFjpJHNYxgu5zjYAcpKpnDsI0ljGVhna0bBnlgfboMjnEJcdWeLV5Hd1WAwG+UuMpHRG3LGDz3VriN7RZV4SW8kRCpDsaxZ3Bg2nlHF4sLA1uZ3JaNt+k2WiJaRriwkbY3Zm7SLHK5vFv8ABc4etM2imhVNhrCIWkvd48jrF77cV9wbzCw9e1P67jhptvdnMuRSaS2QhOCQ5mOyXdHI6Vpudj5L5jv2g3vY7AQDvAsppaVsTGsYLNaLAXJsOk7V6oUtENghCEAIQhACEIQAhCEAIQhACprW5oAWPdWwNux22doHiO45QPJP7XIdvGbXKuOaCLHaDsI5V4nBTVM9wm4O0ZIQrq0o1KRTOMlJIKcnaY3Aujv80jawc20cllFJNSWIg7HU7ufhHj3sVB4Zp7GhHPBrcgCsPV5rSdRBtPU5n042McNr4ea37TObeOK+5fA1I4h5VMP+o/4F9946v/eU3bk+BdhDJF2kcnPHJU2XXh2JxVEYkhkbKw7nNII6DyHmO1KlSeH6ocVp3ZoaiGJ3KyaZhPTZm0dKkdPo9pEBY18FuUgPPWYrq2sku8WU3jj2kix5JA0EkgAC5J2ADlJ4gqI03rxjOKxxU3htaBC1w2g+EXSSegATt5GX4wphNqxrqvZW4lJIzjjY2zT6iQ3+gqWaM6F0uHNIgZ4ThZ0jjmkdzF3EOYADmSSlPpVI7Fxx9U7Y+AWXUIUxACEIQAhCEAIQhACEIQAhCEALy7qZ5besL0csjlo5B1KHLl4ddCbFi4l9TWndTPLb2gjupnlt7QWS8o5B1IyjkHUoea8E/K+TWndTPLb2gjupnlt7QWS8o5B1IyjkHUnNeByvk1p3Uzy29oI7qZ5be0FkvKOQdSMo5B1JzXgcr5Nad1M8tvWEd1M8tvWFkvKOQdSMo5B1JzXgcr5Nad1M8tvaCO6meW3tBZLyjkHUjKOQdSc14HK+TWndTPLb2gjupnlt7QWS8o5B1IyjkHUnNeByvk1p3Uzy29oI7qZ5be0FkvKOQdSMo5B1JzXgcr5Nad1M8tvaCO6meW3tBZLyjkHUjKOQdSc14HK+TWndTPLb2gjupnlt7QWS8o5B1IyjkHUnNeByvk1p3Uzy29oI7qZ5be0FkvKOQdSMo5B1JzXgcr5Nad1M8tvaCO6meW3tBZLyjkHUjKOQdSc14HK+TWndTPLb2gutqWE2Dmk9IWSso5B1KR6uWj8qUmwfpOT5j16j6i3VHmXpqTdmlkIQrRUOOWbu9rifmknaj+JaSJUNOtzC/wB+7+TN8KhywjKtTJsU5RvSrKf72uKeaSdqP4kd7XFPNJO1H8SvDA9YFDWy8DBKXyEFwBjkZcNtfa4AcaQP1tYWCQZ3bDb9FNxfwqLg497JuNk20lPd7XFPNJO1H8SO9rinmknaj+JXVhesrD6mVkMUxdJIbNHBytubE7y2w2Ap8xTF4aWMyTyNiYNl3G1zyAbyeYbV1YIPqmcfqMi6NGee9rinmknaj+JHe1xTzSTtR/Erlp9auFvflFQG8V3skY3tOaAPXZP2K43DTQGoldaJuUlzQX7HENaQG3JBLhtHKuLBjezDz5FujPne1xTzSTtR/Ejva4p5pJ2o/iVy0utPDZXsjbOS57gxt4pQC5xAG0tsNpG0pz0h0wpKAsFTIWGS5aAx77htr+IDbxhvTg46uzvHyXVFD97XFPNJO1H8SO9rinmknaj+JXdhmsOgqeE4KUu4GN0z/wA3I3LG3xjtbt37htSHvuYX+/d/Jm+Fc4OP5HGy/tKf72uKeaSdqP4kd7XFPNJO1H8SuDvu4X+/d/Jm+FOeMac0VIyJ80ha2dueMhkjszbNN7NBtsc3fyrvBx/I42T9pRne1xTzSTtR/Ejva4p5pJ2o/iVwd9zC/wB+7+TN8KccR09oaeKGWSUiOobmiIZI7MAGkmwF2+M3fbenBx/I42T9pR3e1xTzSTtR/Ejva4p5pJ2o/iVwd9zC/wB+7+TN8Kc5dOqJtK2rMh4B7sjXcHJcuBcLZLZhta7i4k4ON9w82RfpKM72uKeaSdqP4kd7XFPNJO1H8SuDvuYX+/d/Jm+FP+C6SU1a0up5WSgbwNjm8mZhs5vrCLDjezDz5FuigO9rinmknaj+JHe1xTzSTtR/Eryx7TyioZRFUSljy0PsI5H+CSQDdoI3tKbe+5hf7938mb4UeHGt2FmyvaJT/e1xTzSTtR/Ejva4p5pJ2o/iV54HpzRVpeIJC8xtzuuyRtm8vhAX9SbO+7hf7938mb4U4OP5HGyftKf72uKeaSdqP4k+aEaB4hBiFNLLTPZGyS7nEssBlcL7HX4wrNodZ2GTPDG1LWuOwZ2vjB/ieA32qUBeo4YXaZ5lnnVNHUIQrJVOOWSCtbuWSCqfquxc9L3JBoHinc1fFITYASA+uKQD22UeBXUKpfSi5XWyS6tvlSk+kP3b0r1p48+pxCVpJ4OnJiY3iGW2c25S6+3kAHEkmrb5UpPpD929ItMvlCr+sS/eOUt/4/5Iq/yfwNBYQAbEA7jbfbYbHj2qyNA699XheIUTiXCOEyxX222OdlHMHsaQPnFRbHf1HDvQqP8A9L1KtRbQaqoB3GAA9GcXXcaqdHMjuF/H+mVvDMWODxvaQ4dINx7lYOurERLVwBpu0U7Xj/qOcfc1qguJUZhmkiO+OR0Z/gcW/gvfG8VNS9jjfwIYodv+lG1hPrcHH1rwnUXE9tXJSJvq0oP+H4rNbfA6IHoike77TFXCuvQug4LR2d3HLFUyf0PYPYwKlF6yKox+jzjdyl9jh/6dq7fq1R/Jl/2U41tRltPhgIIIpyCCLEENpwQQdxUo1Vab1WISzMqCwiNjS3KwNNyXA3tv3BM+vzxqT0ZffCpNCWNtEetvIotbf0VOn/HsU4WjoI734GOUHmvO4D+ljUwIVZOiy1YKxMR/yzTfWXfbqFXasTEf8s031l326hSY+/0R5P0/ZCcIwh9U9zGFoLInynNcAtjaXECwO0gbF6aOY3JR1Mc8ZILHC44nsJGZh5QR+B4l54Ri76V7nsDSXxPi8K9gJG5SRbjAOxO+gmiEmI1LWiwijc10riRcNvewbvJNrbrC+1cira07nqTpPVsPeu75Rb9XZ9uZQekw6aa/BRSS235GOfa97Xyg23HqU413fKLfq7PtzKN6NaaVWHCTucsHCWLszQ7xM1rcnjFep1xHZ4x3w1RNNUWFzQvrDJFLGDT2Bex7ATc7AXAXKq5u4dC1dVOvA4njjJ/pKyi3cOhe80dKSPGGetyf0dIV66lsckno3xSEu7neGtJ2nI4Xa2/MQ4DmsOJU7jmIiqmD2ty/m4o/CLRtjijjJJ3AEtO87rK8tVei5oaPwy10k7uFORwe0CwDWh7djtgvcbLuO+113Anr6bHPUNaOu5M0IQrxQOOWSCtbuWSCqfquxc9L3HDHcPEEuUbjHFIOP9JDHIfa4oiof8JJNbdPHED6Uc73fZYn/WLRZDRP/e0MHWxuU+zKipo8mAxP/e1znepsT4x7WuUDj+TLCl+KEurb5UpPpD929I9Mx/xCr+sS/eOSzVt8qUn0h+7ennW5olJT1b6lrSYJzmzAbGSEAOa48VyMwJ35iOJdpvH/ACctLJXgjuNTtdR0DQ4EtZPmAIJbeoeRccVxt2qYaiR/i6j6EfbCrNXnqc0SkpIZJ5mlj58oa0izmxtuQSOIuLibcgC9YblNM85qjBorXWfQcDilQOJ7hIP42tcf6syi11ZmvWhy1cEvFJEWeuNxPukHUoHo9Qd0VcEXFJKxp6C4ZvZdeMkfzaPeOX4Jl/T4f3Pgj4rWMdC5p9IQHN7brOIWodLv1Cr+rzfdvWXlL6no0Q+mdpl6aC4FQ4W+V4xCCbhGtbYviZbKSb7HG+9MOviQONG5pBBbKQQbggmEggjeFVCsbWn+qYV9W/sp016sbSVHeHpyJt3/AMIXh+HCSCpk44WxvHQ6Vsbtn8Q6kjpacyPYwb3uDB0uIaPaVKtA6LhoMSZx9xlw6WODx7WhIdX1Hw2J0rd9pQ/1Rgyf2KHTenyTaq1eP6GnGIBHUTMbsayWRoHIGvcB7ApziP8Almm+su+3UKE49+tVH00n3jlNsR/yzTfWXfbqF6hvL6Z5n+n7IporhUdTLIyS9m080gsbHNHGXN9V+JJMDxiSkqI54zZ0bgfSb+008oIuPWvCjr5ISTG4sLmuYSLbWvGVw28oTrofoxJiFSyNjSWBwMr7eCxl/Cud1yLgDjPrXldaS3Pb6W3sSTXab4iz6uz7cqZ9DNE6eubKZ6tlLkLQ0OyeHmDrkZ3N3WG7lTxru+UW/V2fbmVfr1NpZHaPGNN41TNR/lSCWKRsU0UpbGbhj2PIGUi5DSbLLY3er8FY2pj9LWfVj9pVwN3q/BesstUUzzhhocl9D9pjTMjqGhjQwGCncQBYZnQRlxsOMnaeclWDqHxJ57pgJJY3JI0cTS4vDrcl7NPqUN1hYa+OWnkIOSalgLXcRLImMc2/KLA/xBOOpmGd2Igxlwiaxxmt4pblIY13FfOWkcfgnnXYfjlE/wAsRfiEIV8zjhUQpKKKVudmG0zmnjtCN2/e1S925MGjGIRMp2h0jGm7thcAd54ilCz4qKV0oaJMPheGDK0OMTgxuzY0EbBsGwci98VZSxsZB3PHLtuyERsLQdvhZSLN3u224zzpzjxKJxAbIxxO4BzST6gmzRtvCGWc7XPeWjmY21gP/OIJSO2JKfC3RuEjKCkY5u0ZRG146HAbDZO9BibKgOYWlrhsfG8bbdHGE4Jjx5vBSwzjYc4jdztdy9G3rSjlnzh2HUramRrKWCN0WUh7Y42uOYX3hoI60/Jlw79dqfRZ9lPSVQuxnr2wzVDYZYI5QGGQF7Wvy3NiAHA23DakGFCjFS5jaWCKRjiGPbHGCS0kGxDQWm34pbJ8oN+g/uKbocN4Y1OXZIycuYd1iCdl+Q/7JSFslEsQc0tcA5rgQQQCCDsIIO8WTBFhFG6odD3HTeC0OzcFHtvbZbLz8qc8GxPh47nY9vgvbyOHNyH/AM3JHTfr8v0Tf7UoXQ1wUUMmbg8NpnBriy+WEbRzFvQlVY9hDe6aFpZGLNOWOYRjYNgt4I2DdyBK9FvEl+mf/anohKR22NuGYbShueCKFoeLEsjY3MOQ2AuOYpHW0tNRZZIqaESE5W5I2MdtBvZzRcC3vX1greCqJ4R4oIkaOTMNoHWOpfUX5+scd7KduUem7xuobPUlIWzx/JNLLCJmUdPI9/hWMcQJJPhXcRvBvt47LxqhkhyPoIeBZ4WS8RY07doZa19p3DjKV4EeCllpzuac7PQdxerZ1lK8f/VpfRKUhbGKHDI3NDm4ZTEOAINoNx2j9lOlFWcHJHAIWQhzC8taRZpBcLANFjuHWl2E/oIvo2/ZCb6n5Qi+iPvclI5bOY8ylzN4SnjqJnCzWmNj3kC/G4Gzb39vOkH5DG/8nUduTLFm67WS/R9vCPmnO0ueWN5mttsHs6k+JSO2xkwJtLd4jp46eW1nsEbGOI6WgZm/7pvqKahjqBC6jpgDbw+Ci3kbLjLu4r3S/SFvBvhnGwteGO52OvcH29aT1FC2ermY7cYRt5DdtiEpC2PdRhsMjBG+ON8YtZjmNc0W2DwSLbAkbHR00kUEUTI2yZj4ADAC0X8Vosbr5wKvcc0Mv6WLZ6TeJw5eLrHKvjEf12m6H/ZSjlj0hCEBx25R/RjD4n07S6Njjd20tBO88ZUgKQ4JQOghDHEEgk7L22knjQHtHhkLSC2NjSNxDQCPWmzRh2QSQnxo5Ds+adx9/sT4m3EMIL3iWJ3BygWva4cORw4//OZAOSY9InZ3wQja50geeZrb3Pv6ivW9dutT+ld/XZe2G4RwbjI9xkldsLjsAHI0cQQCWhNq6cH9prCOgAA+9PabcSwoyObJG7g5WbAbXBHkuHJ/uvK9dutTj5139dkB5k3xDZ+zDt5ru/7hGj36Sp+mPvKWYXhXA5nOdwkj9r3HZ6gOILmF4c6J0xJB4SQvFr7Ab778aARYtEaeUVLBdp8GZo4xxO6f+3KVyhlDq6RzTcGJpB5QcqfJGBwIIuCLEcoKZsHwB1PM92YFhGVo25gLg2PFyoDui3iS/TP/ALU9JhpMNq4cwjdDlc8v8LOTt6OgL1fQVcmx8zGNO/g2m5HS7cgEkVaGzVc+9rAGDkLgLW6wOtdwimq44xlEPhnOS8vzEu27bbLpXVYACyOJlmxNdmfe+Z1vffb7E8LoIvXmeKWOolEYDTkdkzeK6+8O5NvrsnjHj/hpfQKUYhRiaJzD+0LdB4j6jYpIcPkdS8E4tz5Ml7m3IOK+63EuAUYT+gi+jb9kJvqflCL6I+9ydKGAsjYw2u1oabbrgAJLLhzjVMmuMrWFpG29zm9VtvKgEmjRyGaE+MyQnpa61j7PaE+JtxHCOEcJI3cHK0WDrXDhyOHGF5Zq7dan9K7+uyA8tJTn4GEeM+QHoa29z7fYV2m+UJfoh72pTh2EZHGSR3CSu2ZtwaORo4guxYc4VT5rjK5gaBtvcW9Vti6Dwx2hd4M8X6WLb6beNp5eP2pKa5s1TSvbuLZNnIcu0FSJMcejpZVCVhAZckt23Bc0g2G624rgHxCE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42844" y="1000108"/>
            <a:ext cx="4717188" cy="40130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Prostate Cancer Information</a:t>
            </a:r>
          </a:p>
          <a:p>
            <a:pPr>
              <a:buFont typeface="Arial" pitchFamily="34" charset="0"/>
              <a:buChar char="•"/>
            </a:pPr>
            <a:endParaRPr lang="en-C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Our Team</a:t>
            </a:r>
          </a:p>
          <a:p>
            <a:pPr>
              <a:buFont typeface="Arial" pitchFamily="34" charset="0"/>
              <a:buChar char="•"/>
            </a:pPr>
            <a:endParaRPr lang="en-C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Our Research</a:t>
            </a:r>
          </a:p>
          <a:p>
            <a:pPr>
              <a:buFont typeface="Arial" pitchFamily="34" charset="0"/>
              <a:buChar char="•"/>
            </a:pPr>
            <a:endParaRPr lang="en-C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Clinical Trials</a:t>
            </a:r>
          </a:p>
          <a:p>
            <a:pPr>
              <a:buFont typeface="Arial" pitchFamily="34" charset="0"/>
              <a:buChar char="•"/>
            </a:pPr>
            <a:endParaRPr lang="en-C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Ways to Get Involved/Events</a:t>
            </a:r>
          </a:p>
          <a:p>
            <a:pPr>
              <a:buFont typeface="Arial" pitchFamily="34" charset="0"/>
              <a:buChar char="•"/>
            </a:pPr>
            <a:endParaRPr lang="en-C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Blog</a:t>
            </a:r>
          </a:p>
          <a:p>
            <a:pPr>
              <a:buFont typeface="Arial" pitchFamily="34" charset="0"/>
              <a:buChar char="•"/>
            </a:pPr>
            <a:endParaRPr lang="en-C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Fundraising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47440"/>
            <a:ext cx="4150632" cy="567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2844" y="1000108"/>
            <a:ext cx="9001188" cy="53832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CA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Go to </a:t>
            </a:r>
            <a:r>
              <a:rPr lang="en-CA" sz="32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www.APCaRI.ca</a:t>
            </a:r>
          </a:p>
          <a:p>
            <a:r>
              <a:rPr lang="en-CA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sign up for our 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newsletter</a:t>
            </a:r>
          </a:p>
          <a:p>
            <a:r>
              <a:rPr lang="en-CA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follow us on twitter (@</a:t>
            </a:r>
            <a:r>
              <a:rPr lang="en-CA" sz="24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APCaRI_CA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</a:t>
            </a:r>
            <a:endParaRPr lang="en-CA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r>
              <a:rPr lang="en-CA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read the Blog</a:t>
            </a:r>
          </a:p>
          <a:p>
            <a:r>
              <a:rPr lang="en-CA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learn about clinical trials, research, news and events</a:t>
            </a:r>
          </a:p>
          <a:p>
            <a:r>
              <a:rPr lang="en-CA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endParaRPr lang="en-CA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r>
              <a:rPr lang="en-CA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Enroll in our clinical trials</a:t>
            </a:r>
          </a:p>
          <a:p>
            <a:r>
              <a:rPr lang="en-CA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</a:t>
            </a:r>
            <a:r>
              <a:rPr lang="en-CA" sz="24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APCaRI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Registry and Biorepository</a:t>
            </a:r>
          </a:p>
          <a:p>
            <a:r>
              <a:rPr lang="en-CA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  <a:r>
              <a:rPr lang="en-CA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 MAST, PREMIUM, ENACT, PRIME</a:t>
            </a:r>
          </a:p>
          <a:p>
            <a:endParaRPr lang="en-CA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r>
              <a:rPr lang="en-CA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Participate in our activities and events</a:t>
            </a:r>
          </a:p>
          <a:p>
            <a:r>
              <a:rPr lang="en-CA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- read more at </a:t>
            </a:r>
            <a:r>
              <a:rPr lang="en-CA" sz="2400" kern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http://apcari.ca/get-involved/events</a:t>
            </a:r>
            <a:r>
              <a:rPr lang="en-CA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/</a:t>
            </a:r>
          </a:p>
          <a:p>
            <a:endParaRPr lang="en-CA" sz="2400" kern="0" dirty="0" smtClean="0">
              <a:solidFill>
                <a:srgbClr val="FA6D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366656-4E05-41AA-B9A1-C5577873CC4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get involved!</a:t>
            </a:r>
            <a:endParaRPr lang="en-CA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2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5496" y="44624"/>
            <a:ext cx="9073008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/>
            <a:r>
              <a:rPr lang="en-CA" sz="2800" b="1" dirty="0" smtClean="0"/>
              <a:t>Wouldn’t be possible without…</a:t>
            </a:r>
            <a:endParaRPr lang="en-CA" sz="2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764704"/>
            <a:ext cx="918102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3568" y="1556792"/>
            <a:ext cx="345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Frank </a:t>
            </a:r>
            <a:r>
              <a:rPr lang="en-CA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Sojonky</a:t>
            </a:r>
            <a:endParaRPr lang="en-CA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CA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1928 - 2012</a:t>
            </a:r>
            <a:endParaRPr lang="en-CA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267744" y="4892533"/>
            <a:ext cx="3147166" cy="1584176"/>
            <a:chOff x="5076056" y="2204864"/>
            <a:chExt cx="1800200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 bwMode="auto">
            <a:xfrm>
              <a:off x="5076056" y="2204864"/>
              <a:ext cx="1800200" cy="86409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276872"/>
              <a:ext cx="1633227" cy="67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b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342" y="4725144"/>
            <a:ext cx="1774719" cy="19189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724128" y="5075574"/>
            <a:ext cx="3133313" cy="1128755"/>
            <a:chOff x="5796136" y="5661248"/>
            <a:chExt cx="2798417" cy="1008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/>
            <p:cNvSpPr/>
            <p:nvPr/>
          </p:nvSpPr>
          <p:spPr bwMode="auto">
            <a:xfrm>
              <a:off x="5796136" y="5661248"/>
              <a:ext cx="2798417" cy="100811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pic>
          <p:nvPicPr>
            <p:cNvPr id="14" name="Picture 4" descr="Prostate Cancer Centre - Calgar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342" y="5736468"/>
              <a:ext cx="2632040" cy="835850"/>
            </a:xfrm>
            <a:prstGeom prst="rect">
              <a:avLst/>
            </a:prstGeom>
            <a:solidFill>
              <a:schemeClr val="bg1"/>
            </a:solidFill>
            <a:extLst/>
          </p:spPr>
        </p:pic>
      </p:grpSp>
    </p:spTree>
    <p:extLst>
      <p:ext uri="{BB962C8B-B14F-4D97-AF65-F5344CB8AC3E}">
        <p14:creationId xmlns:p14="http://schemas.microsoft.com/office/powerpoint/2010/main" val="3896242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484788"/>
            <a:ext cx="396966" cy="765349"/>
          </a:xfrm>
          <a:prstGeom prst="rect">
            <a:avLst/>
          </a:prstGeom>
        </p:spPr>
      </p:pic>
      <p:pic>
        <p:nvPicPr>
          <p:cNvPr id="10" name="Picture 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1484787"/>
            <a:ext cx="396966" cy="765349"/>
          </a:xfrm>
          <a:prstGeom prst="rect">
            <a:avLst/>
          </a:prstGeom>
        </p:spPr>
      </p:pic>
      <p:pic>
        <p:nvPicPr>
          <p:cNvPr id="11" name="Picture 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484788"/>
            <a:ext cx="396966" cy="765349"/>
          </a:xfrm>
          <a:prstGeom prst="rect">
            <a:avLst/>
          </a:prstGeom>
        </p:spPr>
      </p:pic>
      <p:pic>
        <p:nvPicPr>
          <p:cNvPr id="12" name="Picture 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1484787"/>
            <a:ext cx="396966" cy="765349"/>
          </a:xfrm>
          <a:prstGeom prst="rect">
            <a:avLst/>
          </a:prstGeom>
        </p:spPr>
      </p:pic>
      <p:pic>
        <p:nvPicPr>
          <p:cNvPr id="95" name="Picture 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97" name="Picture 9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98" name="Picture 9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1484788"/>
            <a:ext cx="396966" cy="765349"/>
          </a:xfrm>
          <a:prstGeom prst="rect">
            <a:avLst/>
          </a:prstGeom>
        </p:spPr>
      </p:pic>
      <p:pic>
        <p:nvPicPr>
          <p:cNvPr id="99" name="Picture 9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1484787"/>
            <a:ext cx="396966" cy="765349"/>
          </a:xfrm>
          <a:prstGeom prst="rect">
            <a:avLst/>
          </a:prstGeom>
        </p:spPr>
      </p:pic>
      <p:pic>
        <p:nvPicPr>
          <p:cNvPr id="100" name="Picture 9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1484788"/>
            <a:ext cx="396966" cy="765349"/>
          </a:xfrm>
          <a:prstGeom prst="rect">
            <a:avLst/>
          </a:prstGeom>
        </p:spPr>
      </p:pic>
      <p:pic>
        <p:nvPicPr>
          <p:cNvPr id="101" name="Picture 10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1484787"/>
            <a:ext cx="396966" cy="765349"/>
          </a:xfrm>
          <a:prstGeom prst="rect">
            <a:avLst/>
          </a:prstGeom>
        </p:spPr>
      </p:pic>
      <p:pic>
        <p:nvPicPr>
          <p:cNvPr id="102" name="Picture 10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103" name="Picture 10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8"/>
            <a:ext cx="396966" cy="765349"/>
          </a:xfrm>
          <a:prstGeom prst="rect">
            <a:avLst/>
          </a:prstGeom>
        </p:spPr>
      </p:pic>
      <p:pic>
        <p:nvPicPr>
          <p:cNvPr id="104" name="Picture 10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1484787"/>
            <a:ext cx="396966" cy="765349"/>
          </a:xfrm>
          <a:prstGeom prst="rect">
            <a:avLst/>
          </a:prstGeom>
        </p:spPr>
      </p:pic>
      <p:pic>
        <p:nvPicPr>
          <p:cNvPr id="105" name="Picture 10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8"/>
            <a:ext cx="396966" cy="765349"/>
          </a:xfrm>
          <a:prstGeom prst="rect">
            <a:avLst/>
          </a:prstGeom>
        </p:spPr>
      </p:pic>
      <p:pic>
        <p:nvPicPr>
          <p:cNvPr id="106" name="Picture 10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1484787"/>
            <a:ext cx="396966" cy="765349"/>
          </a:xfrm>
          <a:prstGeom prst="rect">
            <a:avLst/>
          </a:prstGeom>
        </p:spPr>
      </p:pic>
      <p:pic>
        <p:nvPicPr>
          <p:cNvPr id="107" name="Picture 10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108" name="Picture 10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1484788"/>
            <a:ext cx="396966" cy="765349"/>
          </a:xfrm>
          <a:prstGeom prst="rect">
            <a:avLst/>
          </a:prstGeom>
        </p:spPr>
      </p:pic>
      <p:pic>
        <p:nvPicPr>
          <p:cNvPr id="109" name="Picture 10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1484787"/>
            <a:ext cx="396966" cy="765349"/>
          </a:xfrm>
          <a:prstGeom prst="rect">
            <a:avLst/>
          </a:prstGeom>
        </p:spPr>
      </p:pic>
      <p:pic>
        <p:nvPicPr>
          <p:cNvPr id="110" name="Picture 10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1484788"/>
            <a:ext cx="396966" cy="765349"/>
          </a:xfrm>
          <a:prstGeom prst="rect">
            <a:avLst/>
          </a:prstGeom>
        </p:spPr>
      </p:pic>
      <p:pic>
        <p:nvPicPr>
          <p:cNvPr id="173" name="Picture 17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679875"/>
            <a:ext cx="396966" cy="765349"/>
          </a:xfrm>
          <a:prstGeom prst="rect">
            <a:avLst/>
          </a:prstGeom>
        </p:spPr>
      </p:pic>
      <p:pic>
        <p:nvPicPr>
          <p:cNvPr id="174" name="Picture 17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4679874"/>
            <a:ext cx="396966" cy="765349"/>
          </a:xfrm>
          <a:prstGeom prst="rect">
            <a:avLst/>
          </a:prstGeom>
        </p:spPr>
      </p:pic>
      <p:pic>
        <p:nvPicPr>
          <p:cNvPr id="175" name="Picture 17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4679875"/>
            <a:ext cx="396966" cy="765349"/>
          </a:xfrm>
          <a:prstGeom prst="rect">
            <a:avLst/>
          </a:prstGeom>
        </p:spPr>
      </p:pic>
      <p:pic>
        <p:nvPicPr>
          <p:cNvPr id="176" name="Picture 17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4679874"/>
            <a:ext cx="396966" cy="765349"/>
          </a:xfrm>
          <a:prstGeom prst="rect">
            <a:avLst/>
          </a:prstGeom>
        </p:spPr>
      </p:pic>
      <p:pic>
        <p:nvPicPr>
          <p:cNvPr id="177" name="Picture 17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4679871"/>
            <a:ext cx="396966" cy="765349"/>
          </a:xfrm>
          <a:prstGeom prst="rect">
            <a:avLst/>
          </a:prstGeom>
        </p:spPr>
      </p:pic>
      <p:pic>
        <p:nvPicPr>
          <p:cNvPr id="178" name="Picture 17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4679875"/>
            <a:ext cx="396966" cy="765349"/>
          </a:xfrm>
          <a:prstGeom prst="rect">
            <a:avLst/>
          </a:prstGeom>
        </p:spPr>
      </p:pic>
      <p:pic>
        <p:nvPicPr>
          <p:cNvPr id="179" name="Picture 17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4679874"/>
            <a:ext cx="396966" cy="765349"/>
          </a:xfrm>
          <a:prstGeom prst="rect">
            <a:avLst/>
          </a:prstGeom>
        </p:spPr>
      </p:pic>
      <p:pic>
        <p:nvPicPr>
          <p:cNvPr id="180" name="Picture 17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4679875"/>
            <a:ext cx="396966" cy="765349"/>
          </a:xfrm>
          <a:prstGeom prst="rect">
            <a:avLst/>
          </a:prstGeom>
        </p:spPr>
      </p:pic>
      <p:pic>
        <p:nvPicPr>
          <p:cNvPr id="181" name="Picture 18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4679874"/>
            <a:ext cx="396966" cy="765349"/>
          </a:xfrm>
          <a:prstGeom prst="rect">
            <a:avLst/>
          </a:prstGeom>
        </p:spPr>
      </p:pic>
      <p:pic>
        <p:nvPicPr>
          <p:cNvPr id="182" name="Picture 18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4679871"/>
            <a:ext cx="396966" cy="765349"/>
          </a:xfrm>
          <a:prstGeom prst="rect">
            <a:avLst/>
          </a:prstGeom>
        </p:spPr>
      </p:pic>
      <p:pic>
        <p:nvPicPr>
          <p:cNvPr id="183" name="Picture 18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679875"/>
            <a:ext cx="396966" cy="765349"/>
          </a:xfrm>
          <a:prstGeom prst="rect">
            <a:avLst/>
          </a:prstGeom>
        </p:spPr>
      </p:pic>
      <p:pic>
        <p:nvPicPr>
          <p:cNvPr id="184" name="Picture 18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4679874"/>
            <a:ext cx="396966" cy="765349"/>
          </a:xfrm>
          <a:prstGeom prst="rect">
            <a:avLst/>
          </a:prstGeom>
        </p:spPr>
      </p:pic>
      <p:pic>
        <p:nvPicPr>
          <p:cNvPr id="185" name="Picture 18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679875"/>
            <a:ext cx="396966" cy="765349"/>
          </a:xfrm>
          <a:prstGeom prst="rect">
            <a:avLst/>
          </a:prstGeom>
        </p:spPr>
      </p:pic>
      <p:pic>
        <p:nvPicPr>
          <p:cNvPr id="186" name="Picture 18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4679874"/>
            <a:ext cx="396966" cy="765349"/>
          </a:xfrm>
          <a:prstGeom prst="rect">
            <a:avLst/>
          </a:prstGeom>
        </p:spPr>
      </p:pic>
      <p:pic>
        <p:nvPicPr>
          <p:cNvPr id="187" name="Picture 18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79871"/>
            <a:ext cx="396966" cy="765349"/>
          </a:xfrm>
          <a:prstGeom prst="rect">
            <a:avLst/>
          </a:prstGeom>
        </p:spPr>
      </p:pic>
      <p:pic>
        <p:nvPicPr>
          <p:cNvPr id="188" name="Picture 18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4679875"/>
            <a:ext cx="396966" cy="765349"/>
          </a:xfrm>
          <a:prstGeom prst="rect">
            <a:avLst/>
          </a:prstGeom>
        </p:spPr>
      </p:pic>
      <p:pic>
        <p:nvPicPr>
          <p:cNvPr id="189" name="Picture 18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4679874"/>
            <a:ext cx="396966" cy="765349"/>
          </a:xfrm>
          <a:prstGeom prst="rect">
            <a:avLst/>
          </a:prstGeom>
        </p:spPr>
      </p:pic>
      <p:pic>
        <p:nvPicPr>
          <p:cNvPr id="190" name="Picture 18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4679875"/>
            <a:ext cx="396966" cy="765349"/>
          </a:xfrm>
          <a:prstGeom prst="rect">
            <a:avLst/>
          </a:prstGeom>
        </p:spPr>
      </p:pic>
      <p:pic>
        <p:nvPicPr>
          <p:cNvPr id="191" name="Picture 19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4679874"/>
            <a:ext cx="396966" cy="765349"/>
          </a:xfrm>
          <a:prstGeom prst="rect">
            <a:avLst/>
          </a:prstGeom>
        </p:spPr>
      </p:pic>
      <p:pic>
        <p:nvPicPr>
          <p:cNvPr id="192" name="Picture 19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4679871"/>
            <a:ext cx="396966" cy="765349"/>
          </a:xfrm>
          <a:prstGeom prst="rect">
            <a:avLst/>
          </a:prstGeom>
        </p:spPr>
      </p:pic>
      <p:pic>
        <p:nvPicPr>
          <p:cNvPr id="193" name="Picture 19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194" name="Picture 19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195" name="Picture 1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196" name="Picture 19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197" name="Picture 19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198" name="Picture 19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199" name="Picture 19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00" name="Picture 199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01" name="Picture 200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02" name="Picture 201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03" name="Picture 20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04" name="Picture 20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05" name="Picture 20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06" name="Picture 20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07" name="Picture 20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08" name="Picture 20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09" name="Picture 20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pic>
        <p:nvPicPr>
          <p:cNvPr id="213" name="Picture 21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214" name="Picture 21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215" name="Picture 21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216" name="Picture 21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217" name="Picture 21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218" name="Picture 21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219" name="Picture 21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220" name="Picture 21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21" name="Picture 220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72" name="Picture 271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73" name="Picture 27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74" name="Picture 27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75" name="Picture 27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76" name="Picture 27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77" name="Picture 27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78" name="Picture 27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79" name="Picture 27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80" name="Picture 27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sp>
        <p:nvSpPr>
          <p:cNvPr id="291" name="Rectangle 2"/>
          <p:cNvSpPr>
            <a:spLocks noChangeArrowheads="1"/>
          </p:cNvSpPr>
          <p:nvPr/>
        </p:nvSpPr>
        <p:spPr bwMode="auto">
          <a:xfrm>
            <a:off x="971600" y="5754266"/>
            <a:ext cx="74168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But up to 80 of them will have</a:t>
            </a:r>
          </a:p>
          <a:p>
            <a:pPr algn="ctr"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prostate cancer by age 70 </a:t>
            </a:r>
            <a:endParaRPr lang="en-C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" name="Picture 29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1484784"/>
            <a:ext cx="396966" cy="765349"/>
          </a:xfrm>
          <a:prstGeom prst="rect">
            <a:avLst/>
          </a:prstGeom>
        </p:spPr>
      </p:pic>
      <p:pic>
        <p:nvPicPr>
          <p:cNvPr id="297" name="Picture 29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1484784"/>
            <a:ext cx="396966" cy="765349"/>
          </a:xfrm>
          <a:prstGeom prst="rect">
            <a:avLst/>
          </a:prstGeom>
        </p:spPr>
      </p:pic>
      <p:pic>
        <p:nvPicPr>
          <p:cNvPr id="298" name="Picture 29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887787"/>
            <a:ext cx="396966" cy="765349"/>
          </a:xfrm>
          <a:prstGeom prst="rect">
            <a:avLst/>
          </a:prstGeom>
        </p:spPr>
      </p:pic>
      <p:pic>
        <p:nvPicPr>
          <p:cNvPr id="299" name="Picture 29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3887787"/>
            <a:ext cx="396966" cy="765349"/>
          </a:xfrm>
          <a:prstGeom prst="rect">
            <a:avLst/>
          </a:prstGeom>
        </p:spPr>
      </p:pic>
      <p:pic>
        <p:nvPicPr>
          <p:cNvPr id="300" name="Picture 29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887787"/>
            <a:ext cx="396966" cy="765349"/>
          </a:xfrm>
          <a:prstGeom prst="rect">
            <a:avLst/>
          </a:prstGeom>
        </p:spPr>
      </p:pic>
      <p:pic>
        <p:nvPicPr>
          <p:cNvPr id="301" name="Picture 30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3887787"/>
            <a:ext cx="396966" cy="765349"/>
          </a:xfrm>
          <a:prstGeom prst="rect">
            <a:avLst/>
          </a:prstGeom>
        </p:spPr>
      </p:pic>
      <p:pic>
        <p:nvPicPr>
          <p:cNvPr id="302" name="Picture 30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887787"/>
            <a:ext cx="396966" cy="765349"/>
          </a:xfrm>
          <a:prstGeom prst="rect">
            <a:avLst/>
          </a:prstGeom>
        </p:spPr>
      </p:pic>
      <p:pic>
        <p:nvPicPr>
          <p:cNvPr id="303" name="Picture 30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3887787"/>
            <a:ext cx="396966" cy="765349"/>
          </a:xfrm>
          <a:prstGeom prst="rect">
            <a:avLst/>
          </a:prstGeom>
        </p:spPr>
      </p:pic>
      <p:pic>
        <p:nvPicPr>
          <p:cNvPr id="304" name="Picture 30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887787"/>
            <a:ext cx="396966" cy="765349"/>
          </a:xfrm>
          <a:prstGeom prst="rect">
            <a:avLst/>
          </a:prstGeom>
        </p:spPr>
      </p:pic>
      <p:pic>
        <p:nvPicPr>
          <p:cNvPr id="305" name="Picture 30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3887787"/>
            <a:ext cx="396966" cy="765349"/>
          </a:xfrm>
          <a:prstGeom prst="rect">
            <a:avLst/>
          </a:prstGeom>
        </p:spPr>
      </p:pic>
      <p:pic>
        <p:nvPicPr>
          <p:cNvPr id="306" name="Picture 30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887787"/>
            <a:ext cx="396966" cy="765349"/>
          </a:xfrm>
          <a:prstGeom prst="rect">
            <a:avLst/>
          </a:prstGeom>
        </p:spPr>
      </p:pic>
      <p:pic>
        <p:nvPicPr>
          <p:cNvPr id="307" name="Picture 30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3887787"/>
            <a:ext cx="396966" cy="765349"/>
          </a:xfrm>
          <a:prstGeom prst="rect">
            <a:avLst/>
          </a:prstGeom>
        </p:spPr>
      </p:pic>
      <p:pic>
        <p:nvPicPr>
          <p:cNvPr id="308" name="Picture 30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887787"/>
            <a:ext cx="396966" cy="765349"/>
          </a:xfrm>
          <a:prstGeom prst="rect">
            <a:avLst/>
          </a:prstGeom>
        </p:spPr>
      </p:pic>
      <p:pic>
        <p:nvPicPr>
          <p:cNvPr id="309" name="Picture 30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3887787"/>
            <a:ext cx="396966" cy="765349"/>
          </a:xfrm>
          <a:prstGeom prst="rect">
            <a:avLst/>
          </a:prstGeom>
        </p:spPr>
      </p:pic>
      <p:pic>
        <p:nvPicPr>
          <p:cNvPr id="310" name="Picture 30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887787"/>
            <a:ext cx="396966" cy="765349"/>
          </a:xfrm>
          <a:prstGeom prst="rect">
            <a:avLst/>
          </a:prstGeom>
        </p:spPr>
      </p:pic>
      <p:pic>
        <p:nvPicPr>
          <p:cNvPr id="311" name="Picture 31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3887787"/>
            <a:ext cx="396966" cy="765349"/>
          </a:xfrm>
          <a:prstGeom prst="rect">
            <a:avLst/>
          </a:prstGeom>
        </p:spPr>
      </p:pic>
      <p:pic>
        <p:nvPicPr>
          <p:cNvPr id="312" name="Picture 31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887787"/>
            <a:ext cx="396966" cy="765349"/>
          </a:xfrm>
          <a:prstGeom prst="rect">
            <a:avLst/>
          </a:prstGeom>
        </p:spPr>
      </p:pic>
      <p:pic>
        <p:nvPicPr>
          <p:cNvPr id="313" name="Picture 31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3887787"/>
            <a:ext cx="396966" cy="765349"/>
          </a:xfrm>
          <a:prstGeom prst="rect">
            <a:avLst/>
          </a:prstGeom>
        </p:spPr>
      </p:pic>
      <p:pic>
        <p:nvPicPr>
          <p:cNvPr id="314" name="Picture 31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887787"/>
            <a:ext cx="396966" cy="765349"/>
          </a:xfrm>
          <a:prstGeom prst="rect">
            <a:avLst/>
          </a:prstGeom>
        </p:spPr>
      </p:pic>
      <p:pic>
        <p:nvPicPr>
          <p:cNvPr id="315" name="Picture 31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3887787"/>
            <a:ext cx="396966" cy="765349"/>
          </a:xfrm>
          <a:prstGeom prst="rect">
            <a:avLst/>
          </a:prstGeom>
        </p:spPr>
      </p:pic>
      <p:pic>
        <p:nvPicPr>
          <p:cNvPr id="316" name="Picture 31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887787"/>
            <a:ext cx="396966" cy="765349"/>
          </a:xfrm>
          <a:prstGeom prst="rect">
            <a:avLst/>
          </a:prstGeom>
        </p:spPr>
      </p:pic>
      <p:pic>
        <p:nvPicPr>
          <p:cNvPr id="317" name="Picture 31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3887787"/>
            <a:ext cx="396966" cy="765349"/>
          </a:xfrm>
          <a:prstGeom prst="rect">
            <a:avLst/>
          </a:prstGeom>
        </p:spPr>
      </p:pic>
      <p:pic>
        <p:nvPicPr>
          <p:cNvPr id="318" name="Picture 31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068960"/>
            <a:ext cx="396966" cy="765349"/>
          </a:xfrm>
          <a:prstGeom prst="rect">
            <a:avLst/>
          </a:prstGeom>
        </p:spPr>
      </p:pic>
      <p:pic>
        <p:nvPicPr>
          <p:cNvPr id="319" name="Picture 31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3068960"/>
            <a:ext cx="396966" cy="765349"/>
          </a:xfrm>
          <a:prstGeom prst="rect">
            <a:avLst/>
          </a:prstGeom>
        </p:spPr>
      </p:pic>
      <p:pic>
        <p:nvPicPr>
          <p:cNvPr id="320" name="Picture 31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068960"/>
            <a:ext cx="396966" cy="765349"/>
          </a:xfrm>
          <a:prstGeom prst="rect">
            <a:avLst/>
          </a:prstGeom>
        </p:spPr>
      </p:pic>
      <p:pic>
        <p:nvPicPr>
          <p:cNvPr id="321" name="Picture 32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3068960"/>
            <a:ext cx="396966" cy="765349"/>
          </a:xfrm>
          <a:prstGeom prst="rect">
            <a:avLst/>
          </a:prstGeom>
        </p:spPr>
      </p:pic>
      <p:pic>
        <p:nvPicPr>
          <p:cNvPr id="322" name="Picture 32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068960"/>
            <a:ext cx="396966" cy="765349"/>
          </a:xfrm>
          <a:prstGeom prst="rect">
            <a:avLst/>
          </a:prstGeom>
        </p:spPr>
      </p:pic>
      <p:pic>
        <p:nvPicPr>
          <p:cNvPr id="323" name="Picture 32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3068960"/>
            <a:ext cx="396966" cy="765349"/>
          </a:xfrm>
          <a:prstGeom prst="rect">
            <a:avLst/>
          </a:prstGeom>
        </p:spPr>
      </p:pic>
      <p:pic>
        <p:nvPicPr>
          <p:cNvPr id="324" name="Picture 32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068960"/>
            <a:ext cx="396966" cy="765349"/>
          </a:xfrm>
          <a:prstGeom prst="rect">
            <a:avLst/>
          </a:prstGeom>
        </p:spPr>
      </p:pic>
      <p:pic>
        <p:nvPicPr>
          <p:cNvPr id="325" name="Picture 32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3068960"/>
            <a:ext cx="396966" cy="765349"/>
          </a:xfrm>
          <a:prstGeom prst="rect">
            <a:avLst/>
          </a:prstGeom>
        </p:spPr>
      </p:pic>
      <p:pic>
        <p:nvPicPr>
          <p:cNvPr id="326" name="Picture 32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068960"/>
            <a:ext cx="396966" cy="765349"/>
          </a:xfrm>
          <a:prstGeom prst="rect">
            <a:avLst/>
          </a:prstGeom>
        </p:spPr>
      </p:pic>
      <p:pic>
        <p:nvPicPr>
          <p:cNvPr id="327" name="Picture 32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3068960"/>
            <a:ext cx="396966" cy="765349"/>
          </a:xfrm>
          <a:prstGeom prst="rect">
            <a:avLst/>
          </a:prstGeom>
        </p:spPr>
      </p:pic>
      <p:pic>
        <p:nvPicPr>
          <p:cNvPr id="328" name="Picture 32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068960"/>
            <a:ext cx="396966" cy="765349"/>
          </a:xfrm>
          <a:prstGeom prst="rect">
            <a:avLst/>
          </a:prstGeom>
        </p:spPr>
      </p:pic>
      <p:pic>
        <p:nvPicPr>
          <p:cNvPr id="329" name="Picture 32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3068960"/>
            <a:ext cx="396966" cy="765349"/>
          </a:xfrm>
          <a:prstGeom prst="rect">
            <a:avLst/>
          </a:prstGeom>
        </p:spPr>
      </p:pic>
      <p:pic>
        <p:nvPicPr>
          <p:cNvPr id="330" name="Picture 32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068960"/>
            <a:ext cx="396966" cy="765349"/>
          </a:xfrm>
          <a:prstGeom prst="rect">
            <a:avLst/>
          </a:prstGeom>
        </p:spPr>
      </p:pic>
      <p:pic>
        <p:nvPicPr>
          <p:cNvPr id="331" name="Picture 33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3068960"/>
            <a:ext cx="396966" cy="765349"/>
          </a:xfrm>
          <a:prstGeom prst="rect">
            <a:avLst/>
          </a:prstGeom>
        </p:spPr>
      </p:pic>
      <p:pic>
        <p:nvPicPr>
          <p:cNvPr id="332" name="Picture 33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068960"/>
            <a:ext cx="396966" cy="765349"/>
          </a:xfrm>
          <a:prstGeom prst="rect">
            <a:avLst/>
          </a:prstGeom>
        </p:spPr>
      </p:pic>
      <p:pic>
        <p:nvPicPr>
          <p:cNvPr id="333" name="Picture 33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3068960"/>
            <a:ext cx="396966" cy="765349"/>
          </a:xfrm>
          <a:prstGeom prst="rect">
            <a:avLst/>
          </a:prstGeom>
        </p:spPr>
      </p:pic>
      <p:pic>
        <p:nvPicPr>
          <p:cNvPr id="334" name="Picture 33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068960"/>
            <a:ext cx="396966" cy="765349"/>
          </a:xfrm>
          <a:prstGeom prst="rect">
            <a:avLst/>
          </a:prstGeom>
        </p:spPr>
      </p:pic>
      <p:pic>
        <p:nvPicPr>
          <p:cNvPr id="335" name="Picture 33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3068960"/>
            <a:ext cx="396966" cy="765349"/>
          </a:xfrm>
          <a:prstGeom prst="rect">
            <a:avLst/>
          </a:prstGeom>
        </p:spPr>
      </p:pic>
      <p:pic>
        <p:nvPicPr>
          <p:cNvPr id="336" name="Picture 33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068960"/>
            <a:ext cx="396966" cy="765349"/>
          </a:xfrm>
          <a:prstGeom prst="rect">
            <a:avLst/>
          </a:prstGeom>
        </p:spPr>
      </p:pic>
      <p:pic>
        <p:nvPicPr>
          <p:cNvPr id="337" name="Picture 33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3068960"/>
            <a:ext cx="396966" cy="765349"/>
          </a:xfrm>
          <a:prstGeom prst="rect">
            <a:avLst/>
          </a:prstGeom>
        </p:spPr>
      </p:pic>
      <p:pic>
        <p:nvPicPr>
          <p:cNvPr id="338" name="Picture 33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2276872"/>
            <a:ext cx="396966" cy="765349"/>
          </a:xfrm>
          <a:prstGeom prst="rect">
            <a:avLst/>
          </a:prstGeom>
        </p:spPr>
      </p:pic>
      <p:pic>
        <p:nvPicPr>
          <p:cNvPr id="339" name="Picture 33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2276872"/>
            <a:ext cx="396966" cy="765349"/>
          </a:xfrm>
          <a:prstGeom prst="rect">
            <a:avLst/>
          </a:prstGeom>
        </p:spPr>
      </p:pic>
      <p:pic>
        <p:nvPicPr>
          <p:cNvPr id="340" name="Picture 33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2276872"/>
            <a:ext cx="396966" cy="765349"/>
          </a:xfrm>
          <a:prstGeom prst="rect">
            <a:avLst/>
          </a:prstGeom>
        </p:spPr>
      </p:pic>
      <p:pic>
        <p:nvPicPr>
          <p:cNvPr id="341" name="Picture 34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2276872"/>
            <a:ext cx="396966" cy="765349"/>
          </a:xfrm>
          <a:prstGeom prst="rect">
            <a:avLst/>
          </a:prstGeom>
        </p:spPr>
      </p:pic>
      <p:pic>
        <p:nvPicPr>
          <p:cNvPr id="342" name="Picture 34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276872"/>
            <a:ext cx="396966" cy="765349"/>
          </a:xfrm>
          <a:prstGeom prst="rect">
            <a:avLst/>
          </a:prstGeom>
        </p:spPr>
      </p:pic>
      <p:pic>
        <p:nvPicPr>
          <p:cNvPr id="343" name="Picture 34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2276872"/>
            <a:ext cx="396966" cy="765349"/>
          </a:xfrm>
          <a:prstGeom prst="rect">
            <a:avLst/>
          </a:prstGeom>
        </p:spPr>
      </p:pic>
      <p:pic>
        <p:nvPicPr>
          <p:cNvPr id="344" name="Picture 34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2276872"/>
            <a:ext cx="396966" cy="765349"/>
          </a:xfrm>
          <a:prstGeom prst="rect">
            <a:avLst/>
          </a:prstGeom>
        </p:spPr>
      </p:pic>
      <p:pic>
        <p:nvPicPr>
          <p:cNvPr id="345" name="Picture 34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2276872"/>
            <a:ext cx="396966" cy="765349"/>
          </a:xfrm>
          <a:prstGeom prst="rect">
            <a:avLst/>
          </a:prstGeom>
        </p:spPr>
      </p:pic>
      <p:pic>
        <p:nvPicPr>
          <p:cNvPr id="346" name="Picture 34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2276872"/>
            <a:ext cx="396966" cy="765349"/>
          </a:xfrm>
          <a:prstGeom prst="rect">
            <a:avLst/>
          </a:prstGeom>
        </p:spPr>
      </p:pic>
      <p:pic>
        <p:nvPicPr>
          <p:cNvPr id="347" name="Picture 34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2276872"/>
            <a:ext cx="396966" cy="765349"/>
          </a:xfrm>
          <a:prstGeom prst="rect">
            <a:avLst/>
          </a:prstGeom>
        </p:spPr>
      </p:pic>
      <p:pic>
        <p:nvPicPr>
          <p:cNvPr id="348" name="Picture 34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2276872"/>
            <a:ext cx="396966" cy="765349"/>
          </a:xfrm>
          <a:prstGeom prst="rect">
            <a:avLst/>
          </a:prstGeom>
        </p:spPr>
      </p:pic>
      <p:pic>
        <p:nvPicPr>
          <p:cNvPr id="349" name="Picture 34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2276872"/>
            <a:ext cx="396966" cy="765349"/>
          </a:xfrm>
          <a:prstGeom prst="rect">
            <a:avLst/>
          </a:prstGeom>
        </p:spPr>
      </p:pic>
      <p:pic>
        <p:nvPicPr>
          <p:cNvPr id="350" name="Picture 34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2276872"/>
            <a:ext cx="396966" cy="765349"/>
          </a:xfrm>
          <a:prstGeom prst="rect">
            <a:avLst/>
          </a:prstGeom>
        </p:spPr>
      </p:pic>
      <p:pic>
        <p:nvPicPr>
          <p:cNvPr id="351" name="Picture 35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2276872"/>
            <a:ext cx="396966" cy="765349"/>
          </a:xfrm>
          <a:prstGeom prst="rect">
            <a:avLst/>
          </a:prstGeom>
        </p:spPr>
      </p:pic>
      <p:pic>
        <p:nvPicPr>
          <p:cNvPr id="352" name="Picture 35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2276872"/>
            <a:ext cx="396966" cy="765349"/>
          </a:xfrm>
          <a:prstGeom prst="rect">
            <a:avLst/>
          </a:prstGeom>
        </p:spPr>
      </p:pic>
      <p:pic>
        <p:nvPicPr>
          <p:cNvPr id="353" name="Picture 35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2276872"/>
            <a:ext cx="396966" cy="765349"/>
          </a:xfrm>
          <a:prstGeom prst="rect">
            <a:avLst/>
          </a:prstGeom>
        </p:spPr>
      </p:pic>
      <p:pic>
        <p:nvPicPr>
          <p:cNvPr id="354" name="Picture 35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276872"/>
            <a:ext cx="396966" cy="765349"/>
          </a:xfrm>
          <a:prstGeom prst="rect">
            <a:avLst/>
          </a:prstGeom>
        </p:spPr>
      </p:pic>
      <p:pic>
        <p:nvPicPr>
          <p:cNvPr id="355" name="Picture 35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2276872"/>
            <a:ext cx="396966" cy="765349"/>
          </a:xfrm>
          <a:prstGeom prst="rect">
            <a:avLst/>
          </a:prstGeom>
        </p:spPr>
      </p:pic>
      <p:pic>
        <p:nvPicPr>
          <p:cNvPr id="356" name="Picture 35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276872"/>
            <a:ext cx="396966" cy="765349"/>
          </a:xfrm>
          <a:prstGeom prst="rect">
            <a:avLst/>
          </a:prstGeom>
        </p:spPr>
      </p:pic>
      <p:pic>
        <p:nvPicPr>
          <p:cNvPr id="357" name="Picture 35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2276872"/>
            <a:ext cx="396966" cy="765349"/>
          </a:xfrm>
          <a:prstGeom prst="rect">
            <a:avLst/>
          </a:prstGeom>
        </p:spPr>
      </p:pic>
      <p:sp>
        <p:nvSpPr>
          <p:cNvPr id="141" name="Rectangle 140"/>
          <p:cNvSpPr/>
          <p:nvPr/>
        </p:nvSpPr>
        <p:spPr>
          <a:xfrm>
            <a:off x="251520" y="90872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36% of newly diagnosed cancers, and 10% of all cancer deaths in men</a:t>
            </a:r>
            <a:endParaRPr lang="en-C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Prostate cancer: the numbers</a:t>
            </a:r>
          </a:p>
        </p:txBody>
      </p:sp>
    </p:spTree>
    <p:extLst>
      <p:ext uri="{BB962C8B-B14F-4D97-AF65-F5344CB8AC3E}">
        <p14:creationId xmlns:p14="http://schemas.microsoft.com/office/powerpoint/2010/main" val="141343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13" y="825934"/>
            <a:ext cx="3457500" cy="30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2" y="3573016"/>
            <a:ext cx="2648000" cy="30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73016"/>
            <a:ext cx="2250000" cy="30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73016"/>
            <a:ext cx="2468000" cy="30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1052735"/>
            <a:ext cx="1407983" cy="214856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CA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Some of my motivations…</a:t>
            </a:r>
            <a:endParaRPr lang="en-CA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1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" y="1340768"/>
            <a:ext cx="8832985" cy="4968552"/>
          </a:xfrm>
          <a:prstGeom prst="rect">
            <a:avLst/>
          </a:prstGeom>
        </p:spPr>
      </p:pic>
      <p:pic>
        <p:nvPicPr>
          <p:cNvPr id="3" name="Picture 14" descr="C:\Users\John Lewis\Google Drive\APCARI\Lewis Lab headshots group1\Kat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3570" y="404664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9" descr="C:\Users\John Lewis\Google Drive\APCARI\Lewis Lab headshots group1\Desmon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8148" y="404664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5" descr="C:\Users\John Lewis\Google Drive\APCARI\Lewis Lab headshots group1\Konstant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9586" y="404664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" descr="C:\Users\John Lewis\Google Drive\APCARI\Lewis Lab headshots group1\Alish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3405060"/>
            <a:ext cx="2161378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 descr="C:\Users\John Lewis\Google Drive\APCARI\Lewis Lab headshots group1\Srija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9586" y="4909049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2" descr="C:\Users\John Lewis\Google Drive\APCARI\Lewis Lab headshots group1\Jihan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0" y="3405060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7" descr="C:\Users\John Lewis\Google Drive\APCARI\Lewis Lab headshots group1\Davi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3405060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6" descr="C:\Users\John Lewis\Google Drive\APCARI\Lewis Lab headshots group1\Catalin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1904862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357422" y="2181494"/>
            <a:ext cx="45005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Thank You!</a:t>
            </a:r>
            <a:endParaRPr lang="en-CA" sz="5400" b="1" dirty="0">
              <a:ln w="11430"/>
              <a:gradFill>
                <a:gsLst>
                  <a:gs pos="0">
                    <a:srgbClr val="2D2D8A">
                      <a:tint val="90000"/>
                      <a:satMod val="120000"/>
                    </a:srgbClr>
                  </a:gs>
                  <a:gs pos="25000">
                    <a:srgbClr val="2D2D8A">
                      <a:tint val="93000"/>
                      <a:satMod val="120000"/>
                    </a:srgbClr>
                  </a:gs>
                  <a:gs pos="50000">
                    <a:srgbClr val="2D2D8A">
                      <a:shade val="89000"/>
                      <a:satMod val="110000"/>
                    </a:srgbClr>
                  </a:gs>
                  <a:gs pos="75000">
                    <a:srgbClr val="2D2D8A">
                      <a:tint val="93000"/>
                      <a:satMod val="120000"/>
                    </a:srgbClr>
                  </a:gs>
                  <a:gs pos="100000">
                    <a:srgbClr val="2D2D8A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1908106"/>
            <a:ext cx="2160635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05060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09049"/>
            <a:ext cx="2160000" cy="144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18" y="4909704"/>
            <a:ext cx="2160000" cy="143934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905004"/>
            <a:ext cx="2160000" cy="144025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11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484788"/>
            <a:ext cx="396966" cy="765349"/>
          </a:xfrm>
          <a:prstGeom prst="rect">
            <a:avLst/>
          </a:prstGeom>
        </p:spPr>
      </p:pic>
      <p:pic>
        <p:nvPicPr>
          <p:cNvPr id="10" name="Picture 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1484787"/>
            <a:ext cx="396966" cy="765349"/>
          </a:xfrm>
          <a:prstGeom prst="rect">
            <a:avLst/>
          </a:prstGeom>
        </p:spPr>
      </p:pic>
      <p:pic>
        <p:nvPicPr>
          <p:cNvPr id="11" name="Picture 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484788"/>
            <a:ext cx="396966" cy="765349"/>
          </a:xfrm>
          <a:prstGeom prst="rect">
            <a:avLst/>
          </a:prstGeom>
        </p:spPr>
      </p:pic>
      <p:pic>
        <p:nvPicPr>
          <p:cNvPr id="12" name="Picture 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1484787"/>
            <a:ext cx="396966" cy="765349"/>
          </a:xfrm>
          <a:prstGeom prst="rect">
            <a:avLst/>
          </a:prstGeom>
        </p:spPr>
      </p:pic>
      <p:pic>
        <p:nvPicPr>
          <p:cNvPr id="95" name="Picture 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97" name="Picture 9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98" name="Picture 9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1484788"/>
            <a:ext cx="396966" cy="765349"/>
          </a:xfrm>
          <a:prstGeom prst="rect">
            <a:avLst/>
          </a:prstGeom>
        </p:spPr>
      </p:pic>
      <p:pic>
        <p:nvPicPr>
          <p:cNvPr id="99" name="Picture 9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1484787"/>
            <a:ext cx="396966" cy="765349"/>
          </a:xfrm>
          <a:prstGeom prst="rect">
            <a:avLst/>
          </a:prstGeom>
        </p:spPr>
      </p:pic>
      <p:pic>
        <p:nvPicPr>
          <p:cNvPr id="100" name="Picture 9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1484788"/>
            <a:ext cx="396966" cy="765349"/>
          </a:xfrm>
          <a:prstGeom prst="rect">
            <a:avLst/>
          </a:prstGeom>
        </p:spPr>
      </p:pic>
      <p:pic>
        <p:nvPicPr>
          <p:cNvPr id="101" name="Picture 10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1484787"/>
            <a:ext cx="396966" cy="765349"/>
          </a:xfrm>
          <a:prstGeom prst="rect">
            <a:avLst/>
          </a:prstGeom>
        </p:spPr>
      </p:pic>
      <p:pic>
        <p:nvPicPr>
          <p:cNvPr id="102" name="Picture 10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103" name="Picture 10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8"/>
            <a:ext cx="396966" cy="765349"/>
          </a:xfrm>
          <a:prstGeom prst="rect">
            <a:avLst/>
          </a:prstGeom>
        </p:spPr>
      </p:pic>
      <p:pic>
        <p:nvPicPr>
          <p:cNvPr id="104" name="Picture 10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1484787"/>
            <a:ext cx="396966" cy="765349"/>
          </a:xfrm>
          <a:prstGeom prst="rect">
            <a:avLst/>
          </a:prstGeom>
        </p:spPr>
      </p:pic>
      <p:pic>
        <p:nvPicPr>
          <p:cNvPr id="105" name="Picture 10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8"/>
            <a:ext cx="396966" cy="765349"/>
          </a:xfrm>
          <a:prstGeom prst="rect">
            <a:avLst/>
          </a:prstGeom>
        </p:spPr>
      </p:pic>
      <p:pic>
        <p:nvPicPr>
          <p:cNvPr id="106" name="Picture 10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1484787"/>
            <a:ext cx="396966" cy="765349"/>
          </a:xfrm>
          <a:prstGeom prst="rect">
            <a:avLst/>
          </a:prstGeom>
        </p:spPr>
      </p:pic>
      <p:pic>
        <p:nvPicPr>
          <p:cNvPr id="107" name="Picture 10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108" name="Picture 10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1484788"/>
            <a:ext cx="396966" cy="765349"/>
          </a:xfrm>
          <a:prstGeom prst="rect">
            <a:avLst/>
          </a:prstGeom>
        </p:spPr>
      </p:pic>
      <p:pic>
        <p:nvPicPr>
          <p:cNvPr id="109" name="Picture 10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1484787"/>
            <a:ext cx="396966" cy="765349"/>
          </a:xfrm>
          <a:prstGeom prst="rect">
            <a:avLst/>
          </a:prstGeom>
        </p:spPr>
      </p:pic>
      <p:pic>
        <p:nvPicPr>
          <p:cNvPr id="110" name="Picture 10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1484788"/>
            <a:ext cx="396966" cy="765349"/>
          </a:xfrm>
          <a:prstGeom prst="rect">
            <a:avLst/>
          </a:prstGeom>
        </p:spPr>
      </p:pic>
      <p:pic>
        <p:nvPicPr>
          <p:cNvPr id="173" name="Picture 17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679875"/>
            <a:ext cx="396966" cy="765349"/>
          </a:xfrm>
          <a:prstGeom prst="rect">
            <a:avLst/>
          </a:prstGeom>
        </p:spPr>
      </p:pic>
      <p:pic>
        <p:nvPicPr>
          <p:cNvPr id="174" name="Picture 17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4679874"/>
            <a:ext cx="396966" cy="765349"/>
          </a:xfrm>
          <a:prstGeom prst="rect">
            <a:avLst/>
          </a:prstGeom>
        </p:spPr>
      </p:pic>
      <p:pic>
        <p:nvPicPr>
          <p:cNvPr id="175" name="Picture 17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4679875"/>
            <a:ext cx="396966" cy="765349"/>
          </a:xfrm>
          <a:prstGeom prst="rect">
            <a:avLst/>
          </a:prstGeom>
        </p:spPr>
      </p:pic>
      <p:pic>
        <p:nvPicPr>
          <p:cNvPr id="176" name="Picture 17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4679874"/>
            <a:ext cx="396966" cy="765349"/>
          </a:xfrm>
          <a:prstGeom prst="rect">
            <a:avLst/>
          </a:prstGeom>
        </p:spPr>
      </p:pic>
      <p:pic>
        <p:nvPicPr>
          <p:cNvPr id="177" name="Picture 17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4679871"/>
            <a:ext cx="396966" cy="765349"/>
          </a:xfrm>
          <a:prstGeom prst="rect">
            <a:avLst/>
          </a:prstGeom>
        </p:spPr>
      </p:pic>
      <p:pic>
        <p:nvPicPr>
          <p:cNvPr id="178" name="Picture 17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4679875"/>
            <a:ext cx="396966" cy="765349"/>
          </a:xfrm>
          <a:prstGeom prst="rect">
            <a:avLst/>
          </a:prstGeom>
        </p:spPr>
      </p:pic>
      <p:pic>
        <p:nvPicPr>
          <p:cNvPr id="179" name="Picture 17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4679874"/>
            <a:ext cx="396966" cy="765349"/>
          </a:xfrm>
          <a:prstGeom prst="rect">
            <a:avLst/>
          </a:prstGeom>
        </p:spPr>
      </p:pic>
      <p:pic>
        <p:nvPicPr>
          <p:cNvPr id="180" name="Picture 17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4679875"/>
            <a:ext cx="396966" cy="765349"/>
          </a:xfrm>
          <a:prstGeom prst="rect">
            <a:avLst/>
          </a:prstGeom>
        </p:spPr>
      </p:pic>
      <p:pic>
        <p:nvPicPr>
          <p:cNvPr id="181" name="Picture 18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4679874"/>
            <a:ext cx="396966" cy="765349"/>
          </a:xfrm>
          <a:prstGeom prst="rect">
            <a:avLst/>
          </a:prstGeom>
        </p:spPr>
      </p:pic>
      <p:pic>
        <p:nvPicPr>
          <p:cNvPr id="182" name="Picture 18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4679871"/>
            <a:ext cx="396966" cy="765349"/>
          </a:xfrm>
          <a:prstGeom prst="rect">
            <a:avLst/>
          </a:prstGeom>
        </p:spPr>
      </p:pic>
      <p:pic>
        <p:nvPicPr>
          <p:cNvPr id="183" name="Picture 18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679875"/>
            <a:ext cx="396966" cy="765349"/>
          </a:xfrm>
          <a:prstGeom prst="rect">
            <a:avLst/>
          </a:prstGeom>
        </p:spPr>
      </p:pic>
      <p:pic>
        <p:nvPicPr>
          <p:cNvPr id="184" name="Picture 18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4679874"/>
            <a:ext cx="396966" cy="765349"/>
          </a:xfrm>
          <a:prstGeom prst="rect">
            <a:avLst/>
          </a:prstGeom>
        </p:spPr>
      </p:pic>
      <p:pic>
        <p:nvPicPr>
          <p:cNvPr id="185" name="Picture 18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679875"/>
            <a:ext cx="396966" cy="765349"/>
          </a:xfrm>
          <a:prstGeom prst="rect">
            <a:avLst/>
          </a:prstGeom>
        </p:spPr>
      </p:pic>
      <p:pic>
        <p:nvPicPr>
          <p:cNvPr id="186" name="Picture 18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4679874"/>
            <a:ext cx="396966" cy="765349"/>
          </a:xfrm>
          <a:prstGeom prst="rect">
            <a:avLst/>
          </a:prstGeom>
        </p:spPr>
      </p:pic>
      <p:pic>
        <p:nvPicPr>
          <p:cNvPr id="187" name="Picture 18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79871"/>
            <a:ext cx="396966" cy="765349"/>
          </a:xfrm>
          <a:prstGeom prst="rect">
            <a:avLst/>
          </a:prstGeom>
        </p:spPr>
      </p:pic>
      <p:pic>
        <p:nvPicPr>
          <p:cNvPr id="188" name="Picture 18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4679875"/>
            <a:ext cx="396966" cy="765349"/>
          </a:xfrm>
          <a:prstGeom prst="rect">
            <a:avLst/>
          </a:prstGeom>
        </p:spPr>
      </p:pic>
      <p:pic>
        <p:nvPicPr>
          <p:cNvPr id="189" name="Picture 18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4679874"/>
            <a:ext cx="396966" cy="765349"/>
          </a:xfrm>
          <a:prstGeom prst="rect">
            <a:avLst/>
          </a:prstGeom>
        </p:spPr>
      </p:pic>
      <p:pic>
        <p:nvPicPr>
          <p:cNvPr id="190" name="Picture 18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4679875"/>
            <a:ext cx="396966" cy="765349"/>
          </a:xfrm>
          <a:prstGeom prst="rect">
            <a:avLst/>
          </a:prstGeom>
        </p:spPr>
      </p:pic>
      <p:pic>
        <p:nvPicPr>
          <p:cNvPr id="191" name="Picture 19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4679874"/>
            <a:ext cx="396966" cy="765349"/>
          </a:xfrm>
          <a:prstGeom prst="rect">
            <a:avLst/>
          </a:prstGeom>
        </p:spPr>
      </p:pic>
      <p:pic>
        <p:nvPicPr>
          <p:cNvPr id="192" name="Picture 19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4679871"/>
            <a:ext cx="396966" cy="765349"/>
          </a:xfrm>
          <a:prstGeom prst="rect">
            <a:avLst/>
          </a:prstGeom>
        </p:spPr>
      </p:pic>
      <p:pic>
        <p:nvPicPr>
          <p:cNvPr id="193" name="Picture 19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194" name="Picture 19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195" name="Picture 1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196" name="Picture 19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197" name="Picture 19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198" name="Picture 19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199" name="Picture 19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00" name="Picture 199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01" name="Picture 200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02" name="Picture 201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03" name="Picture 20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04" name="Picture 20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05" name="Picture 20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06" name="Picture 20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07" name="Picture 20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08" name="Picture 20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09" name="Picture 20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pic>
        <p:nvPicPr>
          <p:cNvPr id="213" name="Picture 21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214" name="Picture 21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215" name="Picture 21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216" name="Picture 21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217" name="Picture 21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218" name="Picture 21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219" name="Picture 21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220" name="Picture 21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21" name="Picture 220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72" name="Picture 271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73" name="Picture 27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74" name="Picture 27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75" name="Picture 27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76" name="Picture 27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77" name="Picture 27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78" name="Picture 27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79" name="Picture 27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80" name="Picture 27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sp>
        <p:nvSpPr>
          <p:cNvPr id="291" name="Rectangle 2"/>
          <p:cNvSpPr>
            <a:spLocks noChangeArrowheads="1"/>
          </p:cNvSpPr>
          <p:nvPr/>
        </p:nvSpPr>
        <p:spPr bwMode="auto">
          <a:xfrm>
            <a:off x="971600" y="5589240"/>
            <a:ext cx="74168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3 will die from it. </a:t>
            </a:r>
            <a:endParaRPr lang="en-C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" name="Picture 29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1484784"/>
            <a:ext cx="396966" cy="765349"/>
          </a:xfrm>
          <a:prstGeom prst="rect">
            <a:avLst/>
          </a:prstGeom>
        </p:spPr>
      </p:pic>
      <p:pic>
        <p:nvPicPr>
          <p:cNvPr id="297" name="Picture 29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1484784"/>
            <a:ext cx="396966" cy="765349"/>
          </a:xfrm>
          <a:prstGeom prst="rect">
            <a:avLst/>
          </a:prstGeom>
        </p:spPr>
      </p:pic>
      <p:pic>
        <p:nvPicPr>
          <p:cNvPr id="298" name="Picture 29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887787"/>
            <a:ext cx="396966" cy="765349"/>
          </a:xfrm>
          <a:prstGeom prst="rect">
            <a:avLst/>
          </a:prstGeom>
        </p:spPr>
      </p:pic>
      <p:pic>
        <p:nvPicPr>
          <p:cNvPr id="299" name="Picture 29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3887787"/>
            <a:ext cx="396966" cy="765349"/>
          </a:xfrm>
          <a:prstGeom prst="rect">
            <a:avLst/>
          </a:prstGeom>
        </p:spPr>
      </p:pic>
      <p:pic>
        <p:nvPicPr>
          <p:cNvPr id="300" name="Picture 29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887787"/>
            <a:ext cx="396966" cy="765349"/>
          </a:xfrm>
          <a:prstGeom prst="rect">
            <a:avLst/>
          </a:prstGeom>
        </p:spPr>
      </p:pic>
      <p:pic>
        <p:nvPicPr>
          <p:cNvPr id="301" name="Picture 30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3887787"/>
            <a:ext cx="396966" cy="765349"/>
          </a:xfrm>
          <a:prstGeom prst="rect">
            <a:avLst/>
          </a:prstGeom>
        </p:spPr>
      </p:pic>
      <p:pic>
        <p:nvPicPr>
          <p:cNvPr id="302" name="Picture 30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887787"/>
            <a:ext cx="396966" cy="765349"/>
          </a:xfrm>
          <a:prstGeom prst="rect">
            <a:avLst/>
          </a:prstGeom>
        </p:spPr>
      </p:pic>
      <p:pic>
        <p:nvPicPr>
          <p:cNvPr id="303" name="Picture 30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3887787"/>
            <a:ext cx="396966" cy="765349"/>
          </a:xfrm>
          <a:prstGeom prst="rect">
            <a:avLst/>
          </a:prstGeom>
        </p:spPr>
      </p:pic>
      <p:pic>
        <p:nvPicPr>
          <p:cNvPr id="304" name="Picture 30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887787"/>
            <a:ext cx="396966" cy="765349"/>
          </a:xfrm>
          <a:prstGeom prst="rect">
            <a:avLst/>
          </a:prstGeom>
        </p:spPr>
      </p:pic>
      <p:pic>
        <p:nvPicPr>
          <p:cNvPr id="305" name="Picture 30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3887787"/>
            <a:ext cx="396966" cy="765349"/>
          </a:xfrm>
          <a:prstGeom prst="rect">
            <a:avLst/>
          </a:prstGeom>
        </p:spPr>
      </p:pic>
      <p:pic>
        <p:nvPicPr>
          <p:cNvPr id="306" name="Picture 30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887787"/>
            <a:ext cx="396966" cy="765349"/>
          </a:xfrm>
          <a:prstGeom prst="rect">
            <a:avLst/>
          </a:prstGeom>
        </p:spPr>
      </p:pic>
      <p:pic>
        <p:nvPicPr>
          <p:cNvPr id="307" name="Picture 30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3887787"/>
            <a:ext cx="396966" cy="765349"/>
          </a:xfrm>
          <a:prstGeom prst="rect">
            <a:avLst/>
          </a:prstGeom>
        </p:spPr>
      </p:pic>
      <p:pic>
        <p:nvPicPr>
          <p:cNvPr id="308" name="Picture 30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887787"/>
            <a:ext cx="396966" cy="765349"/>
          </a:xfrm>
          <a:prstGeom prst="rect">
            <a:avLst/>
          </a:prstGeom>
        </p:spPr>
      </p:pic>
      <p:pic>
        <p:nvPicPr>
          <p:cNvPr id="309" name="Picture 30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3887787"/>
            <a:ext cx="396966" cy="765349"/>
          </a:xfrm>
          <a:prstGeom prst="rect">
            <a:avLst/>
          </a:prstGeom>
        </p:spPr>
      </p:pic>
      <p:pic>
        <p:nvPicPr>
          <p:cNvPr id="310" name="Picture 30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887787"/>
            <a:ext cx="396966" cy="765349"/>
          </a:xfrm>
          <a:prstGeom prst="rect">
            <a:avLst/>
          </a:prstGeom>
        </p:spPr>
      </p:pic>
      <p:pic>
        <p:nvPicPr>
          <p:cNvPr id="311" name="Picture 31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3887787"/>
            <a:ext cx="396966" cy="765349"/>
          </a:xfrm>
          <a:prstGeom prst="rect">
            <a:avLst/>
          </a:prstGeom>
        </p:spPr>
      </p:pic>
      <p:pic>
        <p:nvPicPr>
          <p:cNvPr id="312" name="Picture 31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887787"/>
            <a:ext cx="396966" cy="765349"/>
          </a:xfrm>
          <a:prstGeom prst="rect">
            <a:avLst/>
          </a:prstGeom>
        </p:spPr>
      </p:pic>
      <p:pic>
        <p:nvPicPr>
          <p:cNvPr id="313" name="Picture 31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3887787"/>
            <a:ext cx="396966" cy="765349"/>
          </a:xfrm>
          <a:prstGeom prst="rect">
            <a:avLst/>
          </a:prstGeom>
        </p:spPr>
      </p:pic>
      <p:pic>
        <p:nvPicPr>
          <p:cNvPr id="314" name="Picture 31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887787"/>
            <a:ext cx="396966" cy="765349"/>
          </a:xfrm>
          <a:prstGeom prst="rect">
            <a:avLst/>
          </a:prstGeom>
        </p:spPr>
      </p:pic>
      <p:pic>
        <p:nvPicPr>
          <p:cNvPr id="315" name="Picture 31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3887787"/>
            <a:ext cx="396966" cy="765349"/>
          </a:xfrm>
          <a:prstGeom prst="rect">
            <a:avLst/>
          </a:prstGeom>
        </p:spPr>
      </p:pic>
      <p:pic>
        <p:nvPicPr>
          <p:cNvPr id="316" name="Picture 31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887787"/>
            <a:ext cx="396966" cy="765349"/>
          </a:xfrm>
          <a:prstGeom prst="rect">
            <a:avLst/>
          </a:prstGeom>
        </p:spPr>
      </p:pic>
      <p:pic>
        <p:nvPicPr>
          <p:cNvPr id="317" name="Picture 31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3887787"/>
            <a:ext cx="396966" cy="765349"/>
          </a:xfrm>
          <a:prstGeom prst="rect">
            <a:avLst/>
          </a:prstGeom>
        </p:spPr>
      </p:pic>
      <p:pic>
        <p:nvPicPr>
          <p:cNvPr id="318" name="Picture 31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068960"/>
            <a:ext cx="396966" cy="765349"/>
          </a:xfrm>
          <a:prstGeom prst="rect">
            <a:avLst/>
          </a:prstGeom>
        </p:spPr>
      </p:pic>
      <p:pic>
        <p:nvPicPr>
          <p:cNvPr id="319" name="Picture 31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3068960"/>
            <a:ext cx="396966" cy="765349"/>
          </a:xfrm>
          <a:prstGeom prst="rect">
            <a:avLst/>
          </a:prstGeom>
        </p:spPr>
      </p:pic>
      <p:pic>
        <p:nvPicPr>
          <p:cNvPr id="320" name="Picture 31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068960"/>
            <a:ext cx="396966" cy="765349"/>
          </a:xfrm>
          <a:prstGeom prst="rect">
            <a:avLst/>
          </a:prstGeom>
        </p:spPr>
      </p:pic>
      <p:pic>
        <p:nvPicPr>
          <p:cNvPr id="321" name="Picture 32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3068960"/>
            <a:ext cx="396966" cy="765349"/>
          </a:xfrm>
          <a:prstGeom prst="rect">
            <a:avLst/>
          </a:prstGeom>
        </p:spPr>
      </p:pic>
      <p:pic>
        <p:nvPicPr>
          <p:cNvPr id="322" name="Picture 32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068960"/>
            <a:ext cx="396966" cy="765349"/>
          </a:xfrm>
          <a:prstGeom prst="rect">
            <a:avLst/>
          </a:prstGeom>
        </p:spPr>
      </p:pic>
      <p:pic>
        <p:nvPicPr>
          <p:cNvPr id="323" name="Picture 32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3068960"/>
            <a:ext cx="396966" cy="765349"/>
          </a:xfrm>
          <a:prstGeom prst="rect">
            <a:avLst/>
          </a:prstGeom>
        </p:spPr>
      </p:pic>
      <p:pic>
        <p:nvPicPr>
          <p:cNvPr id="324" name="Picture 32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068960"/>
            <a:ext cx="396966" cy="765349"/>
          </a:xfrm>
          <a:prstGeom prst="rect">
            <a:avLst/>
          </a:prstGeom>
        </p:spPr>
      </p:pic>
      <p:pic>
        <p:nvPicPr>
          <p:cNvPr id="325" name="Picture 32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3068960"/>
            <a:ext cx="396966" cy="765349"/>
          </a:xfrm>
          <a:prstGeom prst="rect">
            <a:avLst/>
          </a:prstGeom>
        </p:spPr>
      </p:pic>
      <p:pic>
        <p:nvPicPr>
          <p:cNvPr id="326" name="Picture 32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068960"/>
            <a:ext cx="396966" cy="765349"/>
          </a:xfrm>
          <a:prstGeom prst="rect">
            <a:avLst/>
          </a:prstGeom>
        </p:spPr>
      </p:pic>
      <p:pic>
        <p:nvPicPr>
          <p:cNvPr id="327" name="Picture 32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3068960"/>
            <a:ext cx="396966" cy="765349"/>
          </a:xfrm>
          <a:prstGeom prst="rect">
            <a:avLst/>
          </a:prstGeom>
        </p:spPr>
      </p:pic>
      <p:pic>
        <p:nvPicPr>
          <p:cNvPr id="328" name="Picture 32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068960"/>
            <a:ext cx="396966" cy="765349"/>
          </a:xfrm>
          <a:prstGeom prst="rect">
            <a:avLst/>
          </a:prstGeom>
        </p:spPr>
      </p:pic>
      <p:pic>
        <p:nvPicPr>
          <p:cNvPr id="329" name="Picture 32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3068960"/>
            <a:ext cx="396966" cy="765349"/>
          </a:xfrm>
          <a:prstGeom prst="rect">
            <a:avLst/>
          </a:prstGeom>
        </p:spPr>
      </p:pic>
      <p:pic>
        <p:nvPicPr>
          <p:cNvPr id="330" name="Picture 32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068960"/>
            <a:ext cx="396966" cy="765349"/>
          </a:xfrm>
          <a:prstGeom prst="rect">
            <a:avLst/>
          </a:prstGeom>
        </p:spPr>
      </p:pic>
      <p:pic>
        <p:nvPicPr>
          <p:cNvPr id="331" name="Picture 33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3068960"/>
            <a:ext cx="396966" cy="765349"/>
          </a:xfrm>
          <a:prstGeom prst="rect">
            <a:avLst/>
          </a:prstGeom>
        </p:spPr>
      </p:pic>
      <p:pic>
        <p:nvPicPr>
          <p:cNvPr id="332" name="Picture 33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068960"/>
            <a:ext cx="396966" cy="765349"/>
          </a:xfrm>
          <a:prstGeom prst="rect">
            <a:avLst/>
          </a:prstGeom>
        </p:spPr>
      </p:pic>
      <p:pic>
        <p:nvPicPr>
          <p:cNvPr id="333" name="Picture 33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3068960"/>
            <a:ext cx="396966" cy="765349"/>
          </a:xfrm>
          <a:prstGeom prst="rect">
            <a:avLst/>
          </a:prstGeom>
        </p:spPr>
      </p:pic>
      <p:pic>
        <p:nvPicPr>
          <p:cNvPr id="334" name="Picture 33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068960"/>
            <a:ext cx="396966" cy="765349"/>
          </a:xfrm>
          <a:prstGeom prst="rect">
            <a:avLst/>
          </a:prstGeom>
        </p:spPr>
      </p:pic>
      <p:pic>
        <p:nvPicPr>
          <p:cNvPr id="335" name="Picture 33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3068960"/>
            <a:ext cx="396966" cy="765349"/>
          </a:xfrm>
          <a:prstGeom prst="rect">
            <a:avLst/>
          </a:prstGeom>
        </p:spPr>
      </p:pic>
      <p:pic>
        <p:nvPicPr>
          <p:cNvPr id="336" name="Picture 33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068960"/>
            <a:ext cx="396966" cy="765349"/>
          </a:xfrm>
          <a:prstGeom prst="rect">
            <a:avLst/>
          </a:prstGeom>
        </p:spPr>
      </p:pic>
      <p:pic>
        <p:nvPicPr>
          <p:cNvPr id="337" name="Picture 33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3068960"/>
            <a:ext cx="396966" cy="765349"/>
          </a:xfrm>
          <a:prstGeom prst="rect">
            <a:avLst/>
          </a:prstGeom>
        </p:spPr>
      </p:pic>
      <p:pic>
        <p:nvPicPr>
          <p:cNvPr id="338" name="Picture 33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2276872"/>
            <a:ext cx="396966" cy="765349"/>
          </a:xfrm>
          <a:prstGeom prst="rect">
            <a:avLst/>
          </a:prstGeom>
        </p:spPr>
      </p:pic>
      <p:pic>
        <p:nvPicPr>
          <p:cNvPr id="339" name="Picture 33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2276872"/>
            <a:ext cx="396966" cy="765349"/>
          </a:xfrm>
          <a:prstGeom prst="rect">
            <a:avLst/>
          </a:prstGeom>
        </p:spPr>
      </p:pic>
      <p:pic>
        <p:nvPicPr>
          <p:cNvPr id="340" name="Picture 33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2276872"/>
            <a:ext cx="396966" cy="765349"/>
          </a:xfrm>
          <a:prstGeom prst="rect">
            <a:avLst/>
          </a:prstGeom>
        </p:spPr>
      </p:pic>
      <p:pic>
        <p:nvPicPr>
          <p:cNvPr id="341" name="Picture 34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2276872"/>
            <a:ext cx="396966" cy="765349"/>
          </a:xfrm>
          <a:prstGeom prst="rect">
            <a:avLst/>
          </a:prstGeom>
        </p:spPr>
      </p:pic>
      <p:pic>
        <p:nvPicPr>
          <p:cNvPr id="342" name="Picture 34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276872"/>
            <a:ext cx="396966" cy="765349"/>
          </a:xfrm>
          <a:prstGeom prst="rect">
            <a:avLst/>
          </a:prstGeom>
        </p:spPr>
      </p:pic>
      <p:pic>
        <p:nvPicPr>
          <p:cNvPr id="343" name="Picture 34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2276872"/>
            <a:ext cx="396966" cy="765349"/>
          </a:xfrm>
          <a:prstGeom prst="rect">
            <a:avLst/>
          </a:prstGeom>
        </p:spPr>
      </p:pic>
      <p:pic>
        <p:nvPicPr>
          <p:cNvPr id="344" name="Picture 34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2276872"/>
            <a:ext cx="396966" cy="765349"/>
          </a:xfrm>
          <a:prstGeom prst="rect">
            <a:avLst/>
          </a:prstGeom>
        </p:spPr>
      </p:pic>
      <p:pic>
        <p:nvPicPr>
          <p:cNvPr id="345" name="Picture 34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2276872"/>
            <a:ext cx="396966" cy="765349"/>
          </a:xfrm>
          <a:prstGeom prst="rect">
            <a:avLst/>
          </a:prstGeom>
        </p:spPr>
      </p:pic>
      <p:pic>
        <p:nvPicPr>
          <p:cNvPr id="346" name="Picture 34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2276872"/>
            <a:ext cx="396966" cy="765349"/>
          </a:xfrm>
          <a:prstGeom prst="rect">
            <a:avLst/>
          </a:prstGeom>
        </p:spPr>
      </p:pic>
      <p:pic>
        <p:nvPicPr>
          <p:cNvPr id="347" name="Picture 34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2276872"/>
            <a:ext cx="396966" cy="765349"/>
          </a:xfrm>
          <a:prstGeom prst="rect">
            <a:avLst/>
          </a:prstGeom>
        </p:spPr>
      </p:pic>
      <p:pic>
        <p:nvPicPr>
          <p:cNvPr id="348" name="Picture 34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2276872"/>
            <a:ext cx="396966" cy="765349"/>
          </a:xfrm>
          <a:prstGeom prst="rect">
            <a:avLst/>
          </a:prstGeom>
        </p:spPr>
      </p:pic>
      <p:pic>
        <p:nvPicPr>
          <p:cNvPr id="349" name="Picture 34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2276872"/>
            <a:ext cx="396966" cy="765349"/>
          </a:xfrm>
          <a:prstGeom prst="rect">
            <a:avLst/>
          </a:prstGeom>
        </p:spPr>
      </p:pic>
      <p:pic>
        <p:nvPicPr>
          <p:cNvPr id="350" name="Picture 34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2276872"/>
            <a:ext cx="396966" cy="765349"/>
          </a:xfrm>
          <a:prstGeom prst="rect">
            <a:avLst/>
          </a:prstGeom>
        </p:spPr>
      </p:pic>
      <p:pic>
        <p:nvPicPr>
          <p:cNvPr id="351" name="Picture 35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2276872"/>
            <a:ext cx="396966" cy="765349"/>
          </a:xfrm>
          <a:prstGeom prst="rect">
            <a:avLst/>
          </a:prstGeom>
        </p:spPr>
      </p:pic>
      <p:pic>
        <p:nvPicPr>
          <p:cNvPr id="352" name="Picture 35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2276872"/>
            <a:ext cx="396966" cy="765349"/>
          </a:xfrm>
          <a:prstGeom prst="rect">
            <a:avLst/>
          </a:prstGeom>
        </p:spPr>
      </p:pic>
      <p:pic>
        <p:nvPicPr>
          <p:cNvPr id="353" name="Picture 35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2276872"/>
            <a:ext cx="396966" cy="765349"/>
          </a:xfrm>
          <a:prstGeom prst="rect">
            <a:avLst/>
          </a:prstGeom>
        </p:spPr>
      </p:pic>
      <p:pic>
        <p:nvPicPr>
          <p:cNvPr id="354" name="Picture 35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276872"/>
            <a:ext cx="396966" cy="765349"/>
          </a:xfrm>
          <a:prstGeom prst="rect">
            <a:avLst/>
          </a:prstGeom>
        </p:spPr>
      </p:pic>
      <p:pic>
        <p:nvPicPr>
          <p:cNvPr id="355" name="Picture 35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2276872"/>
            <a:ext cx="396966" cy="765349"/>
          </a:xfrm>
          <a:prstGeom prst="rect">
            <a:avLst/>
          </a:prstGeom>
        </p:spPr>
      </p:pic>
      <p:pic>
        <p:nvPicPr>
          <p:cNvPr id="356" name="Picture 35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276872"/>
            <a:ext cx="396966" cy="765349"/>
          </a:xfrm>
          <a:prstGeom prst="rect">
            <a:avLst/>
          </a:prstGeom>
        </p:spPr>
      </p:pic>
      <p:pic>
        <p:nvPicPr>
          <p:cNvPr id="357" name="Picture 35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2276872"/>
            <a:ext cx="396966" cy="765349"/>
          </a:xfrm>
          <a:prstGeom prst="rect">
            <a:avLst/>
          </a:prstGeom>
        </p:spPr>
      </p:pic>
      <p:pic>
        <p:nvPicPr>
          <p:cNvPr id="140" name="Picture 139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141" name="Picture 140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142" name="Picture 141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251520" y="90872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36% of newly diagnosed cancers, and 10% of all cancer deaths in men</a:t>
            </a:r>
            <a:endParaRPr lang="en-C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Prostate cancer: the numbers</a:t>
            </a:r>
          </a:p>
        </p:txBody>
      </p:sp>
    </p:spTree>
    <p:extLst>
      <p:ext uri="{BB962C8B-B14F-4D97-AF65-F5344CB8AC3E}">
        <p14:creationId xmlns:p14="http://schemas.microsoft.com/office/powerpoint/2010/main" val="54571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484788"/>
            <a:ext cx="396966" cy="765349"/>
          </a:xfrm>
          <a:prstGeom prst="rect">
            <a:avLst/>
          </a:prstGeom>
        </p:spPr>
      </p:pic>
      <p:pic>
        <p:nvPicPr>
          <p:cNvPr id="10" name="Picture 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1484787"/>
            <a:ext cx="396966" cy="765349"/>
          </a:xfrm>
          <a:prstGeom prst="rect">
            <a:avLst/>
          </a:prstGeom>
        </p:spPr>
      </p:pic>
      <p:pic>
        <p:nvPicPr>
          <p:cNvPr id="11" name="Picture 1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484788"/>
            <a:ext cx="396966" cy="765349"/>
          </a:xfrm>
          <a:prstGeom prst="rect">
            <a:avLst/>
          </a:prstGeom>
        </p:spPr>
      </p:pic>
      <p:pic>
        <p:nvPicPr>
          <p:cNvPr id="12" name="Picture 1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1484787"/>
            <a:ext cx="396966" cy="765349"/>
          </a:xfrm>
          <a:prstGeom prst="rect">
            <a:avLst/>
          </a:prstGeom>
        </p:spPr>
      </p:pic>
      <p:pic>
        <p:nvPicPr>
          <p:cNvPr id="95" name="Picture 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97" name="Picture 9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98" name="Picture 9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1484788"/>
            <a:ext cx="396966" cy="765349"/>
          </a:xfrm>
          <a:prstGeom prst="rect">
            <a:avLst/>
          </a:prstGeom>
        </p:spPr>
      </p:pic>
      <p:pic>
        <p:nvPicPr>
          <p:cNvPr id="99" name="Picture 9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1484787"/>
            <a:ext cx="396966" cy="765349"/>
          </a:xfrm>
          <a:prstGeom prst="rect">
            <a:avLst/>
          </a:prstGeom>
        </p:spPr>
      </p:pic>
      <p:pic>
        <p:nvPicPr>
          <p:cNvPr id="100" name="Picture 9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1484788"/>
            <a:ext cx="396966" cy="765349"/>
          </a:xfrm>
          <a:prstGeom prst="rect">
            <a:avLst/>
          </a:prstGeom>
        </p:spPr>
      </p:pic>
      <p:pic>
        <p:nvPicPr>
          <p:cNvPr id="101" name="Picture 10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1484787"/>
            <a:ext cx="396966" cy="765349"/>
          </a:xfrm>
          <a:prstGeom prst="rect">
            <a:avLst/>
          </a:prstGeom>
        </p:spPr>
      </p:pic>
      <p:pic>
        <p:nvPicPr>
          <p:cNvPr id="102" name="Picture 10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103" name="Picture 10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8"/>
            <a:ext cx="396966" cy="765349"/>
          </a:xfrm>
          <a:prstGeom prst="rect">
            <a:avLst/>
          </a:prstGeom>
        </p:spPr>
      </p:pic>
      <p:pic>
        <p:nvPicPr>
          <p:cNvPr id="104" name="Picture 10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1484787"/>
            <a:ext cx="396966" cy="765349"/>
          </a:xfrm>
          <a:prstGeom prst="rect">
            <a:avLst/>
          </a:prstGeom>
        </p:spPr>
      </p:pic>
      <p:pic>
        <p:nvPicPr>
          <p:cNvPr id="105" name="Picture 10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484788"/>
            <a:ext cx="396966" cy="765349"/>
          </a:xfrm>
          <a:prstGeom prst="rect">
            <a:avLst/>
          </a:prstGeom>
        </p:spPr>
      </p:pic>
      <p:pic>
        <p:nvPicPr>
          <p:cNvPr id="106" name="Picture 10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1484787"/>
            <a:ext cx="396966" cy="765349"/>
          </a:xfrm>
          <a:prstGeom prst="rect">
            <a:avLst/>
          </a:prstGeom>
        </p:spPr>
      </p:pic>
      <p:pic>
        <p:nvPicPr>
          <p:cNvPr id="107" name="Picture 10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108" name="Picture 10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1484788"/>
            <a:ext cx="396966" cy="765349"/>
          </a:xfrm>
          <a:prstGeom prst="rect">
            <a:avLst/>
          </a:prstGeom>
        </p:spPr>
      </p:pic>
      <p:pic>
        <p:nvPicPr>
          <p:cNvPr id="109" name="Picture 10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1484787"/>
            <a:ext cx="396966" cy="765349"/>
          </a:xfrm>
          <a:prstGeom prst="rect">
            <a:avLst/>
          </a:prstGeom>
        </p:spPr>
      </p:pic>
      <p:pic>
        <p:nvPicPr>
          <p:cNvPr id="110" name="Picture 10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1484788"/>
            <a:ext cx="396966" cy="765349"/>
          </a:xfrm>
          <a:prstGeom prst="rect">
            <a:avLst/>
          </a:prstGeom>
        </p:spPr>
      </p:pic>
      <p:pic>
        <p:nvPicPr>
          <p:cNvPr id="173" name="Picture 17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679875"/>
            <a:ext cx="396966" cy="765349"/>
          </a:xfrm>
          <a:prstGeom prst="rect">
            <a:avLst/>
          </a:prstGeom>
        </p:spPr>
      </p:pic>
      <p:pic>
        <p:nvPicPr>
          <p:cNvPr id="174" name="Picture 17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762" y="4679874"/>
            <a:ext cx="396966" cy="765349"/>
          </a:xfrm>
          <a:prstGeom prst="rect">
            <a:avLst/>
          </a:prstGeom>
        </p:spPr>
      </p:pic>
      <p:pic>
        <p:nvPicPr>
          <p:cNvPr id="175" name="Picture 17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4679875"/>
            <a:ext cx="396966" cy="765349"/>
          </a:xfrm>
          <a:prstGeom prst="rect">
            <a:avLst/>
          </a:prstGeom>
        </p:spPr>
      </p:pic>
      <p:pic>
        <p:nvPicPr>
          <p:cNvPr id="176" name="Picture 17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4834" y="4679874"/>
            <a:ext cx="396966" cy="765349"/>
          </a:xfrm>
          <a:prstGeom prst="rect">
            <a:avLst/>
          </a:prstGeom>
        </p:spPr>
      </p:pic>
      <p:pic>
        <p:nvPicPr>
          <p:cNvPr id="177" name="Picture 17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4679871"/>
            <a:ext cx="396966" cy="765349"/>
          </a:xfrm>
          <a:prstGeom prst="rect">
            <a:avLst/>
          </a:prstGeom>
        </p:spPr>
      </p:pic>
      <p:pic>
        <p:nvPicPr>
          <p:cNvPr id="178" name="Picture 17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2906" y="4679875"/>
            <a:ext cx="396966" cy="765349"/>
          </a:xfrm>
          <a:prstGeom prst="rect">
            <a:avLst/>
          </a:prstGeom>
        </p:spPr>
      </p:pic>
      <p:pic>
        <p:nvPicPr>
          <p:cNvPr id="179" name="Picture 17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6020" y="4679874"/>
            <a:ext cx="396966" cy="765349"/>
          </a:xfrm>
          <a:prstGeom prst="rect">
            <a:avLst/>
          </a:prstGeom>
        </p:spPr>
      </p:pic>
      <p:pic>
        <p:nvPicPr>
          <p:cNvPr id="180" name="Picture 17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978" y="4679875"/>
            <a:ext cx="396966" cy="765349"/>
          </a:xfrm>
          <a:prstGeom prst="rect">
            <a:avLst/>
          </a:prstGeom>
        </p:spPr>
      </p:pic>
      <p:pic>
        <p:nvPicPr>
          <p:cNvPr id="181" name="Picture 18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092" y="4679874"/>
            <a:ext cx="396966" cy="765349"/>
          </a:xfrm>
          <a:prstGeom prst="rect">
            <a:avLst/>
          </a:prstGeom>
        </p:spPr>
      </p:pic>
      <p:pic>
        <p:nvPicPr>
          <p:cNvPr id="182" name="Picture 18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9050" y="4679871"/>
            <a:ext cx="396966" cy="765349"/>
          </a:xfrm>
          <a:prstGeom prst="rect">
            <a:avLst/>
          </a:prstGeom>
        </p:spPr>
      </p:pic>
      <p:pic>
        <p:nvPicPr>
          <p:cNvPr id="183" name="Picture 182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679875"/>
            <a:ext cx="396966" cy="765349"/>
          </a:xfrm>
          <a:prstGeom prst="rect">
            <a:avLst/>
          </a:prstGeom>
        </p:spPr>
      </p:pic>
      <p:pic>
        <p:nvPicPr>
          <p:cNvPr id="184" name="Picture 183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7122" y="4679874"/>
            <a:ext cx="396966" cy="765349"/>
          </a:xfrm>
          <a:prstGeom prst="rect">
            <a:avLst/>
          </a:prstGeom>
        </p:spPr>
      </p:pic>
      <p:pic>
        <p:nvPicPr>
          <p:cNvPr id="185" name="Picture 184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679875"/>
            <a:ext cx="396966" cy="765349"/>
          </a:xfrm>
          <a:prstGeom prst="rect">
            <a:avLst/>
          </a:prstGeom>
        </p:spPr>
      </p:pic>
      <p:pic>
        <p:nvPicPr>
          <p:cNvPr id="186" name="Picture 185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5194" y="4679874"/>
            <a:ext cx="396966" cy="765349"/>
          </a:xfrm>
          <a:prstGeom prst="rect">
            <a:avLst/>
          </a:prstGeom>
        </p:spPr>
      </p:pic>
      <p:pic>
        <p:nvPicPr>
          <p:cNvPr id="187" name="Picture 186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79871"/>
            <a:ext cx="396966" cy="765349"/>
          </a:xfrm>
          <a:prstGeom prst="rect">
            <a:avLst/>
          </a:prstGeom>
        </p:spPr>
      </p:pic>
      <p:pic>
        <p:nvPicPr>
          <p:cNvPr id="188" name="Picture 187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266" y="4679875"/>
            <a:ext cx="396966" cy="765349"/>
          </a:xfrm>
          <a:prstGeom prst="rect">
            <a:avLst/>
          </a:prstGeom>
        </p:spPr>
      </p:pic>
      <p:pic>
        <p:nvPicPr>
          <p:cNvPr id="189" name="Picture 188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6380" y="4679874"/>
            <a:ext cx="396966" cy="765349"/>
          </a:xfrm>
          <a:prstGeom prst="rect">
            <a:avLst/>
          </a:prstGeom>
        </p:spPr>
      </p:pic>
      <p:pic>
        <p:nvPicPr>
          <p:cNvPr id="190" name="Picture 189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1338" y="4679875"/>
            <a:ext cx="396966" cy="765349"/>
          </a:xfrm>
          <a:prstGeom prst="rect">
            <a:avLst/>
          </a:prstGeom>
        </p:spPr>
      </p:pic>
      <p:pic>
        <p:nvPicPr>
          <p:cNvPr id="191" name="Picture 190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452" y="4679874"/>
            <a:ext cx="396966" cy="765349"/>
          </a:xfrm>
          <a:prstGeom prst="rect">
            <a:avLst/>
          </a:prstGeom>
        </p:spPr>
      </p:pic>
      <p:pic>
        <p:nvPicPr>
          <p:cNvPr id="192" name="Picture 191" descr="person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9410" y="4679871"/>
            <a:ext cx="396966" cy="765349"/>
          </a:xfrm>
          <a:prstGeom prst="rect">
            <a:avLst/>
          </a:prstGeom>
        </p:spPr>
      </p:pic>
      <p:pic>
        <p:nvPicPr>
          <p:cNvPr id="193" name="Picture 19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194" name="Picture 19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195" name="Picture 19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196" name="Picture 19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197" name="Picture 19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198" name="Picture 19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199" name="Picture 19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00" name="Picture 199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01" name="Picture 200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02" name="Picture 201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03" name="Picture 202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04" name="Picture 203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05" name="Picture 204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06" name="Picture 205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07" name="Picture 206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08" name="Picture 207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09" name="Picture 208" descr="person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pic>
        <p:nvPicPr>
          <p:cNvPr id="213" name="Picture 21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84784"/>
            <a:ext cx="396966" cy="765349"/>
          </a:xfrm>
          <a:prstGeom prst="rect">
            <a:avLst/>
          </a:prstGeom>
        </p:spPr>
      </p:pic>
      <p:pic>
        <p:nvPicPr>
          <p:cNvPr id="214" name="Picture 21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6762" y="1484784"/>
            <a:ext cx="396966" cy="765349"/>
          </a:xfrm>
          <a:prstGeom prst="rect">
            <a:avLst/>
          </a:prstGeom>
        </p:spPr>
      </p:pic>
      <p:pic>
        <p:nvPicPr>
          <p:cNvPr id="215" name="Picture 21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1484784"/>
            <a:ext cx="396966" cy="765349"/>
          </a:xfrm>
          <a:prstGeom prst="rect">
            <a:avLst/>
          </a:prstGeom>
        </p:spPr>
      </p:pic>
      <p:pic>
        <p:nvPicPr>
          <p:cNvPr id="216" name="Picture 21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4834" y="1484784"/>
            <a:ext cx="396966" cy="765349"/>
          </a:xfrm>
          <a:prstGeom prst="rect">
            <a:avLst/>
          </a:prstGeom>
        </p:spPr>
      </p:pic>
      <p:pic>
        <p:nvPicPr>
          <p:cNvPr id="217" name="Picture 21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484784"/>
            <a:ext cx="396966" cy="765349"/>
          </a:xfrm>
          <a:prstGeom prst="rect">
            <a:avLst/>
          </a:prstGeom>
        </p:spPr>
      </p:pic>
      <p:pic>
        <p:nvPicPr>
          <p:cNvPr id="218" name="Picture 21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2906" y="1484784"/>
            <a:ext cx="396966" cy="765349"/>
          </a:xfrm>
          <a:prstGeom prst="rect">
            <a:avLst/>
          </a:prstGeom>
        </p:spPr>
      </p:pic>
      <p:pic>
        <p:nvPicPr>
          <p:cNvPr id="219" name="Picture 21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220" name="Picture 21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0978" y="1484784"/>
            <a:ext cx="396966" cy="765349"/>
          </a:xfrm>
          <a:prstGeom prst="rect">
            <a:avLst/>
          </a:prstGeom>
        </p:spPr>
      </p:pic>
      <p:pic>
        <p:nvPicPr>
          <p:cNvPr id="221" name="Picture 220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484784"/>
            <a:ext cx="396966" cy="765349"/>
          </a:xfrm>
          <a:prstGeom prst="rect">
            <a:avLst/>
          </a:prstGeom>
        </p:spPr>
      </p:pic>
      <p:pic>
        <p:nvPicPr>
          <p:cNvPr id="272" name="Picture 271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50" y="1484784"/>
            <a:ext cx="396966" cy="765349"/>
          </a:xfrm>
          <a:prstGeom prst="rect">
            <a:avLst/>
          </a:prstGeom>
        </p:spPr>
      </p:pic>
      <p:pic>
        <p:nvPicPr>
          <p:cNvPr id="273" name="Picture 272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274" name="Picture 273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7122" y="1484784"/>
            <a:ext cx="396966" cy="765349"/>
          </a:xfrm>
          <a:prstGeom prst="rect">
            <a:avLst/>
          </a:prstGeom>
        </p:spPr>
      </p:pic>
      <p:pic>
        <p:nvPicPr>
          <p:cNvPr id="275" name="Picture 274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484784"/>
            <a:ext cx="396966" cy="765349"/>
          </a:xfrm>
          <a:prstGeom prst="rect">
            <a:avLst/>
          </a:prstGeom>
        </p:spPr>
      </p:pic>
      <p:pic>
        <p:nvPicPr>
          <p:cNvPr id="276" name="Picture 275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5194" y="1484784"/>
            <a:ext cx="396966" cy="765349"/>
          </a:xfrm>
          <a:prstGeom prst="rect">
            <a:avLst/>
          </a:prstGeom>
        </p:spPr>
      </p:pic>
      <p:pic>
        <p:nvPicPr>
          <p:cNvPr id="277" name="Picture 276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484784"/>
            <a:ext cx="396966" cy="765349"/>
          </a:xfrm>
          <a:prstGeom prst="rect">
            <a:avLst/>
          </a:prstGeom>
        </p:spPr>
      </p:pic>
      <p:pic>
        <p:nvPicPr>
          <p:cNvPr id="278" name="Picture 277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pic>
        <p:nvPicPr>
          <p:cNvPr id="279" name="Picture 278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484784"/>
            <a:ext cx="396966" cy="765349"/>
          </a:xfrm>
          <a:prstGeom prst="rect">
            <a:avLst/>
          </a:prstGeom>
        </p:spPr>
      </p:pic>
      <p:pic>
        <p:nvPicPr>
          <p:cNvPr id="280" name="Picture 279" descr="person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1338" y="1484784"/>
            <a:ext cx="396966" cy="765349"/>
          </a:xfrm>
          <a:prstGeom prst="rect">
            <a:avLst/>
          </a:prstGeom>
        </p:spPr>
      </p:pic>
      <p:sp>
        <p:nvSpPr>
          <p:cNvPr id="291" name="Rectangle 2"/>
          <p:cNvSpPr>
            <a:spLocks noChangeArrowheads="1"/>
          </p:cNvSpPr>
          <p:nvPr/>
        </p:nvSpPr>
        <p:spPr bwMode="auto">
          <a:xfrm>
            <a:off x="971600" y="5589240"/>
            <a:ext cx="74168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But which 3 ?</a:t>
            </a:r>
            <a:endParaRPr lang="en-C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" name="Picture 29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1484784"/>
            <a:ext cx="396966" cy="765349"/>
          </a:xfrm>
          <a:prstGeom prst="rect">
            <a:avLst/>
          </a:prstGeom>
        </p:spPr>
      </p:pic>
      <p:pic>
        <p:nvPicPr>
          <p:cNvPr id="297" name="Picture 29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1484784"/>
            <a:ext cx="396966" cy="765349"/>
          </a:xfrm>
          <a:prstGeom prst="rect">
            <a:avLst/>
          </a:prstGeom>
        </p:spPr>
      </p:pic>
      <p:pic>
        <p:nvPicPr>
          <p:cNvPr id="298" name="Picture 29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887787"/>
            <a:ext cx="396966" cy="765349"/>
          </a:xfrm>
          <a:prstGeom prst="rect">
            <a:avLst/>
          </a:prstGeom>
        </p:spPr>
      </p:pic>
      <p:pic>
        <p:nvPicPr>
          <p:cNvPr id="299" name="Picture 29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3887787"/>
            <a:ext cx="396966" cy="765349"/>
          </a:xfrm>
          <a:prstGeom prst="rect">
            <a:avLst/>
          </a:prstGeom>
        </p:spPr>
      </p:pic>
      <p:pic>
        <p:nvPicPr>
          <p:cNvPr id="300" name="Picture 29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887787"/>
            <a:ext cx="396966" cy="765349"/>
          </a:xfrm>
          <a:prstGeom prst="rect">
            <a:avLst/>
          </a:prstGeom>
        </p:spPr>
      </p:pic>
      <p:pic>
        <p:nvPicPr>
          <p:cNvPr id="301" name="Picture 30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3887787"/>
            <a:ext cx="396966" cy="765349"/>
          </a:xfrm>
          <a:prstGeom prst="rect">
            <a:avLst/>
          </a:prstGeom>
        </p:spPr>
      </p:pic>
      <p:pic>
        <p:nvPicPr>
          <p:cNvPr id="302" name="Picture 30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887787"/>
            <a:ext cx="396966" cy="765349"/>
          </a:xfrm>
          <a:prstGeom prst="rect">
            <a:avLst/>
          </a:prstGeom>
        </p:spPr>
      </p:pic>
      <p:pic>
        <p:nvPicPr>
          <p:cNvPr id="303" name="Picture 30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3887787"/>
            <a:ext cx="396966" cy="765349"/>
          </a:xfrm>
          <a:prstGeom prst="rect">
            <a:avLst/>
          </a:prstGeom>
        </p:spPr>
      </p:pic>
      <p:pic>
        <p:nvPicPr>
          <p:cNvPr id="304" name="Picture 30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887787"/>
            <a:ext cx="396966" cy="765349"/>
          </a:xfrm>
          <a:prstGeom prst="rect">
            <a:avLst/>
          </a:prstGeom>
        </p:spPr>
      </p:pic>
      <p:pic>
        <p:nvPicPr>
          <p:cNvPr id="305" name="Picture 30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3887787"/>
            <a:ext cx="396966" cy="765349"/>
          </a:xfrm>
          <a:prstGeom prst="rect">
            <a:avLst/>
          </a:prstGeom>
        </p:spPr>
      </p:pic>
      <p:pic>
        <p:nvPicPr>
          <p:cNvPr id="306" name="Picture 30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887787"/>
            <a:ext cx="396966" cy="765349"/>
          </a:xfrm>
          <a:prstGeom prst="rect">
            <a:avLst/>
          </a:prstGeom>
        </p:spPr>
      </p:pic>
      <p:pic>
        <p:nvPicPr>
          <p:cNvPr id="307" name="Picture 30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3887787"/>
            <a:ext cx="396966" cy="765349"/>
          </a:xfrm>
          <a:prstGeom prst="rect">
            <a:avLst/>
          </a:prstGeom>
        </p:spPr>
      </p:pic>
      <p:pic>
        <p:nvPicPr>
          <p:cNvPr id="308" name="Picture 30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887787"/>
            <a:ext cx="396966" cy="765349"/>
          </a:xfrm>
          <a:prstGeom prst="rect">
            <a:avLst/>
          </a:prstGeom>
        </p:spPr>
      </p:pic>
      <p:pic>
        <p:nvPicPr>
          <p:cNvPr id="309" name="Picture 30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3887787"/>
            <a:ext cx="396966" cy="765349"/>
          </a:xfrm>
          <a:prstGeom prst="rect">
            <a:avLst/>
          </a:prstGeom>
        </p:spPr>
      </p:pic>
      <p:pic>
        <p:nvPicPr>
          <p:cNvPr id="310" name="Picture 30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887787"/>
            <a:ext cx="396966" cy="765349"/>
          </a:xfrm>
          <a:prstGeom prst="rect">
            <a:avLst/>
          </a:prstGeom>
        </p:spPr>
      </p:pic>
      <p:pic>
        <p:nvPicPr>
          <p:cNvPr id="311" name="Picture 31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3887787"/>
            <a:ext cx="396966" cy="765349"/>
          </a:xfrm>
          <a:prstGeom prst="rect">
            <a:avLst/>
          </a:prstGeom>
        </p:spPr>
      </p:pic>
      <p:pic>
        <p:nvPicPr>
          <p:cNvPr id="312" name="Picture 31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887787"/>
            <a:ext cx="396966" cy="765349"/>
          </a:xfrm>
          <a:prstGeom prst="rect">
            <a:avLst/>
          </a:prstGeom>
        </p:spPr>
      </p:pic>
      <p:pic>
        <p:nvPicPr>
          <p:cNvPr id="313" name="Picture 31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3887787"/>
            <a:ext cx="396966" cy="765349"/>
          </a:xfrm>
          <a:prstGeom prst="rect">
            <a:avLst/>
          </a:prstGeom>
        </p:spPr>
      </p:pic>
      <p:pic>
        <p:nvPicPr>
          <p:cNvPr id="314" name="Picture 31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887787"/>
            <a:ext cx="396966" cy="765349"/>
          </a:xfrm>
          <a:prstGeom prst="rect">
            <a:avLst/>
          </a:prstGeom>
        </p:spPr>
      </p:pic>
      <p:pic>
        <p:nvPicPr>
          <p:cNvPr id="315" name="Picture 31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3887787"/>
            <a:ext cx="396966" cy="765349"/>
          </a:xfrm>
          <a:prstGeom prst="rect">
            <a:avLst/>
          </a:prstGeom>
        </p:spPr>
      </p:pic>
      <p:pic>
        <p:nvPicPr>
          <p:cNvPr id="316" name="Picture 31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887787"/>
            <a:ext cx="396966" cy="765349"/>
          </a:xfrm>
          <a:prstGeom prst="rect">
            <a:avLst/>
          </a:prstGeom>
        </p:spPr>
      </p:pic>
      <p:pic>
        <p:nvPicPr>
          <p:cNvPr id="317" name="Picture 31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3887787"/>
            <a:ext cx="396966" cy="765349"/>
          </a:xfrm>
          <a:prstGeom prst="rect">
            <a:avLst/>
          </a:prstGeom>
        </p:spPr>
      </p:pic>
      <p:pic>
        <p:nvPicPr>
          <p:cNvPr id="318" name="Picture 31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3068960"/>
            <a:ext cx="396966" cy="765349"/>
          </a:xfrm>
          <a:prstGeom prst="rect">
            <a:avLst/>
          </a:prstGeom>
        </p:spPr>
      </p:pic>
      <p:pic>
        <p:nvPicPr>
          <p:cNvPr id="319" name="Picture 31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3068960"/>
            <a:ext cx="396966" cy="765349"/>
          </a:xfrm>
          <a:prstGeom prst="rect">
            <a:avLst/>
          </a:prstGeom>
        </p:spPr>
      </p:pic>
      <p:pic>
        <p:nvPicPr>
          <p:cNvPr id="320" name="Picture 31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3068960"/>
            <a:ext cx="396966" cy="765349"/>
          </a:xfrm>
          <a:prstGeom prst="rect">
            <a:avLst/>
          </a:prstGeom>
        </p:spPr>
      </p:pic>
      <p:pic>
        <p:nvPicPr>
          <p:cNvPr id="321" name="Picture 32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3068960"/>
            <a:ext cx="396966" cy="765349"/>
          </a:xfrm>
          <a:prstGeom prst="rect">
            <a:avLst/>
          </a:prstGeom>
        </p:spPr>
      </p:pic>
      <p:pic>
        <p:nvPicPr>
          <p:cNvPr id="322" name="Picture 32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068960"/>
            <a:ext cx="396966" cy="765349"/>
          </a:xfrm>
          <a:prstGeom prst="rect">
            <a:avLst/>
          </a:prstGeom>
        </p:spPr>
      </p:pic>
      <p:pic>
        <p:nvPicPr>
          <p:cNvPr id="323" name="Picture 32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3068960"/>
            <a:ext cx="396966" cy="765349"/>
          </a:xfrm>
          <a:prstGeom prst="rect">
            <a:avLst/>
          </a:prstGeom>
        </p:spPr>
      </p:pic>
      <p:pic>
        <p:nvPicPr>
          <p:cNvPr id="324" name="Picture 32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068960"/>
            <a:ext cx="396966" cy="765349"/>
          </a:xfrm>
          <a:prstGeom prst="rect">
            <a:avLst/>
          </a:prstGeom>
        </p:spPr>
      </p:pic>
      <p:pic>
        <p:nvPicPr>
          <p:cNvPr id="325" name="Picture 32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3068960"/>
            <a:ext cx="396966" cy="765349"/>
          </a:xfrm>
          <a:prstGeom prst="rect">
            <a:avLst/>
          </a:prstGeom>
        </p:spPr>
      </p:pic>
      <p:pic>
        <p:nvPicPr>
          <p:cNvPr id="326" name="Picture 32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068960"/>
            <a:ext cx="396966" cy="765349"/>
          </a:xfrm>
          <a:prstGeom prst="rect">
            <a:avLst/>
          </a:prstGeom>
        </p:spPr>
      </p:pic>
      <p:pic>
        <p:nvPicPr>
          <p:cNvPr id="327" name="Picture 32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3068960"/>
            <a:ext cx="396966" cy="765349"/>
          </a:xfrm>
          <a:prstGeom prst="rect">
            <a:avLst/>
          </a:prstGeom>
        </p:spPr>
      </p:pic>
      <p:pic>
        <p:nvPicPr>
          <p:cNvPr id="328" name="Picture 32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068960"/>
            <a:ext cx="396966" cy="765349"/>
          </a:xfrm>
          <a:prstGeom prst="rect">
            <a:avLst/>
          </a:prstGeom>
        </p:spPr>
      </p:pic>
      <p:pic>
        <p:nvPicPr>
          <p:cNvPr id="329" name="Picture 32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3068960"/>
            <a:ext cx="396966" cy="765349"/>
          </a:xfrm>
          <a:prstGeom prst="rect">
            <a:avLst/>
          </a:prstGeom>
        </p:spPr>
      </p:pic>
      <p:pic>
        <p:nvPicPr>
          <p:cNvPr id="330" name="Picture 32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068960"/>
            <a:ext cx="396966" cy="765349"/>
          </a:xfrm>
          <a:prstGeom prst="rect">
            <a:avLst/>
          </a:prstGeom>
        </p:spPr>
      </p:pic>
      <p:pic>
        <p:nvPicPr>
          <p:cNvPr id="331" name="Picture 33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3068960"/>
            <a:ext cx="396966" cy="765349"/>
          </a:xfrm>
          <a:prstGeom prst="rect">
            <a:avLst/>
          </a:prstGeom>
        </p:spPr>
      </p:pic>
      <p:pic>
        <p:nvPicPr>
          <p:cNvPr id="332" name="Picture 33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068960"/>
            <a:ext cx="396966" cy="765349"/>
          </a:xfrm>
          <a:prstGeom prst="rect">
            <a:avLst/>
          </a:prstGeom>
        </p:spPr>
      </p:pic>
      <p:pic>
        <p:nvPicPr>
          <p:cNvPr id="333" name="Picture 33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3068960"/>
            <a:ext cx="396966" cy="765349"/>
          </a:xfrm>
          <a:prstGeom prst="rect">
            <a:avLst/>
          </a:prstGeom>
        </p:spPr>
      </p:pic>
      <p:pic>
        <p:nvPicPr>
          <p:cNvPr id="334" name="Picture 33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068960"/>
            <a:ext cx="396966" cy="765349"/>
          </a:xfrm>
          <a:prstGeom prst="rect">
            <a:avLst/>
          </a:prstGeom>
        </p:spPr>
      </p:pic>
      <p:pic>
        <p:nvPicPr>
          <p:cNvPr id="335" name="Picture 33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3068960"/>
            <a:ext cx="396966" cy="765349"/>
          </a:xfrm>
          <a:prstGeom prst="rect">
            <a:avLst/>
          </a:prstGeom>
        </p:spPr>
      </p:pic>
      <p:pic>
        <p:nvPicPr>
          <p:cNvPr id="336" name="Picture 33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3068960"/>
            <a:ext cx="396966" cy="765349"/>
          </a:xfrm>
          <a:prstGeom prst="rect">
            <a:avLst/>
          </a:prstGeom>
        </p:spPr>
      </p:pic>
      <p:pic>
        <p:nvPicPr>
          <p:cNvPr id="337" name="Picture 33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3068960"/>
            <a:ext cx="396966" cy="765349"/>
          </a:xfrm>
          <a:prstGeom prst="rect">
            <a:avLst/>
          </a:prstGeom>
        </p:spPr>
      </p:pic>
      <p:pic>
        <p:nvPicPr>
          <p:cNvPr id="338" name="Picture 33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2276872"/>
            <a:ext cx="396966" cy="765349"/>
          </a:xfrm>
          <a:prstGeom prst="rect">
            <a:avLst/>
          </a:prstGeom>
        </p:spPr>
      </p:pic>
      <p:pic>
        <p:nvPicPr>
          <p:cNvPr id="339" name="Picture 33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6762" y="2276872"/>
            <a:ext cx="396966" cy="765349"/>
          </a:xfrm>
          <a:prstGeom prst="rect">
            <a:avLst/>
          </a:prstGeom>
        </p:spPr>
      </p:pic>
      <p:pic>
        <p:nvPicPr>
          <p:cNvPr id="340" name="Picture 33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1720" y="2276872"/>
            <a:ext cx="396966" cy="765349"/>
          </a:xfrm>
          <a:prstGeom prst="rect">
            <a:avLst/>
          </a:prstGeom>
        </p:spPr>
      </p:pic>
      <p:pic>
        <p:nvPicPr>
          <p:cNvPr id="341" name="Picture 34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74834" y="2276872"/>
            <a:ext cx="396966" cy="765349"/>
          </a:xfrm>
          <a:prstGeom prst="rect">
            <a:avLst/>
          </a:prstGeom>
        </p:spPr>
      </p:pic>
      <p:pic>
        <p:nvPicPr>
          <p:cNvPr id="342" name="Picture 34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276872"/>
            <a:ext cx="396966" cy="765349"/>
          </a:xfrm>
          <a:prstGeom prst="rect">
            <a:avLst/>
          </a:prstGeom>
        </p:spPr>
      </p:pic>
      <p:pic>
        <p:nvPicPr>
          <p:cNvPr id="343" name="Picture 34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2906" y="2276872"/>
            <a:ext cx="396966" cy="765349"/>
          </a:xfrm>
          <a:prstGeom prst="rect">
            <a:avLst/>
          </a:prstGeom>
        </p:spPr>
      </p:pic>
      <p:pic>
        <p:nvPicPr>
          <p:cNvPr id="344" name="Picture 34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2276872"/>
            <a:ext cx="396966" cy="765349"/>
          </a:xfrm>
          <a:prstGeom prst="rect">
            <a:avLst/>
          </a:prstGeom>
        </p:spPr>
      </p:pic>
      <p:pic>
        <p:nvPicPr>
          <p:cNvPr id="345" name="Picture 34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0978" y="2276872"/>
            <a:ext cx="396966" cy="765349"/>
          </a:xfrm>
          <a:prstGeom prst="rect">
            <a:avLst/>
          </a:prstGeom>
        </p:spPr>
      </p:pic>
      <p:pic>
        <p:nvPicPr>
          <p:cNvPr id="346" name="Picture 34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2276872"/>
            <a:ext cx="396966" cy="765349"/>
          </a:xfrm>
          <a:prstGeom prst="rect">
            <a:avLst/>
          </a:prstGeom>
        </p:spPr>
      </p:pic>
      <p:pic>
        <p:nvPicPr>
          <p:cNvPr id="347" name="Picture 34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9050" y="2276872"/>
            <a:ext cx="396966" cy="765349"/>
          </a:xfrm>
          <a:prstGeom prst="rect">
            <a:avLst/>
          </a:prstGeom>
        </p:spPr>
      </p:pic>
      <p:pic>
        <p:nvPicPr>
          <p:cNvPr id="348" name="Picture 347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2276872"/>
            <a:ext cx="396966" cy="765349"/>
          </a:xfrm>
          <a:prstGeom prst="rect">
            <a:avLst/>
          </a:prstGeom>
        </p:spPr>
      </p:pic>
      <p:pic>
        <p:nvPicPr>
          <p:cNvPr id="349" name="Picture 348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7122" y="2276872"/>
            <a:ext cx="396966" cy="765349"/>
          </a:xfrm>
          <a:prstGeom prst="rect">
            <a:avLst/>
          </a:prstGeom>
        </p:spPr>
      </p:pic>
      <p:pic>
        <p:nvPicPr>
          <p:cNvPr id="350" name="Picture 349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2276872"/>
            <a:ext cx="396966" cy="765349"/>
          </a:xfrm>
          <a:prstGeom prst="rect">
            <a:avLst/>
          </a:prstGeom>
        </p:spPr>
      </p:pic>
      <p:pic>
        <p:nvPicPr>
          <p:cNvPr id="351" name="Picture 350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5194" y="2276872"/>
            <a:ext cx="396966" cy="765349"/>
          </a:xfrm>
          <a:prstGeom prst="rect">
            <a:avLst/>
          </a:prstGeom>
        </p:spPr>
      </p:pic>
      <p:pic>
        <p:nvPicPr>
          <p:cNvPr id="352" name="Picture 351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2276872"/>
            <a:ext cx="396966" cy="765349"/>
          </a:xfrm>
          <a:prstGeom prst="rect">
            <a:avLst/>
          </a:prstGeom>
        </p:spPr>
      </p:pic>
      <p:pic>
        <p:nvPicPr>
          <p:cNvPr id="353" name="Picture 352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3266" y="2276872"/>
            <a:ext cx="396966" cy="765349"/>
          </a:xfrm>
          <a:prstGeom prst="rect">
            <a:avLst/>
          </a:prstGeom>
        </p:spPr>
      </p:pic>
      <p:pic>
        <p:nvPicPr>
          <p:cNvPr id="354" name="Picture 353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276872"/>
            <a:ext cx="396966" cy="765349"/>
          </a:xfrm>
          <a:prstGeom prst="rect">
            <a:avLst/>
          </a:prstGeom>
        </p:spPr>
      </p:pic>
      <p:pic>
        <p:nvPicPr>
          <p:cNvPr id="355" name="Picture 354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38" y="2276872"/>
            <a:ext cx="396966" cy="765349"/>
          </a:xfrm>
          <a:prstGeom prst="rect">
            <a:avLst/>
          </a:prstGeom>
        </p:spPr>
      </p:pic>
      <p:pic>
        <p:nvPicPr>
          <p:cNvPr id="356" name="Picture 355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2276872"/>
            <a:ext cx="396966" cy="765349"/>
          </a:xfrm>
          <a:prstGeom prst="rect">
            <a:avLst/>
          </a:prstGeom>
        </p:spPr>
      </p:pic>
      <p:pic>
        <p:nvPicPr>
          <p:cNvPr id="357" name="Picture 356" descr="person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9410" y="2276872"/>
            <a:ext cx="396966" cy="765349"/>
          </a:xfrm>
          <a:prstGeom prst="rect">
            <a:avLst/>
          </a:prstGeom>
        </p:spPr>
      </p:pic>
      <p:pic>
        <p:nvPicPr>
          <p:cNvPr id="140" name="Picture 139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1484784"/>
            <a:ext cx="396966" cy="765349"/>
          </a:xfrm>
          <a:prstGeom prst="rect">
            <a:avLst/>
          </a:prstGeom>
        </p:spPr>
      </p:pic>
      <p:pic>
        <p:nvPicPr>
          <p:cNvPr id="141" name="Picture 140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1484784"/>
            <a:ext cx="396966" cy="765349"/>
          </a:xfrm>
          <a:prstGeom prst="rect">
            <a:avLst/>
          </a:prstGeom>
        </p:spPr>
      </p:pic>
      <p:pic>
        <p:nvPicPr>
          <p:cNvPr id="142" name="Picture 141" descr="person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3266" y="1484784"/>
            <a:ext cx="396966" cy="765349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251520" y="90872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36% of newly diagnosed cancers, and 10% of all cancer deaths in men</a:t>
            </a:r>
            <a:endParaRPr lang="en-C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Rectangle 2"/>
          <p:cNvSpPr>
            <a:spLocks noChangeArrowheads="1"/>
          </p:cNvSpPr>
          <p:nvPr/>
        </p:nvSpPr>
        <p:spPr bwMode="auto">
          <a:xfrm>
            <a:off x="2699792" y="44624"/>
            <a:ext cx="6120681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Prostate cancer: the numbers</a:t>
            </a:r>
          </a:p>
        </p:txBody>
      </p:sp>
    </p:spTree>
    <p:extLst>
      <p:ext uri="{BB962C8B-B14F-4D97-AF65-F5344CB8AC3E}">
        <p14:creationId xmlns:p14="http://schemas.microsoft.com/office/powerpoint/2010/main" val="28874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052736"/>
            <a:ext cx="8215340" cy="4457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Screening &amp; Diagnosis: </a:t>
            </a:r>
          </a:p>
          <a:p>
            <a:pPr lvl="1" indent="-342000" eaLnBrk="1" hangingPunct="1">
              <a:lnSpc>
                <a:spcPct val="90000"/>
              </a:lnSpc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&gt;1M prostate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biopsies yearly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</a:p>
          <a:p>
            <a:pPr marL="742950" lvl="2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C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+PSA test means only 30-50% chance of a positive biopsy</a:t>
            </a:r>
          </a:p>
          <a:p>
            <a:pPr marL="742950" lvl="2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Chance of hospitalization following biopsy increases by 250%</a:t>
            </a:r>
          </a:p>
          <a:p>
            <a:pPr marL="742950" lvl="2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5% increase in accuracy for a prostate screening test would eliminate 165,000 unnecessary biopsies and 7000 hospitalizations each year in North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7784" y="44624"/>
            <a:ext cx="648072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I have cancer?</a:t>
            </a:r>
            <a:endParaRPr lang="en-CA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95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052736"/>
            <a:ext cx="8215340" cy="4457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Prognosis: who to treat?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CA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</a:t>
            </a:r>
            <a:r>
              <a:rPr lang="en-C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prostate cancer is </a:t>
            </a:r>
            <a:r>
              <a:rPr lang="en-CA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risk, </a:t>
            </a:r>
            <a:r>
              <a:rPr lang="en-C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 90</a:t>
            </a:r>
            <a:r>
              <a:rPr lang="en-CA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patients </a:t>
            </a:r>
            <a:r>
              <a:rPr lang="en-C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treatment</a:t>
            </a:r>
          </a:p>
          <a:p>
            <a:pPr lvl="1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50</a:t>
            </a:r>
            <a:r>
              <a:rPr lang="en-CA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</a:t>
            </a:r>
            <a:r>
              <a:rPr lang="en-C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prostate cancer are not </a:t>
            </a:r>
            <a:r>
              <a:rPr lang="en-CA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lethal </a:t>
            </a:r>
            <a:r>
              <a:rPr lang="en-CA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without treatment </a:t>
            </a:r>
            <a:endParaRPr lang="en-CA" u="sng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C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</a:t>
            </a:r>
            <a:r>
              <a:rPr lang="en-CA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</a:t>
            </a:r>
            <a:r>
              <a:rPr lang="en-CA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treatments have </a:t>
            </a:r>
            <a:r>
              <a:rPr lang="en-CA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dramatic impact on the quality of life of patients.</a:t>
            </a:r>
          </a:p>
          <a:p>
            <a:pPr marL="342900" lvl="1" indent="-342900" eaLnBrk="1" hangingPunct="1">
              <a:lnSpc>
                <a:spcPct val="90000"/>
              </a:lnSpc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7784" y="44624"/>
            <a:ext cx="6480720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  <a:contourClr>
                <a:schemeClr val="tx1"/>
              </a:contourClr>
            </a:sp3d>
          </a:bodyPr>
          <a:lstStyle/>
          <a:p>
            <a:pPr algn="ctr">
              <a:defRPr/>
            </a:pPr>
            <a:r>
              <a:rPr lang="en-CA" sz="2800" b="1" dirty="0" smtClean="0">
                <a:solidFill>
                  <a:srgbClr val="33339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I need treatment?</a:t>
            </a:r>
            <a:endParaRPr lang="en-CA" b="1" dirty="0">
              <a:solidFill>
                <a:srgbClr val="33339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2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15607</TotalTime>
  <Words>1940</Words>
  <Application>Microsoft Office PowerPoint</Application>
  <PresentationFormat>On-screen Show (4:3)</PresentationFormat>
  <Paragraphs>582</Paragraphs>
  <Slides>51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Office Theme</vt:lpstr>
      <vt:lpstr>4_Default Design</vt:lpstr>
      <vt:lpstr>1_Default Design</vt:lpstr>
      <vt:lpstr>2_Default Design</vt:lpstr>
      <vt:lpstr>3_Default Design</vt:lpstr>
      <vt:lpstr>6_Default Design</vt:lpstr>
      <vt:lpstr>7_Default Design</vt:lpstr>
      <vt:lpstr>Beam</vt:lpstr>
      <vt:lpstr>1_Office Theme</vt:lpstr>
      <vt:lpstr>Blends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PRIME Study</vt:lpstr>
      <vt:lpstr>The PRIME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Beads-on-a-Bead Approach to Identify Peptides Targeted to EGFL7, an Angiogenic Marker</dc:title>
  <dc:creator>cho</dc:creator>
  <cp:lastModifiedBy>John Lewis</cp:lastModifiedBy>
  <cp:revision>757</cp:revision>
  <dcterms:created xsi:type="dcterms:W3CDTF">2009-02-16T19:04:19Z</dcterms:created>
  <dcterms:modified xsi:type="dcterms:W3CDTF">2016-04-13T01:04:38Z</dcterms:modified>
</cp:coreProperties>
</file>