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347" r:id="rId3"/>
    <p:sldId id="263" r:id="rId4"/>
    <p:sldId id="261" r:id="rId5"/>
    <p:sldId id="325" r:id="rId6"/>
    <p:sldId id="326" r:id="rId7"/>
    <p:sldId id="327" r:id="rId8"/>
    <p:sldId id="328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9" r:id="rId20"/>
    <p:sldId id="341" r:id="rId21"/>
    <p:sldId id="348" r:id="rId22"/>
    <p:sldId id="342" r:id="rId23"/>
    <p:sldId id="343" r:id="rId24"/>
    <p:sldId id="344" r:id="rId25"/>
    <p:sldId id="34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4747"/>
    <a:srgbClr val="FFC000"/>
    <a:srgbClr val="47F7AC"/>
    <a:srgbClr val="F747DE"/>
    <a:srgbClr val="F7DE47"/>
    <a:srgbClr val="D6D8FF"/>
    <a:srgbClr val="47ACF7"/>
    <a:srgbClr val="FFFFFF"/>
    <a:srgbClr val="FFB57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4119" autoAdjust="0"/>
  </p:normalViewPr>
  <p:slideViewPr>
    <p:cSldViewPr snapToGrid="0">
      <p:cViewPr varScale="1">
        <p:scale>
          <a:sx n="61" d="100"/>
          <a:sy n="61" d="100"/>
        </p:scale>
        <p:origin x="6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3ECC4-6B08-4464-ACA9-4CF30822846A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31A2B-9BA9-4588-AEA0-4D54834D1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8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31A2B-9BA9-4588-AEA0-4D54834D1A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77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 err="1" smtClean="0"/>
              <a:t>unioned</a:t>
            </a:r>
            <a:r>
              <a:rPr lang="en-US" dirty="0" smtClean="0"/>
              <a:t> the gene-year and gene-country</a:t>
            </a:r>
            <a:r>
              <a:rPr lang="en-US" baseline="0" dirty="0" smtClean="0"/>
              <a:t> item sets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Mesothelioma is rare cancer that forms on protective lining of internal organs of the body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Several genes were not found for any of these diseases!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31A2B-9BA9-4588-AEA0-4D54834D1A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26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of the items</a:t>
            </a:r>
            <a:r>
              <a:rPr lang="en-US" baseline="0" dirty="0" smtClean="0"/>
              <a:t> in the </a:t>
            </a:r>
            <a:r>
              <a:rPr lang="en-US" baseline="0" dirty="0" err="1" smtClean="0"/>
              <a:t>itemsets</a:t>
            </a:r>
            <a:r>
              <a:rPr lang="en-US" baseline="0" dirty="0" smtClean="0"/>
              <a:t> were found in community 4</a:t>
            </a:r>
          </a:p>
          <a:p>
            <a:r>
              <a:rPr lang="en-US" baseline="0" dirty="0" smtClean="0"/>
              <a:t>Some of the connected genes that may appear to have no connection may have a yet to be discovered connection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31A2B-9BA9-4588-AEA0-4D54834D1A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0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found some papers that link schizophrenia to prostate</a:t>
            </a:r>
            <a:r>
              <a:rPr lang="en-US" baseline="0" dirty="0" smtClean="0"/>
              <a:t> cancer, endometriosis and prostate cancer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31A2B-9BA9-4588-AEA0-4D54834D1A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8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Prostate cancer is a deadly disease.</a:t>
            </a:r>
            <a:r>
              <a:rPr lang="en-US" baseline="0" dirty="0" smtClean="0"/>
              <a:t> About 1 in 7 men will develop prostate cancer.</a:t>
            </a:r>
          </a:p>
          <a:p>
            <a:r>
              <a:rPr lang="en-US" dirty="0" smtClean="0"/>
              <a:t>http://www.cancer.org/cancer/prostatecancer/detailedguide/prostate-cancer-key-statistics</a:t>
            </a:r>
          </a:p>
          <a:p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baseline="0" dirty="0" smtClean="0"/>
              <a:t>, when we compare statistics, we see that prostate cancer is the second most diagnosed cancer in males worldwide, whereas in developed country it’s the most diagnosed cancer in males.</a:t>
            </a:r>
          </a:p>
          <a:p>
            <a:r>
              <a:rPr lang="en-US" baseline="0" dirty="0" smtClean="0"/>
              <a:t>Why is there a difference?</a:t>
            </a:r>
          </a:p>
          <a:p>
            <a:r>
              <a:rPr lang="en-US" b="1" baseline="0" dirty="0" smtClean="0"/>
              <a:t>The difference is partly due to increased usage of biomarker tests in developed countries, which leads to earlier detection.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31A2B-9BA9-4588-AEA0-4D54834D1A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2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biomarker is anything that serves as an indication of cancer in the body. It can be the </a:t>
            </a:r>
            <a:r>
              <a:rPr lang="en-US" baseline="0" dirty="0" err="1" smtClean="0"/>
              <a:t>tumour</a:t>
            </a:r>
            <a:r>
              <a:rPr lang="en-US" baseline="0" dirty="0" smtClean="0"/>
              <a:t> shape, proteins floating in the blood, or genetics. Our project focused on different genes that can serve as bio-markers to breast cancer. Let’s look at an example of how a famous genetic breast cancer bio-marker: The BRCA1 or 2 genes.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lets look at genetic biomarkers as an example. </a:t>
            </a:r>
          </a:p>
          <a:p>
            <a:r>
              <a:rPr lang="en-US" baseline="0" dirty="0" smtClean="0"/>
              <a:t>In most of the cases, DNA is repaired as normal when it gets damaged.</a:t>
            </a:r>
          </a:p>
          <a:p>
            <a:r>
              <a:rPr lang="en-US" baseline="0" dirty="0" smtClean="0"/>
              <a:t>However, if it is repaired incorrectly, the cell may lose the ability to die. This may lead to cancer.</a:t>
            </a:r>
          </a:p>
          <a:p>
            <a:r>
              <a:rPr lang="en-US" baseline="0" dirty="0" smtClean="0"/>
              <a:t>Some genes are particularly sensitive, such as the BRCA1 gene which is known to be associated with prostate and breast cancer, and if these genes are mutated, then you have a higher risk of getting cancer.</a:t>
            </a:r>
          </a:p>
          <a:p>
            <a:r>
              <a:rPr lang="en-US" baseline="0" dirty="0" smtClean="0"/>
              <a:t>Sensitive genes such as these are often responsible for suppressing </a:t>
            </a:r>
            <a:r>
              <a:rPr lang="en-US" baseline="0" dirty="0" err="1" smtClean="0"/>
              <a:t>tumours</a:t>
            </a:r>
            <a:r>
              <a:rPr lang="en-US" baseline="0" dirty="0" smtClean="0"/>
              <a:t>, are involved in parts of the cell cycle, or cell signaling.</a:t>
            </a:r>
          </a:p>
          <a:p>
            <a:r>
              <a:rPr lang="en-US" baseline="0" dirty="0" smtClean="0"/>
              <a:t>Mutations in these genes can also be inherited.</a:t>
            </a:r>
          </a:p>
          <a:p>
            <a:r>
              <a:rPr lang="en-US" baseline="0" dirty="0" smtClean="0"/>
              <a:t>Sensitive genes like these are known as cancer biomarkers, because they may indicate cancer when mutated.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D5D0A-62E1-4929-B7E5-53A5E5296A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94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</a:t>
            </a:r>
            <a:r>
              <a:rPr lang="en-US" baseline="0" dirty="0" smtClean="0"/>
              <a:t> year the cancer task force of Canada recommended to remove the PSA test altogether because it leads to too many false positives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Canadian Task Force on Preventive Health Care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PSA can also be detected when: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Prostate is enlarged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Prostate infected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31A2B-9BA9-4588-AEA0-4D54834D1A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25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Gene-ge</a:t>
            </a:r>
            <a:r>
              <a:rPr lang="en-US" baseline="0" dirty="0" smtClean="0"/>
              <a:t>ne </a:t>
            </a:r>
            <a:r>
              <a:rPr lang="en-US" baseline="0" dirty="0" err="1" smtClean="0"/>
              <a:t>cooccurence</a:t>
            </a:r>
            <a:r>
              <a:rPr lang="en-US" baseline="0" dirty="0" smtClean="0"/>
              <a:t> networks hope to find links between genes that you may not have known existed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31A2B-9BA9-4588-AEA0-4D54834D1A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1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31A2B-9BA9-4588-AEA0-4D54834D1A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46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Clustered according to country which studied it the most</a:t>
            </a:r>
          </a:p>
          <a:p>
            <a:endParaRPr lang="en-US" dirty="0" smtClean="0"/>
          </a:p>
          <a:p>
            <a:r>
              <a:rPr lang="en-US" dirty="0" smtClean="0"/>
              <a:t>China studied MMP2 the most</a:t>
            </a:r>
          </a:p>
          <a:p>
            <a:endParaRPr lang="en-US" dirty="0" smtClean="0"/>
          </a:p>
          <a:p>
            <a:r>
              <a:rPr lang="en-US" dirty="0" smtClean="0"/>
              <a:t>Some countries are more interested</a:t>
            </a:r>
            <a:r>
              <a:rPr lang="en-US" baseline="0" dirty="0" smtClean="0"/>
              <a:t> in some of the genes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31A2B-9BA9-4588-AEA0-4D54834D1A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17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Genes frequently mentioned together by papers written in the same year. For example, if two genes were both mentioned in the same year, then they get a point.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Genes</a:t>
            </a:r>
            <a:r>
              <a:rPr lang="en-US" baseline="0" dirty="0" smtClean="0"/>
              <a:t> frequently mentioned together by papers which were affiliated to the same countries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31A2B-9BA9-4588-AEA0-4D54834D1A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02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All of the items in all the item sets were found in the “fuzzy”, or “grey” areas of the clusters. They are connector genes.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31A2B-9BA9-4588-AEA0-4D54834D1A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21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5A1C-DCBE-43E1-9D64-96B885D14E7B}" type="datetime1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52E6-6E71-4A57-A9A6-8EADE004D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7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AAF3-AEAF-4C9D-B06F-6B7CF6954579}" type="datetime1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52E6-6E71-4A57-A9A6-8EADE004D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36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B1E3-DB78-4A47-BE45-E8BF94CC7B0A}" type="datetime1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52E6-6E71-4A57-A9A6-8EADE004D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E46E-5BEA-4306-BBC5-B9E277E69D6A}" type="datetime1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52E6-6E71-4A57-A9A6-8EADE004D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8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98C5-9488-4736-9C84-64BAA7C02586}" type="datetime1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52E6-6E71-4A57-A9A6-8EADE004D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8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583C-579F-485E-A29E-2698CC9B585B}" type="datetime1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52E6-6E71-4A57-A9A6-8EADE004D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8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EEDA-20A8-44D6-A925-9573BB0D74ED}" type="datetime1">
              <a:rPr lang="en-US" smtClean="0"/>
              <a:t>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52E6-6E71-4A57-A9A6-8EADE004D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3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A3260-53CC-4583-9F85-5FE92DCD1AC5}" type="datetime1">
              <a:rPr lang="en-US" smtClean="0"/>
              <a:t>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52E6-6E71-4A57-A9A6-8EADE004D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0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208B-A5DF-45A3-BCF3-55010B9D4B3E}" type="datetime1">
              <a:rPr lang="en-US" smtClean="0"/>
              <a:t>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52E6-6E71-4A57-A9A6-8EADE004D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BBE6-2BB3-433E-8A8A-1AB7A0BB3D9D}" type="datetime1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52E6-6E71-4A57-A9A6-8EADE004D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4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4649-7496-45C7-B5E3-51EE4A100431}" type="datetime1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52E6-6E71-4A57-A9A6-8EADE004D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6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4DD69-81AB-4AF4-AB00-45F082E59C22}" type="datetime1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652E6-6E71-4A57-A9A6-8EADE004D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2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880">
              <a:schemeClr val="bg1"/>
            </a:gs>
            <a:gs pos="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69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6.googleusercontent.com/qmQSrPpT_AJUfMoewIqXesffG1zU7Iz3oZHD_5bzMjjNsYqvGyCe0DSUd3tTCq9Ag_L_96z7bCD20Oi0p2vu_lsiO9U0r7zzgMbnjug0ZW9m8p1diNlo3EzTeee9DSShkLTaPC4u5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83" y="2810921"/>
            <a:ext cx="5647664" cy="4047079"/>
          </a:xfrm>
          <a:prstGeom prst="rect">
            <a:avLst/>
          </a:prstGeom>
          <a:noFill/>
          <a:ex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416314" y="742949"/>
            <a:ext cx="8868509" cy="2637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002060"/>
                </a:solidFill>
                <a:latin typeface="DengXian" panose="03000509000000000000" pitchFamily="65" charset="-122"/>
                <a:ea typeface="DengXian" panose="03000509000000000000" pitchFamily="65" charset="-122"/>
              </a:rPr>
              <a:t>Combining </a:t>
            </a:r>
            <a:r>
              <a:rPr lang="en-US" sz="4800" b="1" dirty="0" smtClean="0">
                <a:solidFill>
                  <a:schemeClr val="accent6"/>
                </a:solidFill>
                <a:latin typeface="DengXian" panose="03000509000000000000" pitchFamily="65" charset="-122"/>
                <a:ea typeface="DengXian" panose="03000509000000000000" pitchFamily="65" charset="-122"/>
              </a:rPr>
              <a:t>Data Mining </a:t>
            </a:r>
            <a:r>
              <a:rPr lang="en-US" sz="4800" b="1" dirty="0" smtClean="0">
                <a:solidFill>
                  <a:srgbClr val="002060"/>
                </a:solidFill>
                <a:latin typeface="DengXian" panose="03000509000000000000" pitchFamily="65" charset="-122"/>
                <a:ea typeface="DengXian" panose="03000509000000000000" pitchFamily="65" charset="-122"/>
              </a:rPr>
              <a:t>and </a:t>
            </a:r>
            <a:r>
              <a:rPr lang="en-US" sz="4800" b="1" dirty="0" smtClean="0">
                <a:solidFill>
                  <a:schemeClr val="accent2"/>
                </a:solidFill>
                <a:latin typeface="DengXian" panose="03000509000000000000" pitchFamily="65" charset="-122"/>
                <a:ea typeface="DengXian" panose="03000509000000000000" pitchFamily="65" charset="-122"/>
              </a:rPr>
              <a:t>Network Analysis</a:t>
            </a:r>
            <a:r>
              <a:rPr lang="en-US" sz="4800" b="1" dirty="0" smtClean="0">
                <a:solidFill>
                  <a:srgbClr val="002060"/>
                </a:solidFill>
                <a:latin typeface="DengXian" panose="03000509000000000000" pitchFamily="65" charset="-122"/>
                <a:ea typeface="DengXian" panose="03000509000000000000" pitchFamily="65" charset="-122"/>
              </a:rPr>
              <a:t> to find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DengXian" panose="03000509000000000000" pitchFamily="65" charset="-122"/>
                <a:ea typeface="DengXian" panose="03000509000000000000" pitchFamily="65" charset="-122"/>
              </a:rPr>
              <a:t>Prostate Cancer Biomarkers</a:t>
            </a:r>
            <a:endParaRPr lang="en-US" dirty="0">
              <a:solidFill>
                <a:srgbClr val="002060"/>
              </a:solidFill>
              <a:latin typeface="DengXian" panose="03000509000000000000" pitchFamily="65" charset="-122"/>
              <a:ea typeface="DengXian" panose="03000509000000000000" pitchFamily="65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73813" y="4345167"/>
            <a:ext cx="2256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Gabriela Jurca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52E6-6E71-4A57-A9A6-8EADE004DB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0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ritelatex.s3.amazonaws.com/filepicker/5P7vRCV1Qe2VApXUR4ck_Collabora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259083"/>
            <a:ext cx="6219371" cy="546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engXian" panose="03000509000000000000" pitchFamily="65" charset="-122"/>
                <a:ea typeface="DengXian" panose="03000509000000000000" pitchFamily="65" charset="-122"/>
              </a:rPr>
              <a:t>Collaborations between the top 10 countries</a:t>
            </a:r>
            <a:endParaRPr lang="en-US" dirty="0">
              <a:latin typeface="DengXian" panose="03000509000000000000" pitchFamily="65" charset="-122"/>
              <a:ea typeface="DengXian" panose="03000509000000000000" pitchFamily="65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52E6-6E71-4A57-A9A6-8EADE004DB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0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engXian" panose="03000509000000000000" pitchFamily="65" charset="-122"/>
                <a:ea typeface="DengXian" panose="03000509000000000000" pitchFamily="65" charset="-122"/>
              </a:rPr>
              <a:t>What are the top genes?</a:t>
            </a:r>
            <a:endParaRPr lang="en-US" dirty="0">
              <a:latin typeface="DengXian" panose="03000509000000000000" pitchFamily="65" charset="-122"/>
              <a:ea typeface="DengXian" panose="03000509000000000000" pitchFamily="65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52E6-6E71-4A57-A9A6-8EADE004DBD4}" type="slidenum">
              <a:rPr lang="en-US" smtClean="0"/>
              <a:t>11</a:t>
            </a:fld>
            <a:endParaRPr lang="en-US"/>
          </a:p>
        </p:txBody>
      </p:sp>
      <p:pic>
        <p:nvPicPr>
          <p:cNvPr id="4098" name="Picture 2" descr="https://writelatex.s3.amazonaws.com/jjxhcqwxstpy/uploads/3724/3237193/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343" y="1690688"/>
            <a:ext cx="6961414" cy="480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4949371"/>
            <a:ext cx="1770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KLK3 is the gene responsible for Prostate-Specific Antigen (PSA)</a:t>
            </a:r>
            <a:endParaRPr lang="en-US" i="1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2608943" y="4412343"/>
            <a:ext cx="2224314" cy="11371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64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 most frequently studied together?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52E6-6E71-4A57-A9A6-8EADE004DBD4}" type="slidenum">
              <a:rPr lang="en-US" smtClean="0"/>
              <a:t>12</a:t>
            </a:fld>
            <a:endParaRPr lang="en-US"/>
          </a:p>
        </p:txBody>
      </p:sp>
      <p:pic>
        <p:nvPicPr>
          <p:cNvPr id="5122" name="Picture 2" descr="https://writelatex.s3.amazonaws.com/jjxhcqwxstpy/uploads/4704/3292015/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45" y="2074213"/>
            <a:ext cx="4605109" cy="393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ritelatex.s3.amazonaws.com/jjxhcqwxstpy/uploads/4704/3292015/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03" y="2057658"/>
            <a:ext cx="4605110" cy="393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38473" y="1612548"/>
            <a:ext cx="1503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E0204"/>
                </a:solidFill>
              </a:rPr>
              <a:t>Gene</a:t>
            </a:r>
            <a:r>
              <a:rPr lang="en-US" sz="2400" b="1" dirty="0"/>
              <a:t>-</a:t>
            </a:r>
            <a:r>
              <a:rPr lang="en-US" sz="2400" b="1" dirty="0">
                <a:solidFill>
                  <a:schemeClr val="accent6"/>
                </a:solidFill>
              </a:rPr>
              <a:t>Year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45466" y="1643341"/>
            <a:ext cx="1970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E0204"/>
                </a:solidFill>
              </a:rPr>
              <a:t>Gene</a:t>
            </a:r>
            <a:r>
              <a:rPr lang="en-US" sz="2400" b="1" dirty="0" smtClean="0"/>
              <a:t>-</a:t>
            </a:r>
            <a:r>
              <a:rPr lang="en-US" sz="2400" b="1" dirty="0" smtClean="0">
                <a:solidFill>
                  <a:schemeClr val="accent5"/>
                </a:solidFill>
              </a:rPr>
              <a:t>Country</a:t>
            </a:r>
            <a:endParaRPr lang="en-US" sz="2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4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 most frequently studied together?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52E6-6E71-4A57-A9A6-8EADE004DBD4}" type="slidenum">
              <a:rPr lang="en-US" smtClean="0"/>
              <a:t>13</a:t>
            </a:fld>
            <a:endParaRPr lang="en-US"/>
          </a:p>
        </p:txBody>
      </p:sp>
      <p:pic>
        <p:nvPicPr>
          <p:cNvPr id="5122" name="Picture 2" descr="https://writelatex.s3.amazonaws.com/jjxhcqwxstpy/uploads/4704/3292015/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355" y="2903016"/>
            <a:ext cx="1768245" cy="150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ritelatex.s3.amazonaws.com/jjxhcqwxstpy/uploads/4704/3292015/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46" y="2839981"/>
            <a:ext cx="1720963" cy="146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9163" y="1577453"/>
            <a:ext cx="1503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E0204"/>
                </a:solidFill>
              </a:rPr>
              <a:t>Gene</a:t>
            </a:r>
            <a:r>
              <a:rPr lang="en-US" sz="2400" b="1" dirty="0"/>
              <a:t>-</a:t>
            </a:r>
            <a:r>
              <a:rPr lang="en-US" sz="2400" b="1" dirty="0">
                <a:solidFill>
                  <a:schemeClr val="accent6"/>
                </a:solidFill>
              </a:rPr>
              <a:t>Year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11724" y="1577453"/>
            <a:ext cx="1970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E0204"/>
                </a:solidFill>
              </a:rPr>
              <a:t>Gene</a:t>
            </a:r>
            <a:r>
              <a:rPr lang="en-US" sz="2400" b="1" dirty="0" smtClean="0"/>
              <a:t>-</a:t>
            </a:r>
            <a:r>
              <a:rPr lang="en-US" sz="2400" b="1" dirty="0" smtClean="0">
                <a:solidFill>
                  <a:schemeClr val="accent5"/>
                </a:solidFill>
              </a:rPr>
              <a:t>Country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2017" y="3148680"/>
            <a:ext cx="1988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Soft clustering on 52 (years) dimensions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761755" y="3095722"/>
            <a:ext cx="2185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Soft clustering on 132 (countries) dimensions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7" idx="2"/>
          </p:cNvCxnSpPr>
          <p:nvPr/>
        </p:nvCxnSpPr>
        <p:spPr>
          <a:xfrm flipH="1">
            <a:off x="2177143" y="2039118"/>
            <a:ext cx="1133700" cy="6460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2"/>
            <a:endCxn id="10" idx="0"/>
          </p:cNvCxnSpPr>
          <p:nvPr/>
        </p:nvCxnSpPr>
        <p:spPr>
          <a:xfrm>
            <a:off x="3310843" y="2039118"/>
            <a:ext cx="1715403" cy="11095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34946" y="2204530"/>
            <a:ext cx="1988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Association </a:t>
            </a:r>
          </a:p>
          <a:p>
            <a:r>
              <a:rPr lang="en-US" dirty="0" smtClean="0"/>
              <a:t>Rule Mining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005325" y="2256685"/>
            <a:ext cx="1988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Association </a:t>
            </a:r>
          </a:p>
          <a:p>
            <a:r>
              <a:rPr lang="en-US" dirty="0" smtClean="0"/>
              <a:t>Rule Mining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12" idx="2"/>
          </p:cNvCxnSpPr>
          <p:nvPr/>
        </p:nvCxnSpPr>
        <p:spPr>
          <a:xfrm flipH="1">
            <a:off x="8447314" y="2039118"/>
            <a:ext cx="549648" cy="6460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2" idx="2"/>
            <a:endCxn id="16" idx="0"/>
          </p:cNvCxnSpPr>
          <p:nvPr/>
        </p:nvCxnSpPr>
        <p:spPr>
          <a:xfrm>
            <a:off x="8996962" y="2039118"/>
            <a:ext cx="1857467" cy="10566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20" name="Oval 5119"/>
          <p:cNvSpPr/>
          <p:nvPr/>
        </p:nvSpPr>
        <p:spPr>
          <a:xfrm>
            <a:off x="3962400" y="4244670"/>
            <a:ext cx="1219200" cy="928559"/>
          </a:xfrm>
          <a:prstGeom prst="ellipse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72000" y="4244670"/>
            <a:ext cx="1219200" cy="928559"/>
          </a:xfrm>
          <a:prstGeom prst="ellipse">
            <a:avLst/>
          </a:prstGeom>
          <a:solidFill>
            <a:schemeClr val="accent4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267200" y="4658376"/>
            <a:ext cx="1219200" cy="928559"/>
          </a:xfrm>
          <a:prstGeom prst="ellipse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9761755" y="4150187"/>
            <a:ext cx="1219200" cy="928559"/>
          </a:xfrm>
          <a:prstGeom prst="ellipse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0371355" y="4150187"/>
            <a:ext cx="1219200" cy="928559"/>
          </a:xfrm>
          <a:prstGeom prst="ellipse">
            <a:avLst/>
          </a:prstGeom>
          <a:solidFill>
            <a:schemeClr val="accent4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066555" y="4563893"/>
            <a:ext cx="1219200" cy="928559"/>
          </a:xfrm>
          <a:prstGeom prst="ellipse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33" name="Curved Connector 5132"/>
          <p:cNvCxnSpPr/>
          <p:nvPr/>
        </p:nvCxnSpPr>
        <p:spPr>
          <a:xfrm>
            <a:off x="1839925" y="4892685"/>
            <a:ext cx="3088326" cy="39213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36" name="Right Brace 5135"/>
          <p:cNvSpPr/>
          <p:nvPr/>
        </p:nvSpPr>
        <p:spPr>
          <a:xfrm rot="5400000">
            <a:off x="1614954" y="3550790"/>
            <a:ext cx="449943" cy="1966953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Brace 55"/>
          <p:cNvSpPr/>
          <p:nvPr/>
        </p:nvSpPr>
        <p:spPr>
          <a:xfrm rot="5400000">
            <a:off x="7703906" y="3645318"/>
            <a:ext cx="449943" cy="1966953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Curved Connector 56"/>
          <p:cNvCxnSpPr/>
          <p:nvPr/>
        </p:nvCxnSpPr>
        <p:spPr>
          <a:xfrm flipV="1">
            <a:off x="7928877" y="4826164"/>
            <a:ext cx="2776306" cy="158737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46" name="TextBox 5145"/>
          <p:cNvSpPr txBox="1"/>
          <p:nvPr/>
        </p:nvSpPr>
        <p:spPr>
          <a:xfrm>
            <a:off x="1947361" y="4944745"/>
            <a:ext cx="2015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in the fuzzy area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7830539" y="5052076"/>
            <a:ext cx="2015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in the fuzzy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1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685" y="51026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DengXian" panose="03000509000000000000" pitchFamily="65" charset="-122"/>
                <a:ea typeface="DengXian" panose="03000509000000000000" pitchFamily="65" charset="-122"/>
              </a:rPr>
              <a:t>What are the top 10 diseases?</a:t>
            </a:r>
            <a:endParaRPr lang="en-US" dirty="0">
              <a:latin typeface="DengXian" panose="03000509000000000000" pitchFamily="65" charset="-122"/>
              <a:ea typeface="DengXian" panose="03000509000000000000" pitchFamily="65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52E6-6E71-4A57-A9A6-8EADE004DBD4}" type="slidenum">
              <a:rPr lang="en-US" smtClean="0">
                <a:latin typeface="DengXian" panose="03000509000000000000" pitchFamily="65" charset="-122"/>
                <a:ea typeface="DengXian" panose="03000509000000000000" pitchFamily="65" charset="-122"/>
              </a:rPr>
              <a:t>14</a:t>
            </a:fld>
            <a:endParaRPr lang="en-US">
              <a:latin typeface="DengXian" panose="03000509000000000000" pitchFamily="65" charset="-122"/>
              <a:ea typeface="DengXian" panose="03000509000000000000" pitchFamily="65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173" y="2505528"/>
            <a:ext cx="8048625" cy="312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01029" y="6075236"/>
            <a:ext cx="5682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Used the web tool </a:t>
            </a:r>
            <a:r>
              <a:rPr lang="en-US" b="1" dirty="0" err="1" smtClean="0"/>
              <a:t>DisGeNet</a:t>
            </a:r>
            <a:r>
              <a:rPr lang="en-US" dirty="0" smtClean="0"/>
              <a:t> to find diseases for each gene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06900" y="3022601"/>
            <a:ext cx="1104900" cy="304800"/>
          </a:xfrm>
          <a:prstGeom prst="rect">
            <a:avLst/>
          </a:prstGeom>
          <a:solidFill>
            <a:schemeClr val="accent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30400" y="3327401"/>
            <a:ext cx="1066800" cy="228599"/>
          </a:xfrm>
          <a:prstGeom prst="rect">
            <a:avLst/>
          </a:prstGeom>
          <a:solidFill>
            <a:schemeClr val="accent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30400" y="4051300"/>
            <a:ext cx="977900" cy="174397"/>
          </a:xfrm>
          <a:prstGeom prst="rect">
            <a:avLst/>
          </a:prstGeom>
          <a:solidFill>
            <a:schemeClr val="accent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16100" y="3556000"/>
            <a:ext cx="977900" cy="174397"/>
          </a:xfrm>
          <a:prstGeom prst="rect">
            <a:avLst/>
          </a:prstGeom>
          <a:solidFill>
            <a:srgbClr val="FF99CC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12079" y="4304167"/>
            <a:ext cx="977900" cy="174397"/>
          </a:xfrm>
          <a:prstGeom prst="rect">
            <a:avLst/>
          </a:prstGeom>
          <a:solidFill>
            <a:srgbClr val="FF99CC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30400" y="5276169"/>
            <a:ext cx="1638300" cy="174397"/>
          </a:xfrm>
          <a:prstGeom prst="rect">
            <a:avLst/>
          </a:prstGeom>
          <a:solidFill>
            <a:schemeClr val="accent2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engXian" panose="03000509000000000000" pitchFamily="65" charset="-122"/>
                <a:ea typeface="DengXian" panose="03000509000000000000" pitchFamily="65" charset="-122"/>
              </a:rPr>
              <a:t>What communities of genes exist?</a:t>
            </a:r>
            <a:endParaRPr lang="en-US" dirty="0">
              <a:latin typeface="DengXian" panose="03000509000000000000" pitchFamily="65" charset="-122"/>
              <a:ea typeface="DengXian" panose="03000509000000000000" pitchFamily="65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52E6-6E71-4A57-A9A6-8EADE004DBD4}" type="slidenum">
              <a:rPr lang="en-US" smtClean="0"/>
              <a:t>15</a:t>
            </a:fld>
            <a:endParaRPr lang="en-US"/>
          </a:p>
        </p:txBody>
      </p:sp>
      <p:pic>
        <p:nvPicPr>
          <p:cNvPr id="8194" name="Picture 2" descr="https://writelatex.s3.amazonaws.com/jjxhcqwxstpy/uploads/4777/3303080/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96" y="1358225"/>
            <a:ext cx="7337590" cy="536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473582" y="2497046"/>
            <a:ext cx="298994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Highest betweenness centrality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(key genes):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39" lvl="1" indent="-285739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</a:p>
          <a:p>
            <a:pPr marL="742939" lvl="1" indent="-285739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KLK3</a:t>
            </a:r>
          </a:p>
          <a:p>
            <a:pPr marL="742939" lvl="1" indent="-285739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ACAD9</a:t>
            </a:r>
          </a:p>
          <a:p>
            <a:pPr marL="742939" lvl="1" indent="-285739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CDKN2A</a:t>
            </a:r>
          </a:p>
          <a:p>
            <a:pPr marL="742939" lvl="1" indent="-285739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05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engXian" panose="03000509000000000000" pitchFamily="65" charset="-122"/>
                <a:ea typeface="DengXian" panose="03000509000000000000" pitchFamily="65" charset="-122"/>
              </a:rPr>
              <a:t>Diseases among the communities</a:t>
            </a:r>
            <a:endParaRPr lang="en-US" dirty="0">
              <a:latin typeface="DengXian" panose="03000509000000000000" pitchFamily="65" charset="-122"/>
              <a:ea typeface="DengXian" panose="03000509000000000000" pitchFamily="65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52E6-6E71-4A57-A9A6-8EADE004DBD4}" type="slidenum">
              <a:rPr lang="en-US" smtClean="0"/>
              <a:t>16</a:t>
            </a:fld>
            <a:endParaRPr lang="en-US"/>
          </a:p>
        </p:txBody>
      </p:sp>
      <p:pic>
        <p:nvPicPr>
          <p:cNvPr id="8194" name="Picture 2" descr="https://writelatex.s3.amazonaws.com/jjxhcqwxstpy/uploads/4777/3303080/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174" y="1660040"/>
            <a:ext cx="3075656" cy="224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18" y="4120409"/>
            <a:ext cx="11866563" cy="14899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8289" y="5341290"/>
            <a:ext cx="593888" cy="178796"/>
          </a:xfrm>
          <a:prstGeom prst="rect">
            <a:avLst/>
          </a:prstGeom>
          <a:solidFill>
            <a:srgbClr val="FFB57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8290" y="5196449"/>
            <a:ext cx="593887" cy="144841"/>
          </a:xfrm>
          <a:prstGeom prst="rect">
            <a:avLst/>
          </a:prstGeom>
          <a:solidFill>
            <a:srgbClr val="47ACF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8289" y="5040163"/>
            <a:ext cx="593889" cy="156286"/>
          </a:xfrm>
          <a:prstGeom prst="rect">
            <a:avLst/>
          </a:prstGeom>
          <a:solidFill>
            <a:srgbClr val="D6D8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8290" y="4895322"/>
            <a:ext cx="593889" cy="144841"/>
          </a:xfrm>
          <a:prstGeom prst="rect">
            <a:avLst/>
          </a:prstGeom>
          <a:solidFill>
            <a:srgbClr val="F7DE4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8290" y="4738526"/>
            <a:ext cx="593891" cy="156796"/>
          </a:xfrm>
          <a:prstGeom prst="rect">
            <a:avLst/>
          </a:prstGeom>
          <a:solidFill>
            <a:srgbClr val="F747D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8290" y="4580286"/>
            <a:ext cx="593892" cy="158750"/>
          </a:xfrm>
          <a:prstGeom prst="rect">
            <a:avLst/>
          </a:prstGeom>
          <a:solidFill>
            <a:srgbClr val="F7474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8290" y="4424000"/>
            <a:ext cx="593890" cy="156286"/>
          </a:xfrm>
          <a:prstGeom prst="rect">
            <a:avLst/>
          </a:prstGeom>
          <a:solidFill>
            <a:srgbClr val="47F7A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28380" y="4149216"/>
            <a:ext cx="1104900" cy="304800"/>
          </a:xfrm>
          <a:prstGeom prst="rect">
            <a:avLst/>
          </a:prstGeom>
          <a:solidFill>
            <a:schemeClr val="accent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ixabay.com/static/uploads/photo/2013/07/18/10/59/dna-163710_6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85"/>
          <a:stretch/>
        </p:blipFill>
        <p:spPr bwMode="auto">
          <a:xfrm>
            <a:off x="0" y="868362"/>
            <a:ext cx="12192000" cy="583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54025"/>
            <a:ext cx="12192000" cy="625157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engXian" panose="03000509000000000000" pitchFamily="65" charset="-122"/>
                <a:ea typeface="DengXian" panose="03000509000000000000" pitchFamily="65" charset="-122"/>
              </a:rPr>
              <a:t>Contribution</a:t>
            </a:r>
            <a:endParaRPr lang="en-US" dirty="0">
              <a:latin typeface="DengXian" panose="03000509000000000000" pitchFamily="65" charset="-122"/>
              <a:ea typeface="DengXian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Presented a new methodology to explore prostate cancer genetic biomarkers</a:t>
            </a:r>
          </a:p>
          <a:p>
            <a:pPr lvl="1"/>
            <a:r>
              <a:rPr lang="en-US" dirty="0" smtClean="0"/>
              <a:t>Combined data mining and network analysis to find some interesting trends in prostate cancer research</a:t>
            </a:r>
          </a:p>
          <a:p>
            <a:pPr lvl="1"/>
            <a:r>
              <a:rPr lang="en-US" dirty="0" smtClean="0"/>
              <a:t>Explored new relationships: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gene-year, gene-country, abstract-country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52E6-6E71-4A57-A9A6-8EADE004DB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upload.wikimedia.org/wikipedia/commons/d/dc/Desert_Roa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2"/>
          <a:stretch/>
        </p:blipFill>
        <p:spPr bwMode="auto">
          <a:xfrm>
            <a:off x="0" y="-29029"/>
            <a:ext cx="12192000" cy="688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-29029"/>
            <a:ext cx="12192000" cy="6887029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engXian" panose="03000509000000000000" pitchFamily="65" charset="-122"/>
                <a:ea typeface="DengXian" panose="03000509000000000000" pitchFamily="65" charset="-122"/>
              </a:rPr>
              <a:t>Future Work</a:t>
            </a:r>
            <a:endParaRPr lang="en-US" dirty="0">
              <a:latin typeface="DengXian" panose="03000509000000000000" pitchFamily="65" charset="-122"/>
              <a:ea typeface="DengXian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452" y="1776749"/>
            <a:ext cx="4924087" cy="4809581"/>
          </a:xfrm>
        </p:spPr>
        <p:txBody>
          <a:bodyPr>
            <a:normAutofit/>
          </a:bodyPr>
          <a:lstStyle/>
          <a:p>
            <a:r>
              <a:rPr lang="en-US" dirty="0" smtClean="0"/>
              <a:t>Compare results between prostate and breast cancer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Validate with experimental results, such as expression data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52E6-6E71-4A57-A9A6-8EADE004DBD4}" type="slidenum">
              <a:rPr lang="en-US" smtClean="0"/>
              <a:t>18</a:t>
            </a:fld>
            <a:endParaRPr lang="en-US"/>
          </a:p>
        </p:txBody>
      </p:sp>
      <p:pic>
        <p:nvPicPr>
          <p:cNvPr id="2052" name="Picture 4" descr="https://upload.wikimedia.org/wikipedia/commons/thumb/4/41/Chromosome_16.svg/2000px-Chromosome_16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7857" y="1768879"/>
            <a:ext cx="1007280" cy="158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50668" y="1776749"/>
            <a:ext cx="451986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Compare the gene locations on the chromosomes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Prostate </a:t>
            </a:r>
            <a:r>
              <a:rPr lang="en-US" sz="2800" dirty="0"/>
              <a:t>cancer survey</a:t>
            </a:r>
          </a:p>
        </p:txBody>
      </p:sp>
      <p:pic>
        <p:nvPicPr>
          <p:cNvPr id="2054" name="Picture 6" descr="https://upload.wikimedia.org/wikipedia/commons/thumb/0/03/Checklist_Noun_project_5166.svg/2000px-Checklist_Noun_project_5166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533" y="4887465"/>
            <a:ext cx="1020449" cy="106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pload.wikimedia.org/wikipedia/commons/thumb/b/b5/Pink_ribbon.svg/1000px-Pink_ribbon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000">
            <a:off x="3062641" y="2632846"/>
            <a:ext cx="555712" cy="90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016" y="2610405"/>
            <a:ext cx="485082" cy="87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4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1916361" y="2483688"/>
            <a:ext cx="2509283" cy="2381693"/>
          </a:xfrm>
          <a:prstGeom prst="ellipse">
            <a:avLst/>
          </a:prstGeom>
          <a:solidFill>
            <a:srgbClr val="FFFF00">
              <a:alpha val="32941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engXian" panose="03000509000000000000" pitchFamily="65" charset="-122"/>
                <a:ea typeface="DengXian" panose="03000509000000000000" pitchFamily="65" charset="-122"/>
              </a:rPr>
              <a:t>Prostate cancer survey</a:t>
            </a:r>
            <a:endParaRPr lang="en-US" dirty="0">
              <a:latin typeface="DengXian" panose="03000509000000000000" pitchFamily="65" charset="-122"/>
              <a:ea typeface="DengXian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Another data source that we can use to enhance our results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52E6-6E71-4A57-A9A6-8EADE004DBD4}" type="slidenum">
              <a:rPr lang="en-US" smtClean="0"/>
              <a:t>19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429" y="2588811"/>
            <a:ext cx="1524633" cy="14887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71367" y="4059317"/>
            <a:ext cx="1932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 abstract</a:t>
            </a:r>
            <a:r>
              <a:rPr lang="en-US" dirty="0"/>
              <a:t>s</a:t>
            </a: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128" y="2849967"/>
            <a:ext cx="1362909" cy="136290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2266" y="4163147"/>
            <a:ext cx="189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Experimental data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61229" y="4163147"/>
            <a:ext cx="149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Survey results</a:t>
            </a:r>
          </a:p>
        </p:txBody>
      </p:sp>
      <p:pic>
        <p:nvPicPr>
          <p:cNvPr id="17" name="Picture 6" descr="https://upload.wikimedia.org/wikipedia/commons/thumb/0/03/Checklist_Noun_project_5166.svg/2000px-Checklist_Noun_project_5166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657" y="2965413"/>
            <a:ext cx="1020449" cy="106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4629" y="5208491"/>
            <a:ext cx="870051" cy="8700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53074" y="6057166"/>
            <a:ext cx="1473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Strong results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852535" y="4762025"/>
            <a:ext cx="1502094" cy="4464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737400" y="4532479"/>
            <a:ext cx="5542" cy="5116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176056" y="4568646"/>
            <a:ext cx="1402403" cy="6544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97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engXian" panose="03000509000000000000" pitchFamily="65" charset="-122"/>
                <a:ea typeface="DengXian" panose="03000509000000000000" pitchFamily="65" charset="-122"/>
              </a:rPr>
              <a:t>Today:</a:t>
            </a:r>
            <a:endParaRPr lang="en-US" dirty="0">
              <a:latin typeface="DengXian" panose="03000509000000000000" pitchFamily="65" charset="-122"/>
              <a:ea typeface="DengXian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000" y="1847850"/>
            <a:ext cx="47625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600" dirty="0" smtClean="0"/>
              <a:t>Background 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600" dirty="0" smtClean="0"/>
              <a:t>Research results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600" dirty="0" smtClean="0"/>
              <a:t>Prostate cancer 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52E6-6E71-4A57-A9A6-8EADE004DBD4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2" descr="https://lh6.googleusercontent.com/qmQSrPpT_AJUfMoewIqXesffG1zU7Iz3oZHD_5bzMjjNsYqvGyCe0DSUd3tTCq9Ag_L_96z7bCD20Oi0p2vu_lsiO9U0r7zzgMbnjug0ZW9m8p1diNlo3EzTeee9DSShkLTaPC4u5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83" y="2810921"/>
            <a:ext cx="5647664" cy="4047079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633479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engXian" panose="03000509000000000000" pitchFamily="65" charset="-122"/>
                <a:ea typeface="DengXian" panose="03000509000000000000" pitchFamily="65" charset="-122"/>
              </a:rPr>
              <a:t>Prostate cancer survey</a:t>
            </a:r>
            <a:endParaRPr lang="en-US" dirty="0">
              <a:latin typeface="DengXian" panose="03000509000000000000" pitchFamily="65" charset="-122"/>
              <a:ea typeface="DengXian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survey regarding your body, lifestyle, and environment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Example: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52E6-6E71-4A57-A9A6-8EADE004DBD4}" type="slidenum">
              <a:rPr lang="en-US" smtClean="0"/>
              <a:t>20</a:t>
            </a:fld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187" y="3260282"/>
            <a:ext cx="5317288" cy="280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9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s.freestockphotos.biz/pictures/9/9514-a-cup-of-mint-tea-on-a-white-background-p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146" y="2622066"/>
            <a:ext cx="2472221" cy="164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engXian" panose="03000509000000000000" pitchFamily="65" charset="-122"/>
                <a:ea typeface="DengXian" panose="03000509000000000000" pitchFamily="65" charset="-122"/>
              </a:rPr>
              <a:t>Why is the survey useful?</a:t>
            </a:r>
            <a:endParaRPr lang="en-US" dirty="0">
              <a:latin typeface="DengXian" panose="03000509000000000000" pitchFamily="65" charset="-122"/>
              <a:ea typeface="DengXian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can find interesting correlations.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example: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52E6-6E71-4A57-A9A6-8EADE004DBD4}" type="slidenum">
              <a:rPr lang="en-US" smtClean="0"/>
              <a:t>21</a:t>
            </a:fld>
            <a:endParaRPr lang="en-US"/>
          </a:p>
        </p:txBody>
      </p:sp>
      <p:pic>
        <p:nvPicPr>
          <p:cNvPr id="1028" name="Picture 4" descr="https://upload.wikimedia.org/wikipedia/en/7/7c/Blue_ribb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283" y="2503067"/>
            <a:ext cx="820876" cy="147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33857" y="4001294"/>
            <a:ext cx="9247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accent6"/>
                </a:solidFill>
              </a:rPr>
              <a:t>2 cups of green tea a day correlates with </a:t>
            </a:r>
            <a:r>
              <a:rPr lang="en-US" sz="2400" b="1" i="1" dirty="0" smtClean="0">
                <a:solidFill>
                  <a:schemeClr val="accent6"/>
                </a:solidFill>
              </a:rPr>
              <a:t>lower</a:t>
            </a:r>
            <a:r>
              <a:rPr lang="en-US" sz="2400" i="1" dirty="0" smtClean="0">
                <a:solidFill>
                  <a:schemeClr val="accent6"/>
                </a:solidFill>
              </a:rPr>
              <a:t> prostate cancer incidence</a:t>
            </a:r>
            <a:endParaRPr lang="en-US" sz="2400" i="1" dirty="0">
              <a:solidFill>
                <a:schemeClr val="accent6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6215062" y="3098007"/>
            <a:ext cx="1066800" cy="750889"/>
          </a:xfrm>
          <a:prstGeom prst="lef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flipH="1">
            <a:off x="6979999" y="3098006"/>
            <a:ext cx="1066800" cy="750889"/>
          </a:xfrm>
          <a:prstGeom prst="lef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blogs.mcgill.ca/oss/files/2012/11/lactose-intoleran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235" y="5010657"/>
            <a:ext cx="1252859" cy="125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eft Arrow 12"/>
          <p:cNvSpPr/>
          <p:nvPr/>
        </p:nvSpPr>
        <p:spPr>
          <a:xfrm>
            <a:off x="6091015" y="5165429"/>
            <a:ext cx="1066800" cy="750889"/>
          </a:xfrm>
          <a:prstGeom prst="leftArrow">
            <a:avLst/>
          </a:prstGeom>
          <a:solidFill>
            <a:srgbClr val="F7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flipH="1">
            <a:off x="6855952" y="5165428"/>
            <a:ext cx="1066800" cy="750889"/>
          </a:xfrm>
          <a:prstGeom prst="leftArrow">
            <a:avLst/>
          </a:prstGeom>
          <a:solidFill>
            <a:srgbClr val="F7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https://upload.wikimedia.org/wikipedia/en/7/7c/Blue_ribb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962" y="4773532"/>
            <a:ext cx="820876" cy="147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21764" y="6117434"/>
            <a:ext cx="8653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74747"/>
                </a:solidFill>
              </a:rPr>
              <a:t>Lactose intolerance correlates with </a:t>
            </a:r>
            <a:r>
              <a:rPr lang="en-US" sz="2400" b="1" i="1" dirty="0" smtClean="0">
                <a:solidFill>
                  <a:srgbClr val="F74747"/>
                </a:solidFill>
              </a:rPr>
              <a:t>higher</a:t>
            </a:r>
            <a:r>
              <a:rPr lang="en-US" sz="2400" i="1" dirty="0" smtClean="0">
                <a:solidFill>
                  <a:srgbClr val="F74747"/>
                </a:solidFill>
              </a:rPr>
              <a:t> prostate cancer incidence</a:t>
            </a:r>
            <a:endParaRPr lang="en-US" sz="2400" i="1" dirty="0">
              <a:solidFill>
                <a:srgbClr val="F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32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engXian" panose="03000509000000000000" pitchFamily="65" charset="-122"/>
                <a:ea typeface="DengXian" panose="03000509000000000000" pitchFamily="65" charset="-122"/>
              </a:rPr>
              <a:t>Type of </a:t>
            </a:r>
            <a:r>
              <a:rPr lang="en-US" dirty="0">
                <a:latin typeface="DengXian" panose="03000509000000000000" pitchFamily="65" charset="-122"/>
                <a:ea typeface="DengXian" panose="03000509000000000000" pitchFamily="65" charset="-122"/>
              </a:rPr>
              <a:t>q</a:t>
            </a:r>
            <a:r>
              <a:rPr lang="en-US" dirty="0" smtClean="0">
                <a:latin typeface="DengXian" panose="03000509000000000000" pitchFamily="65" charset="-122"/>
                <a:ea typeface="DengXian" panose="03000509000000000000" pitchFamily="65" charset="-122"/>
              </a:rPr>
              <a:t>uestions on the survey:</a:t>
            </a:r>
            <a:endParaRPr lang="en-US" dirty="0">
              <a:latin typeface="DengXian" panose="03000509000000000000" pitchFamily="65" charset="-122"/>
              <a:ea typeface="DengXian" panose="03000509000000000000" pitchFamily="65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52E6-6E71-4A57-A9A6-8EADE004DBD4}" type="slidenum">
              <a:rPr lang="en-US" smtClean="0"/>
              <a:t>22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 rot="730984">
            <a:off x="8572236" y="3367824"/>
            <a:ext cx="3491594" cy="8425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Geographical location</a:t>
            </a:r>
          </a:p>
        </p:txBody>
      </p:sp>
      <p:sp>
        <p:nvSpPr>
          <p:cNvPr id="7" name="Rectangle 6"/>
          <p:cNvSpPr/>
          <p:nvPr/>
        </p:nvSpPr>
        <p:spPr>
          <a:xfrm rot="20283558">
            <a:off x="2909446" y="1740575"/>
            <a:ext cx="29743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Body metrics (ex. Height)</a:t>
            </a:r>
            <a:endParaRPr lang="en-US" sz="32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1245796">
            <a:off x="6385178" y="2343118"/>
            <a:ext cx="1609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Smoking</a:t>
            </a:r>
            <a:endParaRPr lang="en-US" sz="32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1155168">
            <a:off x="4951580" y="3842910"/>
            <a:ext cx="871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Diet</a:t>
            </a:r>
            <a:endParaRPr lang="en-US" sz="32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 rot="20815452">
            <a:off x="2120534" y="5020186"/>
            <a:ext cx="3491594" cy="84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effectLst>
                  <a:glow rad="139700">
                    <a:srgbClr val="7030A0">
                      <a:alpha val="40000"/>
                    </a:srgbClr>
                  </a:glow>
                </a:effectLst>
              </a:rPr>
              <a:t>Ancestry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 rot="1722501">
            <a:off x="5517598" y="5290485"/>
            <a:ext cx="1898312" cy="453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Disease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 rot="20815452">
            <a:off x="8543310" y="5235976"/>
            <a:ext cx="1992335" cy="4109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Exercise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 rot="902736">
            <a:off x="514582" y="3581088"/>
            <a:ext cx="3491594" cy="84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Medication</a:t>
            </a:r>
          </a:p>
        </p:txBody>
      </p:sp>
    </p:spTree>
    <p:extLst>
      <p:ext uri="{BB962C8B-B14F-4D97-AF65-F5344CB8AC3E}">
        <p14:creationId xmlns:p14="http://schemas.microsoft.com/office/powerpoint/2010/main" val="254073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lh6.googleusercontent.com/qmQSrPpT_AJUfMoewIqXesffG1zU7Iz3oZHD_5bzMjjNsYqvGyCe0DSUd3tTCq9Ag_L_96z7bCD20Oi0p2vu_lsiO9U0r7zzgMbnjug0ZW9m8p1diNlo3EzTeee9DSShkLTaPC4u5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41221" y="4350538"/>
            <a:ext cx="3499142" cy="2507462"/>
          </a:xfrm>
          <a:prstGeom prst="rect">
            <a:avLst/>
          </a:prstGeom>
          <a:noFill/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engXian" panose="03000509000000000000" pitchFamily="65" charset="-122"/>
                <a:ea typeface="DengXian" panose="03000509000000000000" pitchFamily="65" charset="-122"/>
              </a:rPr>
              <a:t>What will we do with the data?</a:t>
            </a:r>
            <a:endParaRPr lang="en-US" dirty="0">
              <a:latin typeface="DengXian" panose="03000509000000000000" pitchFamily="65" charset="-122"/>
              <a:ea typeface="DengXian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i="1" dirty="0" smtClean="0"/>
              <a:t>anonymous</a:t>
            </a:r>
            <a:r>
              <a:rPr lang="en-US" dirty="0" smtClean="0"/>
              <a:t> data will be used in </a:t>
            </a:r>
            <a:r>
              <a:rPr lang="en-US" b="1" i="1" dirty="0" smtClean="0"/>
              <a:t>aggregate form </a:t>
            </a:r>
            <a:r>
              <a:rPr lang="en-US" dirty="0" smtClean="0"/>
              <a:t>to find trends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may use data mining and social network analysis to analyze results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results may then be validated by wet-lab researchers!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52E6-6E71-4A57-A9A6-8EADE004DBD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65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1396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engXian" panose="03000509000000000000" pitchFamily="65" charset="-122"/>
                <a:ea typeface="DengXian" panose="03000509000000000000" pitchFamily="65" charset="-122"/>
              </a:rPr>
              <a:t>Please take the survey!</a:t>
            </a:r>
            <a:endParaRPr lang="en-US" dirty="0">
              <a:latin typeface="DengXian" panose="03000509000000000000" pitchFamily="65" charset="-122"/>
              <a:ea typeface="DengXian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Online (prostatecancer.alhajj.ca)</a:t>
            </a:r>
          </a:p>
          <a:p>
            <a:endParaRPr lang="en-US" sz="3600" dirty="0" smtClean="0"/>
          </a:p>
          <a:p>
            <a:r>
              <a:rPr lang="en-US" sz="3600" dirty="0" smtClean="0"/>
              <a:t>Hardcopy (Today)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52E6-6E71-4A57-A9A6-8EADE004DBD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20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lh6.googleusercontent.com/qmQSrPpT_AJUfMoewIqXesffG1zU7Iz3oZHD_5bzMjjNsYqvGyCe0DSUd3tTCq9Ag_L_96z7bCD20Oi0p2vu_lsiO9U0r7zzgMbnjug0ZW9m8p1diNlo3EzTeee9DSShkLTaPC4u5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83" y="2810921"/>
            <a:ext cx="5647664" cy="4047079"/>
          </a:xfrm>
          <a:prstGeom prst="rect">
            <a:avLst/>
          </a:prstGeom>
          <a:noFill/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838" y="2525939"/>
            <a:ext cx="37338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DengXian" panose="03000509000000000000" pitchFamily="65" charset="-122"/>
                <a:ea typeface="DengXian" panose="03000509000000000000" pitchFamily="65" charset="-122"/>
              </a:rPr>
              <a:t>Thank you!</a:t>
            </a:r>
            <a:br>
              <a:rPr lang="en-US" dirty="0" smtClean="0">
                <a:latin typeface="DengXian" panose="03000509000000000000" pitchFamily="65" charset="-122"/>
                <a:ea typeface="DengXian" panose="03000509000000000000" pitchFamily="65" charset="-122"/>
              </a:rPr>
            </a:br>
            <a:r>
              <a:rPr lang="en-US" dirty="0" smtClean="0">
                <a:latin typeface="DengXian" panose="03000509000000000000" pitchFamily="65" charset="-122"/>
                <a:ea typeface="DengXian" panose="03000509000000000000" pitchFamily="65" charset="-122"/>
              </a:rPr>
              <a:t>	Questions?</a:t>
            </a:r>
            <a:endParaRPr lang="en-US" dirty="0">
              <a:latin typeface="DengXian" panose="03000509000000000000" pitchFamily="65" charset="-122"/>
              <a:ea typeface="DengXian" panose="03000509000000000000" pitchFamily="65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52E6-6E71-4A57-A9A6-8EADE004DBD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7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8489" y="550958"/>
            <a:ext cx="82319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68B1FF"/>
                </a:solidFill>
                <a:latin typeface="+mj-lt"/>
              </a:rPr>
              <a:t>1 in 7 men will develop prostate cancer</a:t>
            </a:r>
          </a:p>
          <a:p>
            <a:r>
              <a:rPr lang="en-US" sz="4000" dirty="0">
                <a:solidFill>
                  <a:srgbClr val="68B1FF"/>
                </a:solidFill>
                <a:latin typeface="+mj-lt"/>
              </a:rPr>
              <a:t>	</a:t>
            </a:r>
            <a:r>
              <a:rPr lang="en-US" sz="4000" dirty="0" smtClean="0">
                <a:solidFill>
                  <a:srgbClr val="68B1FF"/>
                </a:solidFill>
                <a:latin typeface="+mj-lt"/>
              </a:rPr>
              <a:t>			</a:t>
            </a:r>
            <a:endParaRPr lang="en-US" dirty="0">
              <a:solidFill>
                <a:srgbClr val="68B1FF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599" y="1423564"/>
            <a:ext cx="3904782" cy="12750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4707" y="3739635"/>
            <a:ext cx="97067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Worldwide: </a:t>
            </a:r>
            <a:r>
              <a:rPr lang="en-US" sz="4000" dirty="0" smtClean="0">
                <a:latin typeface="+mj-lt"/>
              </a:rPr>
              <a:t>#2 most diagnosed cancer in males</a:t>
            </a:r>
          </a:p>
          <a:p>
            <a:r>
              <a:rPr lang="en-US" sz="3600" b="1" dirty="0" smtClean="0">
                <a:latin typeface="+mj-lt"/>
              </a:rPr>
              <a:t>Developed countries</a:t>
            </a:r>
            <a:r>
              <a:rPr lang="en-US" sz="4000" b="1" dirty="0" smtClean="0">
                <a:latin typeface="+mj-lt"/>
              </a:rPr>
              <a:t>: </a:t>
            </a:r>
            <a:r>
              <a:rPr lang="en-US" sz="4000" dirty="0" smtClean="0">
                <a:latin typeface="+mj-lt"/>
              </a:rPr>
              <a:t>#1 </a:t>
            </a:r>
            <a:r>
              <a:rPr lang="en-US" sz="4000" dirty="0">
                <a:latin typeface="+mj-lt"/>
              </a:rPr>
              <a:t>	</a:t>
            </a:r>
            <a:r>
              <a:rPr lang="en-US" sz="4000" dirty="0" smtClean="0">
                <a:latin typeface="+mj-lt"/>
              </a:rPr>
              <a:t>			</a:t>
            </a:r>
            <a:endParaRPr lang="en-US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23964" y="5129597"/>
            <a:ext cx="1346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>
                <a:latin typeface="+mj-lt"/>
              </a:rPr>
              <a:t>Why?</a:t>
            </a:r>
            <a:endParaRPr lang="en-US" sz="4000" i="1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52E6-6E71-4A57-A9A6-8EADE004DB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2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386" y="4189077"/>
            <a:ext cx="689353" cy="1596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0654" y="328612"/>
            <a:ext cx="50048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DengXian" panose="03000509000000000000" pitchFamily="65" charset="-122"/>
                <a:ea typeface="DengXian" panose="03000509000000000000" pitchFamily="65" charset="-122"/>
              </a:rPr>
              <a:t>Cancer biomarkers</a:t>
            </a:r>
            <a:endParaRPr lang="en-US" sz="4400" dirty="0">
              <a:latin typeface="DengXian" panose="03000509000000000000" pitchFamily="65" charset="-122"/>
              <a:ea typeface="DengXian" panose="03000509000000000000" pitchFamily="65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015" y="1415020"/>
            <a:ext cx="876300" cy="2028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0350" y="3384841"/>
            <a:ext cx="155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Damaged DNA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70323" y="2581093"/>
            <a:ext cx="860027" cy="1043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3275" y="2892824"/>
            <a:ext cx="1516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UV, X-rays, </a:t>
            </a:r>
            <a:r>
              <a:rPr lang="en-US" dirty="0" err="1" smtClean="0"/>
              <a:t>etc</a:t>
            </a:r>
            <a:endParaRPr lang="en-US" dirty="0"/>
          </a:p>
        </p:txBody>
      </p:sp>
      <p:pic>
        <p:nvPicPr>
          <p:cNvPr id="1026" name="Picture 2" descr="https://pixabay.com/static/uploads/photo/2014/04/02/16/26/couple-307287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616" y="4625976"/>
            <a:ext cx="1520135" cy="115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5386" y="914400"/>
            <a:ext cx="574420" cy="15150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80428" y="2520454"/>
            <a:ext cx="207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</a:t>
            </a:r>
            <a:r>
              <a:rPr lang="en-US" b="1" dirty="0" smtClean="0">
                <a:solidFill>
                  <a:srgbClr val="FF0000"/>
                </a:solidFill>
              </a:rPr>
              <a:t>BRCA1</a:t>
            </a:r>
            <a:r>
              <a:rPr lang="en-US" dirty="0" smtClean="0"/>
              <a:t> gene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516923" y="5329766"/>
            <a:ext cx="336350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76715" y="5801067"/>
            <a:ext cx="887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Parents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640957" y="1953932"/>
            <a:ext cx="2381679" cy="6599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ightning Bolt 28"/>
          <p:cNvSpPr/>
          <p:nvPr/>
        </p:nvSpPr>
        <p:spPr>
          <a:xfrm>
            <a:off x="647146" y="1896266"/>
            <a:ext cx="1047544" cy="954094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857551" y="5905317"/>
            <a:ext cx="2185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Mutated </a:t>
            </a:r>
            <a:r>
              <a:rPr lang="en-US" b="1" dirty="0" smtClean="0">
                <a:solidFill>
                  <a:srgbClr val="FF0000"/>
                </a:solidFill>
              </a:rPr>
              <a:t>BRCA1</a:t>
            </a:r>
            <a:r>
              <a:rPr lang="en-US" dirty="0" smtClean="0"/>
              <a:t> gene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585263" y="3193039"/>
            <a:ext cx="2295165" cy="18318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rot="20632827">
            <a:off x="5220227" y="1872115"/>
            <a:ext cx="1020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Repaired</a:t>
            </a:r>
            <a:endParaRPr lang="en-US" dirty="0"/>
          </a:p>
        </p:txBody>
      </p:sp>
      <p:sp>
        <p:nvSpPr>
          <p:cNvPr id="1038" name="Smiley Face 1037"/>
          <p:cNvSpPr/>
          <p:nvPr/>
        </p:nvSpPr>
        <p:spPr>
          <a:xfrm>
            <a:off x="9348565" y="553670"/>
            <a:ext cx="1517680" cy="1323019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miley Face 50"/>
          <p:cNvSpPr/>
          <p:nvPr/>
        </p:nvSpPr>
        <p:spPr>
          <a:xfrm>
            <a:off x="9371025" y="3363486"/>
            <a:ext cx="1517680" cy="1323019"/>
          </a:xfrm>
          <a:prstGeom prst="smileyFace">
            <a:avLst>
              <a:gd name="adj" fmla="val -4653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iley Face 51"/>
          <p:cNvSpPr/>
          <p:nvPr/>
        </p:nvSpPr>
        <p:spPr>
          <a:xfrm>
            <a:off x="9407348" y="5145680"/>
            <a:ext cx="1517680" cy="1323019"/>
          </a:xfrm>
          <a:prstGeom prst="smileyFace">
            <a:avLst>
              <a:gd name="adj" fmla="val -4653"/>
            </a:avLst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TextBox 1038"/>
          <p:cNvSpPr txBox="1"/>
          <p:nvPr/>
        </p:nvSpPr>
        <p:spPr>
          <a:xfrm>
            <a:off x="9654140" y="1849167"/>
            <a:ext cx="924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Healthy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9749247" y="4625976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Cancer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9810656" y="6441177"/>
            <a:ext cx="76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Death</a:t>
            </a:r>
            <a:endParaRPr lang="en-US" b="1" dirty="0"/>
          </a:p>
        </p:txBody>
      </p:sp>
      <p:sp>
        <p:nvSpPr>
          <p:cNvPr id="1041" name="Multiply 1040"/>
          <p:cNvSpPr/>
          <p:nvPr/>
        </p:nvSpPr>
        <p:spPr>
          <a:xfrm>
            <a:off x="9732398" y="5452566"/>
            <a:ext cx="375007" cy="332513"/>
          </a:xfrm>
          <a:prstGeom prst="mathMultiply">
            <a:avLst>
              <a:gd name="adj1" fmla="val 1646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Multiply 57"/>
          <p:cNvSpPr/>
          <p:nvPr/>
        </p:nvSpPr>
        <p:spPr>
          <a:xfrm>
            <a:off x="10208123" y="5452565"/>
            <a:ext cx="375007" cy="332513"/>
          </a:xfrm>
          <a:prstGeom prst="mathMultiply">
            <a:avLst>
              <a:gd name="adj1" fmla="val 1646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52E6-6E71-4A57-A9A6-8EADE004DB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engXian" panose="03000509000000000000" pitchFamily="65" charset="-122"/>
                <a:ea typeface="DengXian" panose="03000509000000000000" pitchFamily="65" charset="-122"/>
              </a:rPr>
              <a:t>Prostate-specific antigen (PSA)</a:t>
            </a:r>
            <a:endParaRPr lang="en-US" dirty="0">
              <a:latin typeface="DengXian" panose="03000509000000000000" pitchFamily="65" charset="-122"/>
              <a:ea typeface="DengXian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44252"/>
          </a:xfrm>
        </p:spPr>
        <p:txBody>
          <a:bodyPr/>
          <a:lstStyle/>
          <a:p>
            <a:r>
              <a:rPr lang="en-US" dirty="0" smtClean="0"/>
              <a:t>Biomarker for prostate cancer</a:t>
            </a:r>
          </a:p>
          <a:p>
            <a:r>
              <a:rPr lang="en-US" dirty="0" smtClean="0"/>
              <a:t>A protein detected in blood</a:t>
            </a:r>
          </a:p>
          <a:p>
            <a:r>
              <a:rPr lang="en-US" dirty="0" smtClean="0"/>
              <a:t>Routinely used for:</a:t>
            </a:r>
          </a:p>
          <a:p>
            <a:pPr lvl="1"/>
            <a:r>
              <a:rPr lang="en-US" dirty="0" smtClean="0"/>
              <a:t>Early detection of prostate cancer</a:t>
            </a:r>
          </a:p>
          <a:p>
            <a:pPr lvl="1"/>
            <a:r>
              <a:rPr lang="en-US" dirty="0" smtClean="0"/>
              <a:t>Treatment monitoring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 descr="https://pixabay.com/static/uploads/photo/2012/04/02/13/29/syringe-24495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573" y="3458307"/>
            <a:ext cx="3057325" cy="262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9650" y="5154153"/>
            <a:ext cx="56637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.. But often not specific or sensitive enough.</a:t>
            </a:r>
          </a:p>
          <a:p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481658" y="5493727"/>
            <a:ext cx="50590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We could use more cancer biomarkers!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52E6-6E71-4A57-A9A6-8EADE004DB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7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engXian" panose="03000509000000000000" pitchFamily="65" charset="-122"/>
                <a:ea typeface="DengXian" panose="03000509000000000000" pitchFamily="65" charset="-122"/>
              </a:rPr>
              <a:t>Finding cancer biomarkers…</a:t>
            </a:r>
            <a:endParaRPr lang="en-US" dirty="0">
              <a:latin typeface="DengXian" panose="03000509000000000000" pitchFamily="65" charset="-122"/>
              <a:ea typeface="DengXian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25 000 – 30 000 protein coding genes</a:t>
            </a:r>
          </a:p>
          <a:p>
            <a:r>
              <a:rPr lang="en-US" dirty="0" smtClean="0"/>
              <a:t>Best way to narrow list down is through </a:t>
            </a:r>
            <a:r>
              <a:rPr lang="en-US" u="sng" dirty="0" smtClean="0"/>
              <a:t>text mining</a:t>
            </a:r>
          </a:p>
        </p:txBody>
      </p:sp>
      <p:pic>
        <p:nvPicPr>
          <p:cNvPr id="3074" name="Picture 2" descr="https://writelatex.s3.amazonaws.com/jjxhcqwxstpy/uploads/5047/3324043/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983" y="3329881"/>
            <a:ext cx="5025170" cy="29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215333" y="3124592"/>
            <a:ext cx="25702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Finding </a:t>
            </a:r>
            <a:r>
              <a:rPr lang="en-US" sz="2400" dirty="0"/>
              <a:t>patterns and trends from existing </a:t>
            </a:r>
            <a:r>
              <a:rPr lang="en-US" sz="2400" dirty="0" smtClean="0"/>
              <a:t>literature</a:t>
            </a:r>
          </a:p>
          <a:p>
            <a:endParaRPr lang="en-US" sz="2400" dirty="0"/>
          </a:p>
          <a:p>
            <a:r>
              <a:rPr lang="en-US" sz="2400" dirty="0" smtClean="0"/>
              <a:t>Various data mining techniques can also be used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8003631" y="2874059"/>
            <a:ext cx="1151663" cy="5010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52E6-6E71-4A57-A9A6-8EADE004DB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an 39"/>
          <p:cNvSpPr/>
          <p:nvPr/>
        </p:nvSpPr>
        <p:spPr>
          <a:xfrm>
            <a:off x="5234283" y="3635584"/>
            <a:ext cx="464653" cy="455308"/>
          </a:xfrm>
          <a:prstGeom prst="ca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engXian" panose="03000509000000000000" pitchFamily="65" charset="-122"/>
                <a:ea typeface="DengXian" panose="03000509000000000000" pitchFamily="65" charset="-122"/>
              </a:rPr>
              <a:t>Existing work out there</a:t>
            </a:r>
            <a:endParaRPr lang="en-US" dirty="0">
              <a:latin typeface="DengXian" panose="03000509000000000000" pitchFamily="65" charset="-122"/>
              <a:ea typeface="DengXian" panose="03000509000000000000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840" y="1884608"/>
            <a:ext cx="10017643" cy="457544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Other people have also researched cancer text mining: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Build gene-gene or gene-disease co-occurrence networks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Integrated databases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Rank genes related to disease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9457223" y="2673162"/>
            <a:ext cx="1210733" cy="1009915"/>
            <a:chOff x="9084733" y="2156618"/>
            <a:chExt cx="1210733" cy="1009915"/>
          </a:xfrm>
        </p:grpSpPr>
        <p:sp>
          <p:nvSpPr>
            <p:cNvPr id="4" name="Oval 3"/>
            <p:cNvSpPr/>
            <p:nvPr/>
          </p:nvSpPr>
          <p:spPr>
            <a:xfrm>
              <a:off x="9084733" y="2573867"/>
              <a:ext cx="152400" cy="160866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9711266" y="2201334"/>
              <a:ext cx="152400" cy="1608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558865" y="3005667"/>
              <a:ext cx="152400" cy="160866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558866" y="2615670"/>
              <a:ext cx="152400" cy="16086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0143066" y="2615670"/>
              <a:ext cx="152400" cy="160866"/>
            </a:xfrm>
            <a:prstGeom prst="ellipse">
              <a:avLst/>
            </a:prstGeom>
            <a:solidFill>
              <a:srgbClr val="AB7EB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863666" y="2925234"/>
              <a:ext cx="152400" cy="16086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0143066" y="2156618"/>
              <a:ext cx="152400" cy="16086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4" idx="7"/>
              <a:endCxn id="5" idx="2"/>
            </p:cNvCxnSpPr>
            <p:nvPr/>
          </p:nvCxnSpPr>
          <p:spPr>
            <a:xfrm flipV="1">
              <a:off x="9214815" y="2281767"/>
              <a:ext cx="496451" cy="31565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endCxn id="8" idx="1"/>
            </p:cNvCxnSpPr>
            <p:nvPr/>
          </p:nvCxnSpPr>
          <p:spPr>
            <a:xfrm>
              <a:off x="9787467" y="2319867"/>
              <a:ext cx="377917" cy="31936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7" idx="4"/>
              <a:endCxn id="6" idx="0"/>
            </p:cNvCxnSpPr>
            <p:nvPr/>
          </p:nvCxnSpPr>
          <p:spPr>
            <a:xfrm flipH="1">
              <a:off x="9635065" y="2776536"/>
              <a:ext cx="1" cy="22913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1"/>
              <a:endCxn id="7" idx="5"/>
            </p:cNvCxnSpPr>
            <p:nvPr/>
          </p:nvCxnSpPr>
          <p:spPr>
            <a:xfrm flipH="1" flipV="1">
              <a:off x="9688948" y="2752978"/>
              <a:ext cx="197036" cy="1958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8" idx="0"/>
              <a:endCxn id="10" idx="4"/>
            </p:cNvCxnSpPr>
            <p:nvPr/>
          </p:nvCxnSpPr>
          <p:spPr>
            <a:xfrm flipV="1">
              <a:off x="10219266" y="2317484"/>
              <a:ext cx="0" cy="29818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7" idx="0"/>
              <a:endCxn id="5" idx="4"/>
            </p:cNvCxnSpPr>
            <p:nvPr/>
          </p:nvCxnSpPr>
          <p:spPr>
            <a:xfrm flipV="1">
              <a:off x="9635066" y="2362200"/>
              <a:ext cx="152400" cy="25347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9" idx="7"/>
              <a:endCxn id="8" idx="3"/>
            </p:cNvCxnSpPr>
            <p:nvPr/>
          </p:nvCxnSpPr>
          <p:spPr>
            <a:xfrm flipV="1">
              <a:off x="9993748" y="2752978"/>
              <a:ext cx="171636" cy="1958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Can 37"/>
          <p:cNvSpPr/>
          <p:nvPr/>
        </p:nvSpPr>
        <p:spPr>
          <a:xfrm>
            <a:off x="4444766" y="3683077"/>
            <a:ext cx="528014" cy="519273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an 38"/>
          <p:cNvSpPr/>
          <p:nvPr/>
        </p:nvSpPr>
        <p:spPr>
          <a:xfrm>
            <a:off x="4622566" y="3954803"/>
            <a:ext cx="565382" cy="549464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riped Right Arrow 40"/>
          <p:cNvSpPr/>
          <p:nvPr/>
        </p:nvSpPr>
        <p:spPr>
          <a:xfrm rot="16200000">
            <a:off x="5406837" y="4863968"/>
            <a:ext cx="1269999" cy="685800"/>
          </a:xfrm>
          <a:prstGeom prst="stripedRightArrow">
            <a:avLst>
              <a:gd name="adj1" fmla="val 60527"/>
              <a:gd name="adj2" fmla="val 36810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870154" y="4641539"/>
            <a:ext cx="3433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</a:t>
            </a:r>
          </a:p>
          <a:p>
            <a:r>
              <a:rPr lang="en-US" dirty="0" smtClean="0">
                <a:solidFill>
                  <a:srgbClr val="00FFFF"/>
                </a:solidFill>
              </a:rPr>
              <a:t>B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C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52E6-6E71-4A57-A9A6-8EADE004DB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4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engXian" panose="03000509000000000000" pitchFamily="65" charset="-122"/>
                <a:ea typeface="DengXian" panose="03000509000000000000" pitchFamily="65" charset="-122"/>
              </a:rPr>
              <a:t>Our Approach</a:t>
            </a:r>
            <a:endParaRPr lang="en-US" dirty="0">
              <a:latin typeface="DengXian" panose="03000509000000000000" pitchFamily="65" charset="-122"/>
              <a:ea typeface="DengXian" panose="03000509000000000000" pitchFamily="65" charset="-122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52E6-6E71-4A57-A9A6-8EADE004DBD4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884" y="3083855"/>
            <a:ext cx="1524633" cy="148871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359959" y="2385771"/>
            <a:ext cx="3562916" cy="552318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Retrieve research abstracts on prostate cancer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5605" y="4737809"/>
            <a:ext cx="2300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~125 000 of them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328" y="3105755"/>
            <a:ext cx="1035097" cy="131802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497033" y="2385771"/>
            <a:ext cx="3508745" cy="552318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Find the genes mentioned in the abstracts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5237" y="3179548"/>
            <a:ext cx="1296972" cy="1170438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0083211" y="2385771"/>
            <a:ext cx="1512604" cy="552318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Analyze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008474" y="3508744"/>
            <a:ext cx="1488559" cy="510363"/>
          </a:xfrm>
          <a:prstGeom prst="rightArrow">
            <a:avLst>
              <a:gd name="adj1" fmla="val 2500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7786051" y="3441870"/>
            <a:ext cx="1488559" cy="510363"/>
          </a:xfrm>
          <a:prstGeom prst="rightArrow">
            <a:avLst>
              <a:gd name="adj1" fmla="val 2500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7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engXian" panose="03000509000000000000" pitchFamily="65" charset="-122"/>
                <a:ea typeface="DengXian" panose="03000509000000000000" pitchFamily="65" charset="-122"/>
              </a:rPr>
              <a:t>What are top countries in prostate cancer research?</a:t>
            </a:r>
            <a:endParaRPr lang="en-US" dirty="0">
              <a:latin typeface="DengXian" panose="03000509000000000000" pitchFamily="65" charset="-122"/>
              <a:ea typeface="DengXian" panose="03000509000000000000" pitchFamily="65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652E6-6E71-4A57-A9A6-8EADE004DBD4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 descr="https://writelatex.s3.amazonaws.com/filepicker/cMSJOpxbTxK8CwKuFPJ4_TopCountries_AllPaper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4" y="2954338"/>
            <a:ext cx="4625206" cy="340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ritelatex.s3.amazonaws.com/filepicker/zzumfKRcRE2BP2dRAHR3_TopCountries_WithGen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003" y="2923584"/>
            <a:ext cx="4671194" cy="346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2024" y="2477611"/>
            <a:ext cx="4874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All abstracts under “prostate cancer”: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650369" y="2477611"/>
            <a:ext cx="4499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Abstracts that also mention genes: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838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3473</TotalTime>
  <Words>1103</Words>
  <Application>Microsoft Office PowerPoint</Application>
  <PresentationFormat>Widescreen</PresentationFormat>
  <Paragraphs>217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DengXian</vt:lpstr>
      <vt:lpstr>Arial</vt:lpstr>
      <vt:lpstr>Calibri</vt:lpstr>
      <vt:lpstr>Calibri Light</vt:lpstr>
      <vt:lpstr>Office Theme</vt:lpstr>
      <vt:lpstr>PowerPoint Presentation</vt:lpstr>
      <vt:lpstr>Today:</vt:lpstr>
      <vt:lpstr>PowerPoint Presentation</vt:lpstr>
      <vt:lpstr>PowerPoint Presentation</vt:lpstr>
      <vt:lpstr>Prostate-specific antigen (PSA)</vt:lpstr>
      <vt:lpstr>Finding cancer biomarkers…</vt:lpstr>
      <vt:lpstr>Existing work out there</vt:lpstr>
      <vt:lpstr>Our Approach</vt:lpstr>
      <vt:lpstr>What are top countries in prostate cancer research?</vt:lpstr>
      <vt:lpstr>Collaborations between the top 10 countries</vt:lpstr>
      <vt:lpstr>What are the top genes?</vt:lpstr>
      <vt:lpstr>Genes most frequently studied together?</vt:lpstr>
      <vt:lpstr>Genes most frequently studied together?</vt:lpstr>
      <vt:lpstr>What are the top 10 diseases?</vt:lpstr>
      <vt:lpstr>What communities of genes exist?</vt:lpstr>
      <vt:lpstr>Diseases among the communities</vt:lpstr>
      <vt:lpstr>Contribution</vt:lpstr>
      <vt:lpstr>Future Work</vt:lpstr>
      <vt:lpstr>Prostate cancer survey</vt:lpstr>
      <vt:lpstr>Prostate cancer survey</vt:lpstr>
      <vt:lpstr>Why is the survey useful?</vt:lpstr>
      <vt:lpstr>Type of questions on the survey:</vt:lpstr>
      <vt:lpstr>What will we do with the data?</vt:lpstr>
      <vt:lpstr>Please take the survey!</vt:lpstr>
      <vt:lpstr>Thank you! 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</dc:title>
  <dc:creator>Gabriela Jurca</dc:creator>
  <cp:lastModifiedBy>Gabriela Jurca</cp:lastModifiedBy>
  <cp:revision>123</cp:revision>
  <dcterms:created xsi:type="dcterms:W3CDTF">2015-04-20T19:32:35Z</dcterms:created>
  <dcterms:modified xsi:type="dcterms:W3CDTF">2016-01-13T02:12:16Z</dcterms:modified>
</cp:coreProperties>
</file>