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5" r:id="rId1"/>
  </p:sldMasterIdLst>
  <p:notesMasterIdLst>
    <p:notesMasterId r:id="rId66"/>
  </p:notesMasterIdLst>
  <p:sldIdLst>
    <p:sldId id="543" r:id="rId2"/>
    <p:sldId id="605" r:id="rId3"/>
    <p:sldId id="607" r:id="rId4"/>
    <p:sldId id="606" r:id="rId5"/>
    <p:sldId id="557" r:id="rId6"/>
    <p:sldId id="545" r:id="rId7"/>
    <p:sldId id="608" r:id="rId8"/>
    <p:sldId id="462" r:id="rId9"/>
    <p:sldId id="506" r:id="rId10"/>
    <p:sldId id="531" r:id="rId11"/>
    <p:sldId id="627" r:id="rId12"/>
    <p:sldId id="509" r:id="rId13"/>
    <p:sldId id="558" r:id="rId14"/>
    <p:sldId id="609" r:id="rId15"/>
    <p:sldId id="512" r:id="rId16"/>
    <p:sldId id="628" r:id="rId17"/>
    <p:sldId id="551" r:id="rId18"/>
    <p:sldId id="552" r:id="rId19"/>
    <p:sldId id="514" r:id="rId20"/>
    <p:sldId id="515" r:id="rId21"/>
    <p:sldId id="546" r:id="rId22"/>
    <p:sldId id="568" r:id="rId23"/>
    <p:sldId id="529" r:id="rId24"/>
    <p:sldId id="530" r:id="rId25"/>
    <p:sldId id="548" r:id="rId26"/>
    <p:sldId id="565" r:id="rId27"/>
    <p:sldId id="651" r:id="rId28"/>
    <p:sldId id="641" r:id="rId29"/>
    <p:sldId id="650" r:id="rId30"/>
    <p:sldId id="643" r:id="rId31"/>
    <p:sldId id="618" r:id="rId32"/>
    <p:sldId id="482" r:id="rId33"/>
    <p:sldId id="667" r:id="rId34"/>
    <p:sldId id="487" r:id="rId35"/>
    <p:sldId id="517" r:id="rId36"/>
    <p:sldId id="622" r:id="rId37"/>
    <p:sldId id="623" r:id="rId38"/>
    <p:sldId id="630" r:id="rId39"/>
    <p:sldId id="634" r:id="rId40"/>
    <p:sldId id="631" r:id="rId41"/>
    <p:sldId id="649" r:id="rId42"/>
    <p:sldId id="632" r:id="rId43"/>
    <p:sldId id="633" r:id="rId44"/>
    <p:sldId id="635" r:id="rId45"/>
    <p:sldId id="636" r:id="rId46"/>
    <p:sldId id="640" r:id="rId47"/>
    <p:sldId id="646" r:id="rId48"/>
    <p:sldId id="660" r:id="rId49"/>
    <p:sldId id="648" r:id="rId50"/>
    <p:sldId id="654" r:id="rId51"/>
    <p:sldId id="655" r:id="rId52"/>
    <p:sldId id="659" r:id="rId53"/>
    <p:sldId id="656" r:id="rId54"/>
    <p:sldId id="639" r:id="rId55"/>
    <p:sldId id="657" r:id="rId56"/>
    <p:sldId id="499" r:id="rId57"/>
    <p:sldId id="662" r:id="rId58"/>
    <p:sldId id="665" r:id="rId59"/>
    <p:sldId id="664" r:id="rId60"/>
    <p:sldId id="591" r:id="rId61"/>
    <p:sldId id="663" r:id="rId62"/>
    <p:sldId id="523" r:id="rId63"/>
    <p:sldId id="536" r:id="rId64"/>
    <p:sldId id="586" r:id="rId65"/>
  </p:sldIdLst>
  <p:sldSz cx="9144000" cy="6858000" type="screen4x3"/>
  <p:notesSz cx="7077075" cy="9369425"/>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1" userDrawn="1">
          <p15:clr>
            <a:srgbClr val="A4A3A4"/>
          </p15:clr>
        </p15:guide>
        <p15:guide id="2" pos="22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76" autoAdjust="0"/>
    <p:restoredTop sz="92025" autoAdjust="0"/>
  </p:normalViewPr>
  <p:slideViewPr>
    <p:cSldViewPr snapToGrid="0" snapToObjects="1">
      <p:cViewPr varScale="1">
        <p:scale>
          <a:sx n="45" d="100"/>
          <a:sy n="45" d="100"/>
        </p:scale>
        <p:origin x="701" y="38"/>
      </p:cViewPr>
      <p:guideLst>
        <p:guide orient="horz" pos="2160"/>
        <p:guide pos="2880"/>
      </p:guideLst>
    </p:cSldViewPr>
  </p:slideViewPr>
  <p:notesTextViewPr>
    <p:cViewPr>
      <p:scale>
        <a:sx n="75" d="100"/>
        <a:sy n="75" d="100"/>
      </p:scale>
      <p:origin x="0" y="0"/>
    </p:cViewPr>
  </p:notesTextViewPr>
  <p:sorterViewPr>
    <p:cViewPr>
      <p:scale>
        <a:sx n="66" d="100"/>
        <a:sy n="66" d="100"/>
      </p:scale>
      <p:origin x="0" y="-1974"/>
    </p:cViewPr>
  </p:sorterViewPr>
  <p:notesViewPr>
    <p:cSldViewPr snapToGrid="0" snapToObjects="1">
      <p:cViewPr varScale="1">
        <p:scale>
          <a:sx n="51" d="100"/>
          <a:sy n="51" d="100"/>
        </p:scale>
        <p:origin x="2034" y="90"/>
      </p:cViewPr>
      <p:guideLst>
        <p:guide orient="horz" pos="2951"/>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2FD1E8-0A4E-48A3-9742-983BE78ED2CC}" type="doc">
      <dgm:prSet loTypeId="urn:microsoft.com/office/officeart/2005/8/layout/matrix1" loCatId="matrix" qsTypeId="urn:microsoft.com/office/officeart/2005/8/quickstyle/simple5" qsCatId="simple" csTypeId="urn:microsoft.com/office/officeart/2005/8/colors/colorful1" csCatId="colorful" phldr="1"/>
      <dgm:spPr/>
      <dgm:t>
        <a:bodyPr/>
        <a:lstStyle/>
        <a:p>
          <a:endParaRPr lang="en-US"/>
        </a:p>
      </dgm:t>
    </dgm:pt>
    <dgm:pt modelId="{623461E0-5CFA-407F-A54D-1119BE588025}">
      <dgm:prSet phldrT="[Text]"/>
      <dgm:spPr/>
      <dgm:t>
        <a:bodyPr/>
        <a:lstStyle/>
        <a:p>
          <a:r>
            <a:rPr lang="en-US" dirty="0">
              <a:latin typeface="Arial" panose="020B0604020202020204" pitchFamily="34" charset="0"/>
              <a:cs typeface="Arial" panose="020B0604020202020204" pitchFamily="34" charset="0"/>
            </a:rPr>
            <a:t>Psychology</a:t>
          </a:r>
        </a:p>
      </dgm:t>
    </dgm:pt>
    <dgm:pt modelId="{6053C1EF-BF5B-43E6-B400-0FAC5F229748}" type="parTrans" cxnId="{97E4D28F-ADF6-42C6-8296-9CC02EE9B591}">
      <dgm:prSet/>
      <dgm:spPr/>
      <dgm:t>
        <a:bodyPr/>
        <a:lstStyle/>
        <a:p>
          <a:endParaRPr lang="en-US"/>
        </a:p>
      </dgm:t>
    </dgm:pt>
    <dgm:pt modelId="{89F39FC7-5C46-42B7-A058-452CFE60D14D}" type="sibTrans" cxnId="{97E4D28F-ADF6-42C6-8296-9CC02EE9B591}">
      <dgm:prSet/>
      <dgm:spPr/>
      <dgm:t>
        <a:bodyPr/>
        <a:lstStyle/>
        <a:p>
          <a:endParaRPr lang="en-US"/>
        </a:p>
      </dgm:t>
    </dgm:pt>
    <dgm:pt modelId="{DD0B9093-13D2-46DB-B90C-6D91F3E0D9E7}">
      <dgm:prSet phldrT="[Text]"/>
      <dgm:spPr/>
      <dgm:t>
        <a:bodyPr/>
        <a:lstStyle/>
        <a:p>
          <a:r>
            <a:rPr lang="en-US" dirty="0">
              <a:latin typeface="Arial" panose="020B0604020202020204" pitchFamily="34" charset="0"/>
              <a:cs typeface="Arial" panose="020B0604020202020204" pitchFamily="34" charset="0"/>
            </a:rPr>
            <a:t>Sociocultural</a:t>
          </a:r>
        </a:p>
      </dgm:t>
    </dgm:pt>
    <dgm:pt modelId="{0BC4CD82-697D-4345-A616-820A2A659CA4}" type="parTrans" cxnId="{2A42D760-4B50-43B9-A7B1-51EB685B3C14}">
      <dgm:prSet/>
      <dgm:spPr/>
      <dgm:t>
        <a:bodyPr/>
        <a:lstStyle/>
        <a:p>
          <a:endParaRPr lang="en-US"/>
        </a:p>
      </dgm:t>
    </dgm:pt>
    <dgm:pt modelId="{6DB532D7-49B7-41F9-AAED-A76981B4CF54}" type="sibTrans" cxnId="{2A42D760-4B50-43B9-A7B1-51EB685B3C14}">
      <dgm:prSet/>
      <dgm:spPr/>
      <dgm:t>
        <a:bodyPr/>
        <a:lstStyle/>
        <a:p>
          <a:endParaRPr lang="en-US"/>
        </a:p>
      </dgm:t>
    </dgm:pt>
    <dgm:pt modelId="{D4BB09B0-B4C9-4C80-9AD1-8C1CC405A57C}">
      <dgm:prSet phldrT="[Text]"/>
      <dgm:spPr/>
      <dgm:t>
        <a:bodyPr/>
        <a:lstStyle/>
        <a:p>
          <a:r>
            <a:rPr lang="en-US" dirty="0">
              <a:latin typeface="Arial" panose="020B0604020202020204" pitchFamily="34" charset="0"/>
              <a:cs typeface="Arial" panose="020B0604020202020204" pitchFamily="34" charset="0"/>
            </a:rPr>
            <a:t>Interpersonal</a:t>
          </a:r>
        </a:p>
      </dgm:t>
    </dgm:pt>
    <dgm:pt modelId="{58E82E43-AC06-46D6-8EBF-C55980B1F24B}" type="parTrans" cxnId="{1FB36058-23BB-4551-AE55-A7247A64CAFF}">
      <dgm:prSet/>
      <dgm:spPr/>
      <dgm:t>
        <a:bodyPr/>
        <a:lstStyle/>
        <a:p>
          <a:endParaRPr lang="en-US"/>
        </a:p>
      </dgm:t>
    </dgm:pt>
    <dgm:pt modelId="{B7B1944C-C93C-4BD9-828F-7C3B7B00B224}" type="sibTrans" cxnId="{1FB36058-23BB-4551-AE55-A7247A64CAFF}">
      <dgm:prSet/>
      <dgm:spPr/>
      <dgm:t>
        <a:bodyPr/>
        <a:lstStyle/>
        <a:p>
          <a:endParaRPr lang="en-US"/>
        </a:p>
      </dgm:t>
    </dgm:pt>
    <dgm:pt modelId="{6325740A-C72B-47B4-8969-18BEBD546ED6}">
      <dgm:prSet phldrT="[Text]"/>
      <dgm:spPr/>
      <dgm:t>
        <a:bodyPr/>
        <a:lstStyle/>
        <a:p>
          <a:r>
            <a:rPr lang="en-US" dirty="0">
              <a:latin typeface="Arial" panose="020B0604020202020204" pitchFamily="34" charset="0"/>
              <a:cs typeface="Arial" panose="020B0604020202020204" pitchFamily="34" charset="0"/>
            </a:rPr>
            <a:t>Biology	</a:t>
          </a:r>
        </a:p>
      </dgm:t>
    </dgm:pt>
    <dgm:pt modelId="{177F570F-D064-4ECA-8574-274702067AAC}" type="sibTrans" cxnId="{7BA85956-BB73-4C71-93B9-14CF922417D8}">
      <dgm:prSet/>
      <dgm:spPr/>
      <dgm:t>
        <a:bodyPr/>
        <a:lstStyle/>
        <a:p>
          <a:endParaRPr lang="en-US"/>
        </a:p>
      </dgm:t>
    </dgm:pt>
    <dgm:pt modelId="{8C024720-E03D-4877-8E46-675C0BC404A3}" type="parTrans" cxnId="{7BA85956-BB73-4C71-93B9-14CF922417D8}">
      <dgm:prSet/>
      <dgm:spPr/>
      <dgm:t>
        <a:bodyPr/>
        <a:lstStyle/>
        <a:p>
          <a:endParaRPr lang="en-US"/>
        </a:p>
      </dgm:t>
    </dgm:pt>
    <dgm:pt modelId="{0C00D150-E133-4F12-8A69-4BFB7E0C0638}">
      <dgm:prSet phldrT="[Text]" custT="1"/>
      <dgm:spPr/>
      <dgm:t>
        <a:bodyPr/>
        <a:lstStyle/>
        <a:p>
          <a:r>
            <a:rPr lang="en-US" sz="2200" dirty="0">
              <a:latin typeface="Arial" panose="020B0604020202020204" pitchFamily="34" charset="0"/>
              <a:cs typeface="Arial" panose="020B0604020202020204" pitchFamily="34" charset="0"/>
            </a:rPr>
            <a:t>Biopsychosocial Model for Sexual Health</a:t>
          </a:r>
        </a:p>
      </dgm:t>
    </dgm:pt>
    <dgm:pt modelId="{D4B7869D-35DC-45C1-8783-893F21371BBD}" type="sibTrans" cxnId="{A16DD436-4005-4CE1-AF80-C149C48FAFAB}">
      <dgm:prSet/>
      <dgm:spPr/>
      <dgm:t>
        <a:bodyPr/>
        <a:lstStyle/>
        <a:p>
          <a:endParaRPr lang="en-US"/>
        </a:p>
      </dgm:t>
    </dgm:pt>
    <dgm:pt modelId="{DC751AD0-78B9-4557-BEAC-27B3949CD4A2}" type="parTrans" cxnId="{A16DD436-4005-4CE1-AF80-C149C48FAFAB}">
      <dgm:prSet/>
      <dgm:spPr/>
      <dgm:t>
        <a:bodyPr/>
        <a:lstStyle/>
        <a:p>
          <a:endParaRPr lang="en-US"/>
        </a:p>
      </dgm:t>
    </dgm:pt>
    <dgm:pt modelId="{7148E922-E73B-4DF1-B90A-6BE8A9E70A6D}" type="pres">
      <dgm:prSet presAssocID="{AF2FD1E8-0A4E-48A3-9742-983BE78ED2CC}" presName="diagram" presStyleCnt="0">
        <dgm:presLayoutVars>
          <dgm:chMax val="1"/>
          <dgm:dir/>
          <dgm:animLvl val="ctr"/>
          <dgm:resizeHandles val="exact"/>
        </dgm:presLayoutVars>
      </dgm:prSet>
      <dgm:spPr/>
    </dgm:pt>
    <dgm:pt modelId="{49F368E2-A989-4B9B-AA80-93E9B6D1C6C4}" type="pres">
      <dgm:prSet presAssocID="{AF2FD1E8-0A4E-48A3-9742-983BE78ED2CC}" presName="matrix" presStyleCnt="0"/>
      <dgm:spPr/>
    </dgm:pt>
    <dgm:pt modelId="{17A2ACCD-07F8-4A24-81E5-1DE0A0952B1C}" type="pres">
      <dgm:prSet presAssocID="{AF2FD1E8-0A4E-48A3-9742-983BE78ED2CC}" presName="tile1" presStyleLbl="node1" presStyleIdx="0" presStyleCnt="4"/>
      <dgm:spPr/>
    </dgm:pt>
    <dgm:pt modelId="{E71E2851-4CAD-4F99-85CF-097CBB5311F9}" type="pres">
      <dgm:prSet presAssocID="{AF2FD1E8-0A4E-48A3-9742-983BE78ED2CC}" presName="tile1text" presStyleLbl="node1" presStyleIdx="0" presStyleCnt="4">
        <dgm:presLayoutVars>
          <dgm:chMax val="0"/>
          <dgm:chPref val="0"/>
          <dgm:bulletEnabled val="1"/>
        </dgm:presLayoutVars>
      </dgm:prSet>
      <dgm:spPr/>
    </dgm:pt>
    <dgm:pt modelId="{6F7CE810-A125-43A2-9001-A55E5B439AB7}" type="pres">
      <dgm:prSet presAssocID="{AF2FD1E8-0A4E-48A3-9742-983BE78ED2CC}" presName="tile2" presStyleLbl="node1" presStyleIdx="1" presStyleCnt="4"/>
      <dgm:spPr/>
    </dgm:pt>
    <dgm:pt modelId="{CE20CBE0-8136-4FC0-831F-DB8256991B91}" type="pres">
      <dgm:prSet presAssocID="{AF2FD1E8-0A4E-48A3-9742-983BE78ED2CC}" presName="tile2text" presStyleLbl="node1" presStyleIdx="1" presStyleCnt="4">
        <dgm:presLayoutVars>
          <dgm:chMax val="0"/>
          <dgm:chPref val="0"/>
          <dgm:bulletEnabled val="1"/>
        </dgm:presLayoutVars>
      </dgm:prSet>
      <dgm:spPr/>
    </dgm:pt>
    <dgm:pt modelId="{D29F0BC9-1530-4989-BDFA-F9D5EA60B0BC}" type="pres">
      <dgm:prSet presAssocID="{AF2FD1E8-0A4E-48A3-9742-983BE78ED2CC}" presName="tile3" presStyleLbl="node1" presStyleIdx="2" presStyleCnt="4"/>
      <dgm:spPr/>
    </dgm:pt>
    <dgm:pt modelId="{22068237-0E1B-440C-BCDC-85106E3569D3}" type="pres">
      <dgm:prSet presAssocID="{AF2FD1E8-0A4E-48A3-9742-983BE78ED2CC}" presName="tile3text" presStyleLbl="node1" presStyleIdx="2" presStyleCnt="4">
        <dgm:presLayoutVars>
          <dgm:chMax val="0"/>
          <dgm:chPref val="0"/>
          <dgm:bulletEnabled val="1"/>
        </dgm:presLayoutVars>
      </dgm:prSet>
      <dgm:spPr/>
    </dgm:pt>
    <dgm:pt modelId="{0D199DAA-9D69-401C-ACC7-248F3B781C2B}" type="pres">
      <dgm:prSet presAssocID="{AF2FD1E8-0A4E-48A3-9742-983BE78ED2CC}" presName="tile4" presStyleLbl="node1" presStyleIdx="3" presStyleCnt="4"/>
      <dgm:spPr/>
    </dgm:pt>
    <dgm:pt modelId="{0916A827-06EC-4CF6-8992-5763B6131F07}" type="pres">
      <dgm:prSet presAssocID="{AF2FD1E8-0A4E-48A3-9742-983BE78ED2CC}" presName="tile4text" presStyleLbl="node1" presStyleIdx="3" presStyleCnt="4">
        <dgm:presLayoutVars>
          <dgm:chMax val="0"/>
          <dgm:chPref val="0"/>
          <dgm:bulletEnabled val="1"/>
        </dgm:presLayoutVars>
      </dgm:prSet>
      <dgm:spPr/>
    </dgm:pt>
    <dgm:pt modelId="{BF5D3B50-BC6B-4222-8BD7-A5006E4CFB1A}" type="pres">
      <dgm:prSet presAssocID="{AF2FD1E8-0A4E-48A3-9742-983BE78ED2CC}" presName="centerTile" presStyleLbl="fgShp" presStyleIdx="0" presStyleCnt="1" custScaleX="184028" custLinFactNeighborX="10764" custLinFactNeighborY="-2500">
        <dgm:presLayoutVars>
          <dgm:chMax val="0"/>
          <dgm:chPref val="0"/>
        </dgm:presLayoutVars>
      </dgm:prSet>
      <dgm:spPr/>
    </dgm:pt>
  </dgm:ptLst>
  <dgm:cxnLst>
    <dgm:cxn modelId="{AFC36E05-A610-4510-A5EF-7A7B8220032A}" type="presOf" srcId="{6325740A-C72B-47B4-8969-18BEBD546ED6}" destId="{E71E2851-4CAD-4F99-85CF-097CBB5311F9}" srcOrd="1" destOrd="0" presId="urn:microsoft.com/office/officeart/2005/8/layout/matrix1"/>
    <dgm:cxn modelId="{2C7CD507-E300-4816-9547-F6EBFE9F7686}" type="presOf" srcId="{D4BB09B0-B4C9-4C80-9AD1-8C1CC405A57C}" destId="{0D199DAA-9D69-401C-ACC7-248F3B781C2B}" srcOrd="0" destOrd="0" presId="urn:microsoft.com/office/officeart/2005/8/layout/matrix1"/>
    <dgm:cxn modelId="{03B7CA15-D0B4-4E6F-BA8A-B12021E57FF1}" type="presOf" srcId="{0C00D150-E133-4F12-8A69-4BFB7E0C0638}" destId="{BF5D3B50-BC6B-4222-8BD7-A5006E4CFB1A}" srcOrd="0" destOrd="0" presId="urn:microsoft.com/office/officeart/2005/8/layout/matrix1"/>
    <dgm:cxn modelId="{7E58CE21-7DF4-4E07-A4B6-F95AF217C4E3}" type="presOf" srcId="{D4BB09B0-B4C9-4C80-9AD1-8C1CC405A57C}" destId="{0916A827-06EC-4CF6-8992-5763B6131F07}" srcOrd="1" destOrd="0" presId="urn:microsoft.com/office/officeart/2005/8/layout/matrix1"/>
    <dgm:cxn modelId="{876D0D2F-725A-454F-9616-51456AF54B2B}" type="presOf" srcId="{6325740A-C72B-47B4-8969-18BEBD546ED6}" destId="{17A2ACCD-07F8-4A24-81E5-1DE0A0952B1C}" srcOrd="0" destOrd="0" presId="urn:microsoft.com/office/officeart/2005/8/layout/matrix1"/>
    <dgm:cxn modelId="{A16DD436-4005-4CE1-AF80-C149C48FAFAB}" srcId="{AF2FD1E8-0A4E-48A3-9742-983BE78ED2CC}" destId="{0C00D150-E133-4F12-8A69-4BFB7E0C0638}" srcOrd="0" destOrd="0" parTransId="{DC751AD0-78B9-4557-BEAC-27B3949CD4A2}" sibTransId="{D4B7869D-35DC-45C1-8783-893F21371BBD}"/>
    <dgm:cxn modelId="{F9DA715C-A19B-4022-AF47-5800C59A15D3}" type="presOf" srcId="{DD0B9093-13D2-46DB-B90C-6D91F3E0D9E7}" destId="{22068237-0E1B-440C-BCDC-85106E3569D3}" srcOrd="1" destOrd="0" presId="urn:microsoft.com/office/officeart/2005/8/layout/matrix1"/>
    <dgm:cxn modelId="{2A42D760-4B50-43B9-A7B1-51EB685B3C14}" srcId="{0C00D150-E133-4F12-8A69-4BFB7E0C0638}" destId="{DD0B9093-13D2-46DB-B90C-6D91F3E0D9E7}" srcOrd="2" destOrd="0" parTransId="{0BC4CD82-697D-4345-A616-820A2A659CA4}" sibTransId="{6DB532D7-49B7-41F9-AAED-A76981B4CF54}"/>
    <dgm:cxn modelId="{E5E8A847-1E73-458C-A4A6-AAE88FEF3078}" type="presOf" srcId="{623461E0-5CFA-407F-A54D-1119BE588025}" destId="{CE20CBE0-8136-4FC0-831F-DB8256991B91}" srcOrd="1" destOrd="0" presId="urn:microsoft.com/office/officeart/2005/8/layout/matrix1"/>
    <dgm:cxn modelId="{F959066E-45EF-4C30-8BD0-4D29E4DAC25F}" type="presOf" srcId="{DD0B9093-13D2-46DB-B90C-6D91F3E0D9E7}" destId="{D29F0BC9-1530-4989-BDFA-F9D5EA60B0BC}" srcOrd="0" destOrd="0" presId="urn:microsoft.com/office/officeart/2005/8/layout/matrix1"/>
    <dgm:cxn modelId="{7BA85956-BB73-4C71-93B9-14CF922417D8}" srcId="{0C00D150-E133-4F12-8A69-4BFB7E0C0638}" destId="{6325740A-C72B-47B4-8969-18BEBD546ED6}" srcOrd="0" destOrd="0" parTransId="{8C024720-E03D-4877-8E46-675C0BC404A3}" sibTransId="{177F570F-D064-4ECA-8574-274702067AAC}"/>
    <dgm:cxn modelId="{1FB36058-23BB-4551-AE55-A7247A64CAFF}" srcId="{0C00D150-E133-4F12-8A69-4BFB7E0C0638}" destId="{D4BB09B0-B4C9-4C80-9AD1-8C1CC405A57C}" srcOrd="3" destOrd="0" parTransId="{58E82E43-AC06-46D6-8EBF-C55980B1F24B}" sibTransId="{B7B1944C-C93C-4BD9-828F-7C3B7B00B224}"/>
    <dgm:cxn modelId="{69B4E481-3B48-422C-9F60-F22C1C691D1A}" type="presOf" srcId="{AF2FD1E8-0A4E-48A3-9742-983BE78ED2CC}" destId="{7148E922-E73B-4DF1-B90A-6BE8A9E70A6D}" srcOrd="0" destOrd="0" presId="urn:microsoft.com/office/officeart/2005/8/layout/matrix1"/>
    <dgm:cxn modelId="{97E4D28F-ADF6-42C6-8296-9CC02EE9B591}" srcId="{0C00D150-E133-4F12-8A69-4BFB7E0C0638}" destId="{623461E0-5CFA-407F-A54D-1119BE588025}" srcOrd="1" destOrd="0" parTransId="{6053C1EF-BF5B-43E6-B400-0FAC5F229748}" sibTransId="{89F39FC7-5C46-42B7-A058-452CFE60D14D}"/>
    <dgm:cxn modelId="{66CE5891-030C-4AA6-B68E-5EE75B4A46A3}" type="presOf" srcId="{623461E0-5CFA-407F-A54D-1119BE588025}" destId="{6F7CE810-A125-43A2-9001-A55E5B439AB7}" srcOrd="0" destOrd="0" presId="urn:microsoft.com/office/officeart/2005/8/layout/matrix1"/>
    <dgm:cxn modelId="{5A4FAFD2-E5CA-4DD6-A89B-975A7763450F}" type="presParOf" srcId="{7148E922-E73B-4DF1-B90A-6BE8A9E70A6D}" destId="{49F368E2-A989-4B9B-AA80-93E9B6D1C6C4}" srcOrd="0" destOrd="0" presId="urn:microsoft.com/office/officeart/2005/8/layout/matrix1"/>
    <dgm:cxn modelId="{0E56B9CF-08EF-49FE-AAE6-CD37C0DC18AE}" type="presParOf" srcId="{49F368E2-A989-4B9B-AA80-93E9B6D1C6C4}" destId="{17A2ACCD-07F8-4A24-81E5-1DE0A0952B1C}" srcOrd="0" destOrd="0" presId="urn:microsoft.com/office/officeart/2005/8/layout/matrix1"/>
    <dgm:cxn modelId="{1BABF981-D182-400B-A71D-1A609A450D7F}" type="presParOf" srcId="{49F368E2-A989-4B9B-AA80-93E9B6D1C6C4}" destId="{E71E2851-4CAD-4F99-85CF-097CBB5311F9}" srcOrd="1" destOrd="0" presId="urn:microsoft.com/office/officeart/2005/8/layout/matrix1"/>
    <dgm:cxn modelId="{5BFEA9F5-BFCB-4FE3-AC71-40DD8616A775}" type="presParOf" srcId="{49F368E2-A989-4B9B-AA80-93E9B6D1C6C4}" destId="{6F7CE810-A125-43A2-9001-A55E5B439AB7}" srcOrd="2" destOrd="0" presId="urn:microsoft.com/office/officeart/2005/8/layout/matrix1"/>
    <dgm:cxn modelId="{78A3CBE2-CEE2-4D5B-BFBD-B98222442219}" type="presParOf" srcId="{49F368E2-A989-4B9B-AA80-93E9B6D1C6C4}" destId="{CE20CBE0-8136-4FC0-831F-DB8256991B91}" srcOrd="3" destOrd="0" presId="urn:microsoft.com/office/officeart/2005/8/layout/matrix1"/>
    <dgm:cxn modelId="{D827DA35-2561-44BA-BF9F-4427D1656995}" type="presParOf" srcId="{49F368E2-A989-4B9B-AA80-93E9B6D1C6C4}" destId="{D29F0BC9-1530-4989-BDFA-F9D5EA60B0BC}" srcOrd="4" destOrd="0" presId="urn:microsoft.com/office/officeart/2005/8/layout/matrix1"/>
    <dgm:cxn modelId="{CB3DF97D-B959-48DC-AF27-EB182700CB0E}" type="presParOf" srcId="{49F368E2-A989-4B9B-AA80-93E9B6D1C6C4}" destId="{22068237-0E1B-440C-BCDC-85106E3569D3}" srcOrd="5" destOrd="0" presId="urn:microsoft.com/office/officeart/2005/8/layout/matrix1"/>
    <dgm:cxn modelId="{ABF5B44D-3030-4161-AD27-EEB3506C319E}" type="presParOf" srcId="{49F368E2-A989-4B9B-AA80-93E9B6D1C6C4}" destId="{0D199DAA-9D69-401C-ACC7-248F3B781C2B}" srcOrd="6" destOrd="0" presId="urn:microsoft.com/office/officeart/2005/8/layout/matrix1"/>
    <dgm:cxn modelId="{5E26BCC8-99DE-41DF-B93E-37877EC631FA}" type="presParOf" srcId="{49F368E2-A989-4B9B-AA80-93E9B6D1C6C4}" destId="{0916A827-06EC-4CF6-8992-5763B6131F07}" srcOrd="7" destOrd="0" presId="urn:microsoft.com/office/officeart/2005/8/layout/matrix1"/>
    <dgm:cxn modelId="{D91B0EA9-F308-4AB0-8117-0C0B62F6089C}" type="presParOf" srcId="{7148E922-E73B-4DF1-B90A-6BE8A9E70A6D}" destId="{BF5D3B50-BC6B-4222-8BD7-A5006E4CFB1A}"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2ACCD-07F8-4A24-81E5-1DE0A0952B1C}">
      <dsp:nvSpPr>
        <dsp:cNvPr id="0" name=""/>
        <dsp:cNvSpPr/>
      </dsp:nvSpPr>
      <dsp:spPr>
        <a:xfrm rot="16200000">
          <a:off x="508000" y="-508000"/>
          <a:ext cx="2032000" cy="3048000"/>
        </a:xfrm>
        <a:prstGeom prst="round1Rect">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glow rad="50800">
            <a:schemeClr val="accent2">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2">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Arial" panose="020B0604020202020204" pitchFamily="34" charset="0"/>
              <a:cs typeface="Arial" panose="020B0604020202020204" pitchFamily="34" charset="0"/>
            </a:rPr>
            <a:t>Biology	</a:t>
          </a:r>
        </a:p>
      </dsp:txBody>
      <dsp:txXfrm rot="5400000">
        <a:off x="0" y="0"/>
        <a:ext cx="3048000" cy="1524000"/>
      </dsp:txXfrm>
    </dsp:sp>
    <dsp:sp modelId="{6F7CE810-A125-43A2-9001-A55E5B439AB7}">
      <dsp:nvSpPr>
        <dsp:cNvPr id="0" name=""/>
        <dsp:cNvSpPr/>
      </dsp:nvSpPr>
      <dsp:spPr>
        <a:xfrm>
          <a:off x="3048000" y="0"/>
          <a:ext cx="3048000" cy="2032000"/>
        </a:xfrm>
        <a:prstGeom prst="round1Rect">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glow rad="50800">
            <a:schemeClr val="accent3">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3">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Arial" panose="020B0604020202020204" pitchFamily="34" charset="0"/>
              <a:cs typeface="Arial" panose="020B0604020202020204" pitchFamily="34" charset="0"/>
            </a:rPr>
            <a:t>Psychology</a:t>
          </a:r>
        </a:p>
      </dsp:txBody>
      <dsp:txXfrm>
        <a:off x="3048000" y="0"/>
        <a:ext cx="3048000" cy="1524000"/>
      </dsp:txXfrm>
    </dsp:sp>
    <dsp:sp modelId="{D29F0BC9-1530-4989-BDFA-F9D5EA60B0BC}">
      <dsp:nvSpPr>
        <dsp:cNvPr id="0" name=""/>
        <dsp:cNvSpPr/>
      </dsp:nvSpPr>
      <dsp:spPr>
        <a:xfrm rot="10800000">
          <a:off x="0" y="2032000"/>
          <a:ext cx="3048000" cy="2032000"/>
        </a:xfrm>
        <a:prstGeom prst="round1Rect">
          <a:avLst/>
        </a:prstGeom>
        <a:gradFill rotWithShape="0">
          <a:gsLst>
            <a:gs pos="0">
              <a:schemeClr val="accent4">
                <a:hueOff val="0"/>
                <a:satOff val="0"/>
                <a:lumOff val="0"/>
                <a:alphaOff val="0"/>
                <a:tint val="73000"/>
                <a:shade val="100000"/>
                <a:satMod val="150000"/>
              </a:schemeClr>
            </a:gs>
            <a:gs pos="25000">
              <a:schemeClr val="accent4">
                <a:hueOff val="0"/>
                <a:satOff val="0"/>
                <a:lumOff val="0"/>
                <a:alphaOff val="0"/>
                <a:tint val="96000"/>
                <a:shade val="80000"/>
                <a:satMod val="105000"/>
              </a:schemeClr>
            </a:gs>
            <a:gs pos="38000">
              <a:schemeClr val="accent4">
                <a:hueOff val="0"/>
                <a:satOff val="0"/>
                <a:lumOff val="0"/>
                <a:alphaOff val="0"/>
                <a:tint val="96000"/>
                <a:shade val="59000"/>
                <a:satMod val="120000"/>
              </a:schemeClr>
            </a:gs>
            <a:gs pos="55000">
              <a:schemeClr val="accent4">
                <a:hueOff val="0"/>
                <a:satOff val="0"/>
                <a:lumOff val="0"/>
                <a:alphaOff val="0"/>
                <a:tint val="100000"/>
                <a:shade val="57000"/>
                <a:satMod val="120000"/>
              </a:schemeClr>
            </a:gs>
            <a:gs pos="80000">
              <a:schemeClr val="accent4">
                <a:hueOff val="0"/>
                <a:satOff val="0"/>
                <a:lumOff val="0"/>
                <a:alphaOff val="0"/>
                <a:tint val="100000"/>
                <a:shade val="56000"/>
                <a:satMod val="145000"/>
              </a:schemeClr>
            </a:gs>
            <a:gs pos="88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lin ang="5400000" scaled="0"/>
        </a:gradFill>
        <a:ln>
          <a:noFill/>
        </a:ln>
        <a:effectLst>
          <a:glow rad="50800">
            <a:schemeClr val="accent4">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4">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Arial" panose="020B0604020202020204" pitchFamily="34" charset="0"/>
              <a:cs typeface="Arial" panose="020B0604020202020204" pitchFamily="34" charset="0"/>
            </a:rPr>
            <a:t>Sociocultural</a:t>
          </a:r>
        </a:p>
      </dsp:txBody>
      <dsp:txXfrm rot="10800000">
        <a:off x="0" y="2539999"/>
        <a:ext cx="3048000" cy="1524000"/>
      </dsp:txXfrm>
    </dsp:sp>
    <dsp:sp modelId="{0D199DAA-9D69-401C-ACC7-248F3B781C2B}">
      <dsp:nvSpPr>
        <dsp:cNvPr id="0" name=""/>
        <dsp:cNvSpPr/>
      </dsp:nvSpPr>
      <dsp:spPr>
        <a:xfrm rot="5400000">
          <a:off x="3556000" y="1523999"/>
          <a:ext cx="2032000" cy="3048000"/>
        </a:xfrm>
        <a:prstGeom prst="round1Rect">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glow rad="50800">
            <a:schemeClr val="accent5">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Arial" panose="020B0604020202020204" pitchFamily="34" charset="0"/>
              <a:cs typeface="Arial" panose="020B0604020202020204" pitchFamily="34" charset="0"/>
            </a:rPr>
            <a:t>Interpersonal</a:t>
          </a:r>
        </a:p>
      </dsp:txBody>
      <dsp:txXfrm rot="-5400000">
        <a:off x="3048000" y="2539999"/>
        <a:ext cx="3048000" cy="1524000"/>
      </dsp:txXfrm>
    </dsp:sp>
    <dsp:sp modelId="{BF5D3B50-BC6B-4222-8BD7-A5006E4CFB1A}">
      <dsp:nvSpPr>
        <dsp:cNvPr id="0" name=""/>
        <dsp:cNvSpPr/>
      </dsp:nvSpPr>
      <dsp:spPr>
        <a:xfrm>
          <a:off x="1562100" y="1498599"/>
          <a:ext cx="3365504" cy="1016000"/>
        </a:xfrm>
        <a:prstGeom prst="roundRect">
          <a:avLst/>
        </a:prstGeom>
        <a:gradFill rotWithShape="0">
          <a:gsLst>
            <a:gs pos="0">
              <a:schemeClr val="accent2">
                <a:tint val="40000"/>
                <a:hueOff val="0"/>
                <a:satOff val="0"/>
                <a:lumOff val="0"/>
                <a:alphaOff val="0"/>
                <a:tint val="73000"/>
                <a:shade val="100000"/>
                <a:satMod val="150000"/>
              </a:schemeClr>
            </a:gs>
            <a:gs pos="25000">
              <a:schemeClr val="accent2">
                <a:tint val="40000"/>
                <a:hueOff val="0"/>
                <a:satOff val="0"/>
                <a:lumOff val="0"/>
                <a:alphaOff val="0"/>
                <a:tint val="96000"/>
                <a:shade val="80000"/>
                <a:satMod val="105000"/>
              </a:schemeClr>
            </a:gs>
            <a:gs pos="38000">
              <a:schemeClr val="accent2">
                <a:tint val="40000"/>
                <a:hueOff val="0"/>
                <a:satOff val="0"/>
                <a:lumOff val="0"/>
                <a:alphaOff val="0"/>
                <a:tint val="96000"/>
                <a:shade val="59000"/>
                <a:satMod val="120000"/>
              </a:schemeClr>
            </a:gs>
            <a:gs pos="55000">
              <a:schemeClr val="accent2">
                <a:tint val="40000"/>
                <a:hueOff val="0"/>
                <a:satOff val="0"/>
                <a:lumOff val="0"/>
                <a:alphaOff val="0"/>
                <a:tint val="100000"/>
                <a:shade val="57000"/>
                <a:satMod val="120000"/>
              </a:schemeClr>
            </a:gs>
            <a:gs pos="80000">
              <a:schemeClr val="accent2">
                <a:tint val="40000"/>
                <a:hueOff val="0"/>
                <a:satOff val="0"/>
                <a:lumOff val="0"/>
                <a:alphaOff val="0"/>
                <a:tint val="100000"/>
                <a:shade val="56000"/>
                <a:satMod val="145000"/>
              </a:schemeClr>
            </a:gs>
            <a:gs pos="88000">
              <a:schemeClr val="accent2">
                <a:tint val="40000"/>
                <a:hueOff val="0"/>
                <a:satOff val="0"/>
                <a:lumOff val="0"/>
                <a:alphaOff val="0"/>
                <a:tint val="100000"/>
                <a:shade val="63000"/>
                <a:satMod val="160000"/>
              </a:schemeClr>
            </a:gs>
            <a:gs pos="100000">
              <a:schemeClr val="accent2">
                <a:tint val="40000"/>
                <a:hueOff val="0"/>
                <a:satOff val="0"/>
                <a:lumOff val="0"/>
                <a:alphaOff val="0"/>
                <a:tint val="99000"/>
                <a:shade val="100000"/>
                <a:satMod val="155000"/>
              </a:schemeClr>
            </a:gs>
          </a:gsLst>
          <a:lin ang="5400000" scaled="0"/>
        </a:gradFill>
        <a:ln>
          <a:noFill/>
        </a:ln>
        <a:effectLst>
          <a:glow rad="50800">
            <a:schemeClr val="accent2">
              <a:tint val="40000"/>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2">
              <a:tint val="40000"/>
              <a:hueOff val="0"/>
              <a:satOff val="0"/>
              <a:lumOff val="0"/>
              <a:alphaOff val="0"/>
              <a:shade val="30000"/>
              <a:satMod val="150000"/>
            </a:schemeClr>
          </a:contourClr>
        </a:sp3d>
      </dsp:spPr>
      <dsp:style>
        <a:lnRef idx="0">
          <a:scrgbClr r="0" g="0" b="0"/>
        </a:lnRef>
        <a:fillRef idx="3">
          <a:scrgbClr r="0" g="0" b="0"/>
        </a:fillRef>
        <a:effectRef idx="3">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Biopsychosocial Model for Sexual Health</a:t>
          </a:r>
        </a:p>
      </dsp:txBody>
      <dsp:txXfrm>
        <a:off x="1611697" y="1548196"/>
        <a:ext cx="3266310" cy="916806"/>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471"/>
          </a:xfrm>
          <a:prstGeom prst="rect">
            <a:avLst/>
          </a:prstGeom>
        </p:spPr>
        <p:txBody>
          <a:bodyPr vert="horz" lIns="93973" tIns="46986" rIns="93973" bIns="46986"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008705" y="0"/>
            <a:ext cx="3066733" cy="468471"/>
          </a:xfrm>
          <a:prstGeom prst="rect">
            <a:avLst/>
          </a:prstGeom>
        </p:spPr>
        <p:txBody>
          <a:bodyPr vert="horz" lIns="93973" tIns="46986" rIns="93973" bIns="46986" rtlCol="0"/>
          <a:lstStyle>
            <a:lvl1pPr algn="r" fontAlgn="auto">
              <a:spcBef>
                <a:spcPts val="0"/>
              </a:spcBef>
              <a:spcAft>
                <a:spcPts val="0"/>
              </a:spcAft>
              <a:defRPr sz="1200" smtClean="0">
                <a:latin typeface="+mn-lt"/>
              </a:defRPr>
            </a:lvl1pPr>
          </a:lstStyle>
          <a:p>
            <a:pPr>
              <a:defRPr/>
            </a:pPr>
            <a:fld id="{53483E01-A6FF-4A5B-A40B-E658A64588BC}" type="datetimeFigureOut">
              <a:rPr lang="en-US"/>
              <a:pPr>
                <a:defRPr/>
              </a:pPr>
              <a:t>9/12/2017</a:t>
            </a:fld>
            <a:endParaRPr lang="en-US"/>
          </a:p>
        </p:txBody>
      </p:sp>
      <p:sp>
        <p:nvSpPr>
          <p:cNvPr id="4" name="Slide Image Placeholder 3"/>
          <p:cNvSpPr>
            <a:spLocks noGrp="1" noRot="1" noChangeAspect="1"/>
          </p:cNvSpPr>
          <p:nvPr>
            <p:ph type="sldImg" idx="2"/>
          </p:nvPr>
        </p:nvSpPr>
        <p:spPr>
          <a:xfrm>
            <a:off x="1196975" y="703263"/>
            <a:ext cx="4683125" cy="3513137"/>
          </a:xfrm>
          <a:prstGeom prst="rect">
            <a:avLst/>
          </a:prstGeom>
          <a:noFill/>
          <a:ln w="12700">
            <a:solidFill>
              <a:prstClr val="black"/>
            </a:solidFill>
          </a:ln>
        </p:spPr>
        <p:txBody>
          <a:bodyPr vert="horz" lIns="93973" tIns="46986" rIns="93973" bIns="46986" rtlCol="0" anchor="ctr"/>
          <a:lstStyle/>
          <a:p>
            <a:pPr lvl="0"/>
            <a:endParaRPr lang="en-US" noProof="0"/>
          </a:p>
        </p:txBody>
      </p:sp>
      <p:sp>
        <p:nvSpPr>
          <p:cNvPr id="5" name="Notes Placeholder 4"/>
          <p:cNvSpPr>
            <a:spLocks noGrp="1"/>
          </p:cNvSpPr>
          <p:nvPr>
            <p:ph type="body" sz="quarter" idx="3"/>
          </p:nvPr>
        </p:nvSpPr>
        <p:spPr>
          <a:xfrm>
            <a:off x="707708" y="4450477"/>
            <a:ext cx="5661660" cy="4216241"/>
          </a:xfrm>
          <a:prstGeom prst="rect">
            <a:avLst/>
          </a:prstGeom>
        </p:spPr>
        <p:txBody>
          <a:bodyPr vert="horz" lIns="93973" tIns="46986" rIns="93973" bIns="46986" rtlCol="0"/>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p:cNvSpPr>
            <a:spLocks noGrp="1"/>
          </p:cNvSpPr>
          <p:nvPr>
            <p:ph type="ftr" sz="quarter" idx="4"/>
          </p:nvPr>
        </p:nvSpPr>
        <p:spPr>
          <a:xfrm>
            <a:off x="0" y="8899328"/>
            <a:ext cx="3066733" cy="468471"/>
          </a:xfrm>
          <a:prstGeom prst="rect">
            <a:avLst/>
          </a:prstGeom>
        </p:spPr>
        <p:txBody>
          <a:bodyPr vert="horz" lIns="93973" tIns="46986" rIns="93973" bIns="46986"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008705" y="8899328"/>
            <a:ext cx="3066733" cy="468471"/>
          </a:xfrm>
          <a:prstGeom prst="rect">
            <a:avLst/>
          </a:prstGeom>
        </p:spPr>
        <p:txBody>
          <a:bodyPr vert="horz" lIns="93973" tIns="46986" rIns="93973" bIns="46986" rtlCol="0" anchor="b"/>
          <a:lstStyle>
            <a:lvl1pPr algn="r" fontAlgn="auto">
              <a:spcBef>
                <a:spcPts val="0"/>
              </a:spcBef>
              <a:spcAft>
                <a:spcPts val="0"/>
              </a:spcAft>
              <a:defRPr sz="1200" smtClean="0">
                <a:latin typeface="+mn-lt"/>
              </a:defRPr>
            </a:lvl1pPr>
          </a:lstStyle>
          <a:p>
            <a:pPr>
              <a:defRPr/>
            </a:pPr>
            <a:fld id="{BDDF5FA0-23C5-451A-84E1-B03EBD2570EF}" type="slidenum">
              <a:rPr lang="en-US"/>
              <a:pPr>
                <a:defRPr/>
              </a:pPr>
              <a:t>‹#›</a:t>
            </a:fld>
            <a:endParaRPr lang="en-US"/>
          </a:p>
        </p:txBody>
      </p:sp>
    </p:spTree>
    <p:extLst>
      <p:ext uri="{BB962C8B-B14F-4D97-AF65-F5344CB8AC3E}">
        <p14:creationId xmlns:p14="http://schemas.microsoft.com/office/powerpoint/2010/main" val="458494465"/>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healthafter50.com/cancer/article/erectile-dysfunction-and-prostate-cancer"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prostatecancer.ca/Prostate-Cancer/Care-and-Support-Post-Treatment/Prostate-Cancer-in-the-Transgender-Community#_edn1"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prostatecancer.ca/Prostate-Cancer/Care-and-Support-Post-Treatment/Prostate-Cancer-in-the-Transgender-Community#_edn3" TargetMode="External"/><Relationship Id="rId4" Type="http://schemas.openxmlformats.org/officeDocument/2006/relationships/hyperlink" Target="http://prostatecancer.ca/Prostate-Cancer/Care-and-Support-Post-Treatment/Prostate-Cancer-in-the-Transgender-Community#_edn2"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www.ncbi.nlm.nih.gov/pubmed/?term=Levine%20SB%5bAuthor%5d&amp;cauthor=true&amp;cauthor_uid=16422804" TargetMode="External"/><Relationship Id="rId3" Type="http://schemas.openxmlformats.org/officeDocument/2006/relationships/hyperlink" Target="https://www.ncbi.nlm.nih.gov/pubmed/16422804" TargetMode="External"/><Relationship Id="rId7" Type="http://schemas.openxmlformats.org/officeDocument/2006/relationships/hyperlink" Target="https://www.ncbi.nlm.nih.gov/pubmed/?term=Hartmann%20U%5bAuthor%5d&amp;cauthor=true&amp;cauthor_uid=16422804" TargetMode="External"/><Relationship Id="rId12" Type="http://schemas.openxmlformats.org/officeDocument/2006/relationships/hyperlink" Target="https://www.ncbi.nlm.nih.gov/pubmed/?term=Wylie%20K%5bAuthor%5d&amp;cauthor=true&amp;cauthor_uid=16422804"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ncbi.nlm.nih.gov/pubmed/?term=Chevret-Measson%20M%5bAuthor%5d&amp;cauthor=true&amp;cauthor_uid=16422804" TargetMode="External"/><Relationship Id="rId11" Type="http://schemas.openxmlformats.org/officeDocument/2006/relationships/hyperlink" Target="https://www.ncbi.nlm.nih.gov/pubmed/?term=Rodrigues%20O%5bAuthor%5d&amp;cauthor=true&amp;cauthor_uid=16422804" TargetMode="External"/><Relationship Id="rId5" Type="http://schemas.openxmlformats.org/officeDocument/2006/relationships/hyperlink" Target="https://www.ncbi.nlm.nih.gov/pubmed/?term=Leiblum%20SR%5bAuthor%5d&amp;cauthor=true&amp;cauthor_uid=16422804" TargetMode="External"/><Relationship Id="rId10" Type="http://schemas.openxmlformats.org/officeDocument/2006/relationships/hyperlink" Target="https://www.ncbi.nlm.nih.gov/pubmed/?term=Plaut%20M%5bAuthor%5d&amp;cauthor=true&amp;cauthor_uid=16422804" TargetMode="External"/><Relationship Id="rId4" Type="http://schemas.openxmlformats.org/officeDocument/2006/relationships/hyperlink" Target="https://www.ncbi.nlm.nih.gov/pubmed/?term=Althof%20SE%5bAuthor%5d&amp;cauthor=true&amp;cauthor_uid=16422804" TargetMode="External"/><Relationship Id="rId9" Type="http://schemas.openxmlformats.org/officeDocument/2006/relationships/hyperlink" Target="https://www.ncbi.nlm.nih.gov/pubmed/?term=McCabe%20M%5bAuthor%5d&amp;cauthor=true&amp;cauthor_uid=16422804"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ncbi.nlm.nih.gov/pmc/articles/PMC4977016/#b33-rru-8-123"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ncbi.nlm.nih.gov/pmc/articles/PMC4822480/#bib2"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ncbi.nlm.nih.gov/pmc/articles/PMC4822480/#bib20"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tau.amegroups.com/article/view/11471/13806#B40"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tau.amegroups.com/issue/view/522"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ajandrology.com/article.asp?issn=1008-682X;year=2015;volume=17;issue=2;spage=206;epage=211;aulast=Morgentaler#ref13"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www.ajandrology.com/article.asp?issn=1008-682X;year=2015;volume=17;issue=2;spage=206;epage=211;aulast=Morgentaler#ref14"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liquidsilk.com/"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2E94B3-B9F5-4EED-BA64-8283EB41C26F}" type="slidenum">
              <a:rPr lang="en-US"/>
              <a:pPr fontAlgn="base">
                <a:spcBef>
                  <a:spcPct val="0"/>
                </a:spcBef>
                <a:spcAft>
                  <a:spcPct val="0"/>
                </a:spcAft>
              </a:pPr>
              <a:t>1</a:t>
            </a:fld>
            <a:endParaRPr lang="en-US" dirty="0"/>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nSpc>
                <a:spcPct val="90000"/>
              </a:lnSpc>
              <a:spcBef>
                <a:spcPct val="0"/>
              </a:spcBef>
            </a:pPr>
            <a:endParaRPr lang="en-US" baseline="0" dirty="0">
              <a:sym typeface="Wingdings" pitchFamily="2" charset="2"/>
            </a:endParaRPr>
          </a:p>
        </p:txBody>
      </p:sp>
    </p:spTree>
    <p:extLst>
      <p:ext uri="{BB962C8B-B14F-4D97-AF65-F5344CB8AC3E}">
        <p14:creationId xmlns:p14="http://schemas.microsoft.com/office/powerpoint/2010/main" val="2314041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708" y="4450477"/>
            <a:ext cx="5921692" cy="4216241"/>
          </a:xfrm>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baseline="0" dirty="0"/>
              <a:t>There are different modalities of treatment for prostate cancer and while there may be some overlap in terms of the types of side effects induced by each, there are some differences as well. Further, each person…each individual may react to treatment very differently. Some men may experience very mild side effects while other men may experience profound side effects.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US" baseline="0" dirty="0"/>
              <a:t>Talk about sexual side effects but there are other side effects that may also impact sexuality (bladder and/or bowel incontinence)</a:t>
            </a:r>
          </a:p>
          <a:p>
            <a:endParaRPr lang="en-US" baseline="0" dirty="0"/>
          </a:p>
          <a:p>
            <a:r>
              <a:rPr lang="en-US" baseline="0" dirty="0"/>
              <a:t>Watchful waiting --- anxiety; changes secondary to prostate cancer itself</a:t>
            </a:r>
          </a:p>
          <a:p>
            <a:endParaRPr lang="en-US" baseline="0" dirty="0"/>
          </a:p>
          <a:p>
            <a:r>
              <a:rPr lang="en-US" baseline="0" dirty="0"/>
              <a:t>Other types of treatment:</a:t>
            </a:r>
          </a:p>
          <a:p>
            <a:pPr>
              <a:buFont typeface="Arial" panose="020B0604020202020204" pitchFamily="34" charset="0"/>
              <a:buChar char="•"/>
            </a:pPr>
            <a:r>
              <a:rPr lang="en-CA" sz="1200" dirty="0">
                <a:solidFill>
                  <a:srgbClr val="2E2E2E"/>
                </a:solidFill>
                <a:latin typeface="Arial" panose="020B0604020202020204" pitchFamily="34" charset="0"/>
                <a:cs typeface="Arial" panose="020B0604020202020204" pitchFamily="34" charset="0"/>
              </a:rPr>
              <a:t>Chemotherapy</a:t>
            </a:r>
          </a:p>
          <a:p>
            <a:pPr>
              <a:buFont typeface="Arial" panose="020B0604020202020204" pitchFamily="34" charset="0"/>
              <a:buChar char="•"/>
            </a:pPr>
            <a:r>
              <a:rPr lang="en-CA" sz="1200" dirty="0">
                <a:solidFill>
                  <a:srgbClr val="2E2E2E"/>
                </a:solidFill>
                <a:latin typeface="Arial" panose="020B0604020202020204" pitchFamily="34" charset="0"/>
                <a:cs typeface="Arial" panose="020B0604020202020204" pitchFamily="34" charset="0"/>
              </a:rPr>
              <a:t>Biologic therapy</a:t>
            </a:r>
          </a:p>
          <a:p>
            <a:pPr>
              <a:buFont typeface="Arial" panose="020B0604020202020204" pitchFamily="34" charset="0"/>
              <a:buChar char="•"/>
            </a:pPr>
            <a:r>
              <a:rPr lang="en-CA" sz="1200" dirty="0">
                <a:solidFill>
                  <a:srgbClr val="2E2E2E"/>
                </a:solidFill>
                <a:latin typeface="Arial" panose="020B0604020202020204" pitchFamily="34" charset="0"/>
                <a:cs typeface="Arial" panose="020B0604020202020204" pitchFamily="34" charset="0"/>
              </a:rPr>
              <a:t>Bisphosphonate therapy</a:t>
            </a:r>
            <a:endParaRPr lang="en-US" dirty="0"/>
          </a:p>
          <a:p>
            <a:pPr rtl="0" fontAlgn="base"/>
            <a:endParaRPr lang="en-CA" sz="1200" kern="1200" dirty="0">
              <a:solidFill>
                <a:schemeClr val="tx1"/>
              </a:solidFill>
              <a:effectLst/>
              <a:latin typeface="+mn-lt"/>
              <a:ea typeface="+mn-ea"/>
              <a:cs typeface="+mn-cs"/>
            </a:endParaRPr>
          </a:p>
          <a:p>
            <a:pPr rtl="0" fontAlgn="base"/>
            <a:r>
              <a:rPr lang="en-CA" sz="1200" b="0" i="0" kern="1200" dirty="0">
                <a:solidFill>
                  <a:schemeClr val="tx1"/>
                </a:solidFill>
                <a:effectLst/>
                <a:latin typeface="+mn-lt"/>
                <a:ea typeface="+mn-ea"/>
                <a:cs typeface="+mn-cs"/>
              </a:rPr>
              <a:t>New types of treatment are being tested in clinical trials</a:t>
            </a:r>
          </a:p>
          <a:p>
            <a:pPr rtl="0" fontAlgn="base"/>
            <a:r>
              <a:rPr lang="en-CA" sz="1200" b="0" i="0" kern="1200" dirty="0">
                <a:solidFill>
                  <a:schemeClr val="tx1"/>
                </a:solidFill>
                <a:effectLst/>
                <a:latin typeface="+mn-lt"/>
                <a:ea typeface="+mn-ea"/>
                <a:cs typeface="+mn-cs"/>
              </a:rPr>
              <a:t>Cryosurgery</a:t>
            </a:r>
          </a:p>
          <a:p>
            <a:pPr rtl="0" fontAlgn="base"/>
            <a:r>
              <a:rPr lang="en-CA" sz="1200" b="0" i="0" kern="1200" dirty="0">
                <a:solidFill>
                  <a:schemeClr val="tx1"/>
                </a:solidFill>
                <a:effectLst/>
                <a:latin typeface="+mn-lt"/>
                <a:ea typeface="+mn-ea"/>
                <a:cs typeface="+mn-cs"/>
              </a:rPr>
              <a:t>High-intensity–focused ultrasound therapy</a:t>
            </a:r>
          </a:p>
          <a:p>
            <a:pPr rtl="0" fontAlgn="base"/>
            <a:r>
              <a:rPr lang="en-CA" sz="1200" b="0" i="0" kern="1200" dirty="0">
                <a:solidFill>
                  <a:schemeClr val="tx1"/>
                </a:solidFill>
                <a:effectLst/>
                <a:latin typeface="+mn-lt"/>
                <a:ea typeface="+mn-ea"/>
                <a:cs typeface="+mn-cs"/>
              </a:rPr>
              <a:t>Proton beam radiation therapy</a:t>
            </a:r>
          </a:p>
          <a:p>
            <a:pPr rtl="0" fontAlgn="base"/>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10</a:t>
            </a:fld>
            <a:endParaRPr lang="en-US"/>
          </a:p>
        </p:txBody>
      </p:sp>
    </p:spTree>
    <p:extLst>
      <p:ext uri="{BB962C8B-B14F-4D97-AF65-F5344CB8AC3E}">
        <p14:creationId xmlns:p14="http://schemas.microsoft.com/office/powerpoint/2010/main" val="449727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CA" dirty="0"/>
              <a:t>I was happy to see these recommendations published earlier this year. IN particular, the recommendations serve to remind clinicians to address sexual function prior to treatment for prostate cancer and also make some suggestions in terms of how to manage sexual dysfunction.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CA" dirty="0"/>
          </a:p>
          <a:p>
            <a:pPr marL="0" marR="0" lvl="0" indent="0" algn="l" defTabSz="457200" rtl="0" eaLnBrk="1" fontAlgn="base" latinLnBrk="0" hangingPunct="1">
              <a:lnSpc>
                <a:spcPct val="100000"/>
              </a:lnSpc>
              <a:spcBef>
                <a:spcPct val="30000"/>
              </a:spcBef>
              <a:spcAft>
                <a:spcPct val="0"/>
              </a:spcAft>
              <a:buClrTx/>
              <a:buSzTx/>
              <a:buFontTx/>
              <a:buNone/>
              <a:tabLst/>
              <a:defRPr/>
            </a:pPr>
            <a:endParaRPr lang="en-CA"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CA" dirty="0" err="1"/>
              <a:t>Salonia</a:t>
            </a:r>
            <a:r>
              <a:rPr lang="en-CA" dirty="0"/>
              <a:t> et al. Journal of Sexual Medicine. 14(3): 285-296</a:t>
            </a:r>
          </a:p>
          <a:p>
            <a:endParaRPr lang="en-CA" dirty="0"/>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11</a:t>
            </a:fld>
            <a:endParaRPr lang="en-US"/>
          </a:p>
        </p:txBody>
      </p:sp>
    </p:spTree>
    <p:extLst>
      <p:ext uri="{BB962C8B-B14F-4D97-AF65-F5344CB8AC3E}">
        <p14:creationId xmlns:p14="http://schemas.microsoft.com/office/powerpoint/2010/main" val="1658720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707708" y="4450477"/>
            <a:ext cx="5661660" cy="4674473"/>
          </a:xfrm>
        </p:spPr>
        <p:txBody>
          <a:bodyPr>
            <a:normAutofit fontScale="77500" lnSpcReduction="20000"/>
          </a:bodyPr>
          <a:lstStyle/>
          <a:p>
            <a:pPr fontAlgn="auto">
              <a:spcBef>
                <a:spcPts val="0"/>
              </a:spcBef>
              <a:spcAft>
                <a:spcPts val="0"/>
              </a:spcAft>
              <a:defRPr/>
            </a:pPr>
            <a:r>
              <a:rPr lang="en-CA" b="1" baseline="0" dirty="0">
                <a:sym typeface="Wingdings" panose="05000000000000000000" pitchFamily="2" charset="2"/>
              </a:rPr>
              <a:t>Prostatectomy</a:t>
            </a:r>
          </a:p>
          <a:p>
            <a:pPr fontAlgn="auto">
              <a:spcBef>
                <a:spcPts val="0"/>
              </a:spcBef>
              <a:spcAft>
                <a:spcPts val="0"/>
              </a:spcAft>
              <a:defRPr/>
            </a:pPr>
            <a:r>
              <a:rPr lang="en-CA" b="1" baseline="0" dirty="0">
                <a:sym typeface="Wingdings" panose="05000000000000000000" pitchFamily="2" charset="2"/>
              </a:rPr>
              <a:t>Orchiectomy </a:t>
            </a:r>
          </a:p>
          <a:p>
            <a:pPr fontAlgn="auto">
              <a:spcBef>
                <a:spcPts val="0"/>
              </a:spcBef>
              <a:spcAft>
                <a:spcPts val="0"/>
              </a:spcAft>
              <a:defRPr/>
            </a:pPr>
            <a:r>
              <a:rPr lang="en-CA" b="1" baseline="0" dirty="0">
                <a:sym typeface="Wingdings" panose="05000000000000000000" pitchFamily="2" charset="2"/>
              </a:rPr>
              <a:t>TURP – for benign prostate issues or, in advanced prostate cancer (not to cure but to relieve symptoms)</a:t>
            </a:r>
          </a:p>
          <a:p>
            <a:pPr fontAlgn="auto">
              <a:spcBef>
                <a:spcPts val="0"/>
              </a:spcBef>
              <a:spcAft>
                <a:spcPts val="0"/>
              </a:spcAft>
              <a:defRPr/>
            </a:pPr>
            <a:endParaRPr lang="en-CA" b="1" baseline="0" dirty="0">
              <a:sym typeface="Wingdings" panose="05000000000000000000" pitchFamily="2" charset="2"/>
            </a:endParaRPr>
          </a:p>
          <a:p>
            <a:pPr fontAlgn="auto">
              <a:spcBef>
                <a:spcPts val="0"/>
              </a:spcBef>
              <a:spcAft>
                <a:spcPts val="0"/>
              </a:spcAft>
              <a:defRPr/>
            </a:pPr>
            <a:endParaRPr lang="en-CA" b="1" baseline="0" dirty="0">
              <a:sym typeface="Wingdings" panose="05000000000000000000" pitchFamily="2" charset="2"/>
            </a:endParaRPr>
          </a:p>
          <a:p>
            <a:pPr fontAlgn="auto">
              <a:spcBef>
                <a:spcPts val="0"/>
              </a:spcBef>
              <a:spcAft>
                <a:spcPts val="0"/>
              </a:spcAft>
              <a:defRPr/>
            </a:pPr>
            <a:r>
              <a:rPr lang="en-CA" b="1" baseline="0" dirty="0">
                <a:sym typeface="Wingdings" panose="05000000000000000000" pitchFamily="2" charset="2"/>
              </a:rPr>
              <a:t>After surgery:</a:t>
            </a:r>
          </a:p>
          <a:p>
            <a:pPr fontAlgn="auto">
              <a:spcBef>
                <a:spcPts val="0"/>
              </a:spcBef>
              <a:spcAft>
                <a:spcPts val="0"/>
              </a:spcAft>
              <a:defRPr/>
            </a:pPr>
            <a:r>
              <a:rPr lang="en-CA" b="1" baseline="0" dirty="0">
                <a:sym typeface="Wingdings" panose="05000000000000000000" pitchFamily="2" charset="2"/>
              </a:rPr>
              <a:t>TURP: retrograde ejaculation (into bladder), ED (lower risk)</a:t>
            </a:r>
            <a:br>
              <a:rPr lang="en-CA" b="1" baseline="0" dirty="0">
                <a:sym typeface="Wingdings" panose="05000000000000000000" pitchFamily="2" charset="2"/>
              </a:rPr>
            </a:br>
            <a:r>
              <a:rPr lang="en-CA" b="1" baseline="0" dirty="0">
                <a:sym typeface="Wingdings" panose="05000000000000000000" pitchFamily="2" charset="2"/>
              </a:rPr>
              <a:t>RP – no ejaculate, penile shortening, ED</a:t>
            </a:r>
          </a:p>
          <a:p>
            <a:pPr fontAlgn="auto">
              <a:spcBef>
                <a:spcPts val="0"/>
              </a:spcBef>
              <a:spcAft>
                <a:spcPts val="0"/>
              </a:spcAft>
              <a:defRPr/>
            </a:pPr>
            <a:r>
              <a:rPr lang="en-CA" b="1" baseline="0" dirty="0">
                <a:sym typeface="Wingdings" panose="05000000000000000000" pitchFamily="2" charset="2"/>
              </a:rPr>
              <a:t>Orchiectomy -  diminished desire, ED, </a:t>
            </a:r>
          </a:p>
          <a:p>
            <a:endParaRPr lang="en-CA" b="1" dirty="0">
              <a:latin typeface="Arial" charset="0"/>
              <a:cs typeface="Arial" charset="0"/>
            </a:endParaRPr>
          </a:p>
          <a:p>
            <a:r>
              <a:rPr lang="en-CA" b="1" dirty="0">
                <a:latin typeface="Arial" charset="0"/>
                <a:cs typeface="Arial" charset="0"/>
              </a:rPr>
              <a:t>Damage to nerve bundles that control blood flow to the penis</a:t>
            </a:r>
          </a:p>
          <a:p>
            <a:r>
              <a:rPr lang="en-CA" b="1" dirty="0">
                <a:latin typeface="Arial" charset="0"/>
                <a:cs typeface="Arial" charset="0"/>
              </a:rPr>
              <a:t>Reduced blood flow to the penis</a:t>
            </a:r>
          </a:p>
          <a:p>
            <a:pPr fontAlgn="auto">
              <a:spcBef>
                <a:spcPts val="0"/>
              </a:spcBef>
              <a:spcAft>
                <a:spcPts val="0"/>
              </a:spcAft>
              <a:defRPr/>
            </a:pPr>
            <a:endParaRPr lang="en-CA" dirty="0"/>
          </a:p>
          <a:p>
            <a:pPr fontAlgn="auto">
              <a:spcBef>
                <a:spcPts val="0"/>
              </a:spcBef>
              <a:spcAft>
                <a:spcPts val="0"/>
              </a:spcAft>
              <a:defRPr/>
            </a:pPr>
            <a:r>
              <a:rPr lang="en-CA" dirty="0"/>
              <a:t>RP: removal of the prostate and seminal vesicles for prostate cancer</a:t>
            </a:r>
          </a:p>
          <a:p>
            <a:pPr fontAlgn="auto">
              <a:spcBef>
                <a:spcPts val="0"/>
              </a:spcBef>
              <a:spcAft>
                <a:spcPts val="0"/>
              </a:spcAft>
              <a:defRPr/>
            </a:pPr>
            <a:br>
              <a:rPr lang="en-CA" dirty="0">
                <a:sym typeface="Wingdings" pitchFamily="2" charset="2"/>
              </a:rPr>
            </a:br>
            <a:r>
              <a:rPr lang="en-CA" dirty="0">
                <a:sym typeface="Wingdings" pitchFamily="2" charset="2"/>
              </a:rPr>
              <a:t>Nerve sparing surgery</a:t>
            </a:r>
          </a:p>
          <a:p>
            <a:pPr fontAlgn="auto">
              <a:spcBef>
                <a:spcPts val="0"/>
              </a:spcBef>
              <a:spcAft>
                <a:spcPts val="0"/>
              </a:spcAft>
              <a:defRPr/>
            </a:pPr>
            <a:r>
              <a:rPr lang="en-CA" dirty="0">
                <a:sym typeface="Wingdings" pitchFamily="2" charset="2"/>
              </a:rPr>
              <a:t>Sometimes surgeon must seal off some of the small arteries that feed into the 2 main blood vessels involved in erection; blood flow is then slowed (like a river after the streams that run into it have been dammed)</a:t>
            </a:r>
          </a:p>
          <a:p>
            <a:pPr fontAlgn="auto">
              <a:spcBef>
                <a:spcPts val="0"/>
              </a:spcBef>
              <a:spcAft>
                <a:spcPts val="0"/>
              </a:spcAft>
              <a:defRPr/>
            </a:pPr>
            <a:endParaRPr lang="en-CA" dirty="0">
              <a:sym typeface="Wingdings" pitchFamily="2" charset="2"/>
            </a:endParaRPr>
          </a:p>
          <a:p>
            <a:pPr fontAlgn="auto">
              <a:spcBef>
                <a:spcPts val="0"/>
              </a:spcBef>
              <a:spcAft>
                <a:spcPts val="0"/>
              </a:spcAft>
              <a:defRPr/>
            </a:pPr>
            <a:r>
              <a:rPr lang="en-CA" b="1" dirty="0">
                <a:sym typeface="Wingdings" pitchFamily="2" charset="2"/>
              </a:rPr>
              <a:t>Can take up to 2 years to regain erectile function after surgery </a:t>
            </a:r>
          </a:p>
          <a:p>
            <a:pPr fontAlgn="auto">
              <a:spcBef>
                <a:spcPts val="0"/>
              </a:spcBef>
              <a:spcAft>
                <a:spcPts val="0"/>
              </a:spcAft>
              <a:defRPr/>
            </a:pPr>
            <a:r>
              <a:rPr lang="en-CA" b="1" dirty="0">
                <a:sym typeface="Wingdings" pitchFamily="2" charset="2"/>
              </a:rPr>
              <a:t>Important factors in predicting post-surgery erectile function: age (younger men have better ability to regain erectile function); erections before surgery</a:t>
            </a:r>
          </a:p>
          <a:p>
            <a:pPr fontAlgn="auto">
              <a:spcBef>
                <a:spcPts val="0"/>
              </a:spcBef>
              <a:spcAft>
                <a:spcPts val="0"/>
              </a:spcAft>
              <a:defRPr/>
            </a:pPr>
            <a:endParaRPr lang="en-CA" b="1" dirty="0">
              <a:sym typeface="Wingdings" pitchFamily="2" charset="2"/>
            </a:endParaRPr>
          </a:p>
          <a:p>
            <a:pPr fontAlgn="auto">
              <a:spcBef>
                <a:spcPts val="0"/>
              </a:spcBef>
              <a:spcAft>
                <a:spcPts val="0"/>
              </a:spcAft>
              <a:defRPr/>
            </a:pPr>
            <a:r>
              <a:rPr lang="en-CA" b="1" dirty="0">
                <a:sym typeface="Wingdings" pitchFamily="2" charset="2"/>
              </a:rPr>
              <a:t>Penile shortening: </a:t>
            </a:r>
            <a:r>
              <a:rPr lang="en-US" b="1" dirty="0"/>
              <a:t>Nerve sparing surgery and recovery of erectile function appeared to have an independent protective effect on penile length loss at 1 year.</a:t>
            </a:r>
            <a:endParaRPr lang="en-CA" b="1" dirty="0">
              <a:sym typeface="Wingdings" pitchFamily="2" charset="2"/>
            </a:endParaRPr>
          </a:p>
          <a:p>
            <a:pPr fontAlgn="auto">
              <a:spcBef>
                <a:spcPts val="0"/>
              </a:spcBef>
              <a:spcAft>
                <a:spcPts val="0"/>
              </a:spcAft>
              <a:defRPr/>
            </a:pPr>
            <a:endParaRPr lang="en-CA" b="1" dirty="0">
              <a:sym typeface="Wingdings" pitchFamily="2" charset="2"/>
            </a:endParaRPr>
          </a:p>
          <a:p>
            <a:pPr fontAlgn="auto">
              <a:spcBef>
                <a:spcPts val="0"/>
              </a:spcBef>
              <a:spcAft>
                <a:spcPts val="0"/>
              </a:spcAft>
              <a:defRPr/>
            </a:pPr>
            <a:r>
              <a:rPr lang="en-CA" b="1" dirty="0">
                <a:sym typeface="Wingdings" pitchFamily="2" charset="2"/>
              </a:rPr>
              <a:t>Early sexual rehabilitation; keep the tissues of the penis healthy, prevent tissue changes (try to have erections within weeks of surgery)</a:t>
            </a:r>
          </a:p>
          <a:p>
            <a:pPr fontAlgn="auto">
              <a:spcBef>
                <a:spcPts val="0"/>
              </a:spcBef>
              <a:spcAft>
                <a:spcPts val="0"/>
              </a:spcAft>
              <a:defRPr/>
            </a:pPr>
            <a:endParaRPr lang="en-CA" b="1" dirty="0">
              <a:sym typeface="Wingdings" pitchFamily="2" charset="2"/>
            </a:endParaRPr>
          </a:p>
          <a:p>
            <a:pPr fontAlgn="auto">
              <a:spcBef>
                <a:spcPts val="0"/>
              </a:spcBef>
              <a:spcAft>
                <a:spcPts val="0"/>
              </a:spcAft>
              <a:defRPr/>
            </a:pPr>
            <a:r>
              <a:rPr lang="en-CA" b="1" dirty="0"/>
              <a:t>Prostatectomy:</a:t>
            </a:r>
            <a:r>
              <a:rPr lang="en-CA" b="1" baseline="0" dirty="0"/>
              <a:t> removal of seminal vesicles and prostate gland </a:t>
            </a:r>
            <a:r>
              <a:rPr lang="en-CA" b="1" baseline="0" dirty="0">
                <a:sym typeface="Wingdings" panose="05000000000000000000" pitchFamily="2" charset="2"/>
              </a:rPr>
              <a:t> no fluid can come in from testicles or prostate  no fluid buildup in urethra…sense of fullness/inevitability abates  NO ejaculate</a:t>
            </a:r>
            <a:br>
              <a:rPr lang="en-CA" b="1" baseline="0" dirty="0">
                <a:sym typeface="Wingdings" panose="05000000000000000000" pitchFamily="2" charset="2"/>
              </a:rPr>
            </a:br>
            <a:r>
              <a:rPr lang="en-CA" b="1" baseline="0" dirty="0">
                <a:sym typeface="Wingdings" panose="05000000000000000000" pitchFamily="2" charset="2"/>
              </a:rPr>
              <a:t>May also experience change in pelvic floor function</a:t>
            </a:r>
            <a:br>
              <a:rPr lang="en-CA" b="1" baseline="0" dirty="0">
                <a:sym typeface="Wingdings" panose="05000000000000000000" pitchFamily="2" charset="2"/>
              </a:rPr>
            </a:br>
            <a:endParaRPr lang="en-CA" b="1" baseline="0" dirty="0">
              <a:sym typeface="Wingdings" panose="05000000000000000000" pitchFamily="2" charset="2"/>
            </a:endParaRPr>
          </a:p>
          <a:p>
            <a:pPr fontAlgn="auto">
              <a:spcBef>
                <a:spcPts val="0"/>
              </a:spcBef>
              <a:spcAft>
                <a:spcPts val="0"/>
              </a:spcAft>
              <a:defRPr/>
            </a:pPr>
            <a:endParaRPr lang="en-CA" b="1" baseline="0" dirty="0">
              <a:sym typeface="Wingdings" panose="05000000000000000000" pitchFamily="2" charset="2"/>
            </a:endParaRPr>
          </a:p>
          <a:p>
            <a:pPr fontAlgn="auto">
              <a:spcBef>
                <a:spcPts val="0"/>
              </a:spcBef>
              <a:spcAft>
                <a:spcPts val="0"/>
              </a:spcAft>
              <a:defRPr/>
            </a:pPr>
            <a:r>
              <a:rPr lang="en-CA" sz="1200" b="0" i="0" kern="1200" dirty="0">
                <a:solidFill>
                  <a:schemeClr val="tx1"/>
                </a:solidFill>
                <a:effectLst/>
                <a:latin typeface="+mn-lt"/>
                <a:ea typeface="+mn-ea"/>
                <a:cs typeface="+mn-cs"/>
              </a:rPr>
              <a:t>TURP: This operation is more often used to treat men with non-cancerous enlargement of the prostate called benign prostatic hyperplasia (BPH). But it is also sometimes used in men with advanced prostate cancer to help relieve symptoms, such as urination problems. (It is not used to try to cure the cancer.)</a:t>
            </a:r>
          </a:p>
          <a:p>
            <a:pPr fontAlgn="auto">
              <a:spcBef>
                <a:spcPts val="0"/>
              </a:spcBef>
              <a:spcAft>
                <a:spcPts val="0"/>
              </a:spcAft>
              <a:defRPr/>
            </a:pPr>
            <a:r>
              <a:rPr lang="en-CA" sz="1200" b="0" i="0" kern="1200" dirty="0">
                <a:solidFill>
                  <a:schemeClr val="tx1"/>
                </a:solidFill>
                <a:effectLst/>
                <a:latin typeface="+mn-lt"/>
                <a:ea typeface="+mn-ea"/>
                <a:cs typeface="+mn-cs"/>
              </a:rPr>
              <a:t>. An instrument called a </a:t>
            </a:r>
            <a:r>
              <a:rPr lang="en-CA" sz="1200" b="0" i="1" kern="1200" dirty="0" err="1">
                <a:solidFill>
                  <a:schemeClr val="tx1"/>
                </a:solidFill>
                <a:effectLst/>
                <a:latin typeface="+mn-lt"/>
                <a:ea typeface="+mn-ea"/>
                <a:cs typeface="+mn-cs"/>
              </a:rPr>
              <a:t>resectoscope</a:t>
            </a:r>
            <a:r>
              <a:rPr lang="en-CA" sz="1200" b="0" i="0" kern="1200" dirty="0">
                <a:solidFill>
                  <a:schemeClr val="tx1"/>
                </a:solidFill>
                <a:effectLst/>
                <a:latin typeface="+mn-lt"/>
                <a:ea typeface="+mn-ea"/>
                <a:cs typeface="+mn-cs"/>
              </a:rPr>
              <a:t> is passed through the tip of the penis into the urethra to the level of the prostate. Once it is in place, either electricity is passed through a wire to heat it or a laser is used to cut or vaporize the tissue</a:t>
            </a:r>
            <a:endParaRPr lang="en-CA" b="1" baseline="0" dirty="0">
              <a:sym typeface="Wingdings" panose="05000000000000000000" pitchFamily="2" charset="2"/>
            </a:endParaRPr>
          </a:p>
        </p:txBody>
      </p:sp>
      <p:sp>
        <p:nvSpPr>
          <p:cNvPr id="52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A6D73F-38B2-4669-81B4-1EB2E731DAFA}" type="slidenum">
              <a:rPr lang="en-CA"/>
              <a:pPr fontAlgn="base">
                <a:spcBef>
                  <a:spcPct val="0"/>
                </a:spcBef>
                <a:spcAft>
                  <a:spcPct val="0"/>
                </a:spcAft>
              </a:pPr>
              <a:t>12</a:t>
            </a:fld>
            <a:endParaRPr lang="en-CA"/>
          </a:p>
        </p:txBody>
      </p:sp>
    </p:spTree>
    <p:extLst>
      <p:ext uri="{BB962C8B-B14F-4D97-AF65-F5344CB8AC3E}">
        <p14:creationId xmlns:p14="http://schemas.microsoft.com/office/powerpoint/2010/main" val="2438778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63366" y="4266327"/>
            <a:ext cx="6550342" cy="4216241"/>
          </a:xfrm>
        </p:spPr>
        <p:txBody>
          <a:bodyPr/>
          <a:lstStyle/>
          <a:p>
            <a:r>
              <a:rPr lang="en-CA" dirty="0"/>
              <a:t>May experience</a:t>
            </a:r>
          </a:p>
          <a:p>
            <a:pPr marL="285750" indent="-285750">
              <a:buFont typeface="Arial" panose="020B0604020202020204" pitchFamily="34" charset="0"/>
              <a:buChar char="•"/>
            </a:pPr>
            <a:r>
              <a:rPr lang="en-CA" dirty="0"/>
              <a:t>Erectile changes (~60-70%); may increase for the first 1-2 years post RT</a:t>
            </a:r>
          </a:p>
          <a:p>
            <a:pPr marL="285750" indent="-285750">
              <a:buFont typeface="Arial" panose="020B0604020202020204" pitchFamily="34" charset="0"/>
              <a:buChar char="•"/>
            </a:pPr>
            <a:r>
              <a:rPr lang="en-CA" dirty="0"/>
              <a:t>Rates after brachytherapy a bit better: 5-51%</a:t>
            </a:r>
          </a:p>
          <a:p>
            <a:pPr marL="285750" indent="-285750">
              <a:buFont typeface="Arial" panose="020B0604020202020204" pitchFamily="34" charset="0"/>
              <a:buChar char="•"/>
            </a:pPr>
            <a:r>
              <a:rPr lang="en-CA" dirty="0"/>
              <a:t>Decreased volume or absence of semen (2-56%)</a:t>
            </a:r>
          </a:p>
          <a:p>
            <a:pPr marL="285750" indent="-285750">
              <a:buFont typeface="Arial" panose="020B0604020202020204" pitchFamily="34" charset="0"/>
              <a:buChar char="•"/>
            </a:pPr>
            <a:r>
              <a:rPr lang="en-CA" dirty="0"/>
              <a:t>Discomfort during ejaculation (3-26%)</a:t>
            </a:r>
          </a:p>
          <a:p>
            <a:pPr marL="285750" indent="-285750">
              <a:buFont typeface="Arial" panose="020B0604020202020204" pitchFamily="34" charset="0"/>
              <a:buChar char="•"/>
            </a:pPr>
            <a:r>
              <a:rPr lang="en-CA" dirty="0" err="1"/>
              <a:t>Hemospermia</a:t>
            </a:r>
            <a:r>
              <a:rPr lang="en-CA" dirty="0"/>
              <a:t> (5-15%)</a:t>
            </a:r>
          </a:p>
          <a:p>
            <a:pPr marL="285750" indent="-285750">
              <a:buFont typeface="Arial" panose="020B0604020202020204" pitchFamily="34" charset="0"/>
              <a:buChar char="•"/>
            </a:pPr>
            <a:r>
              <a:rPr lang="en-CA" dirty="0"/>
              <a:t>Decreased libido (8-53%)</a:t>
            </a:r>
          </a:p>
          <a:p>
            <a:pPr marL="285750" indent="-285750">
              <a:buFont typeface="Arial" panose="020B0604020202020204" pitchFamily="34" charset="0"/>
              <a:buChar char="•"/>
            </a:pPr>
            <a:r>
              <a:rPr lang="en-CA" dirty="0"/>
              <a:t>Decreased intensity of orgasm </a:t>
            </a:r>
          </a:p>
          <a:p>
            <a:pPr marL="285750" indent="-285750">
              <a:buFont typeface="Arial" panose="020B0604020202020204" pitchFamily="34" charset="0"/>
              <a:buChar char="•"/>
            </a:pPr>
            <a:r>
              <a:rPr lang="en-CA" dirty="0"/>
              <a:t>Decreased satisfaction with sex (25-60%)</a:t>
            </a:r>
          </a:p>
          <a:p>
            <a:r>
              <a:rPr lang="en-CA" dirty="0"/>
              <a:t>Etiology of damage…likely vascular (</a:t>
            </a:r>
            <a:r>
              <a:rPr lang="en-CA" dirty="0" err="1"/>
              <a:t>arteriogenic</a:t>
            </a:r>
            <a:r>
              <a:rPr lang="en-CA" dirty="0"/>
              <a:t>…damage to arteries by RT); also likely neurogenic (damage to nerves)</a:t>
            </a:r>
          </a:p>
          <a:p>
            <a:pPr>
              <a:spcBef>
                <a:spcPct val="0"/>
              </a:spcBef>
            </a:pPr>
            <a:r>
              <a:rPr lang="en-CA" b="1" dirty="0"/>
              <a:t>Radiation can speed up hardening, narrowing or even blockage of the pelvic arteries</a:t>
            </a:r>
          </a:p>
          <a:p>
            <a:pPr>
              <a:spcBef>
                <a:spcPct val="0"/>
              </a:spcBef>
            </a:pPr>
            <a:r>
              <a:rPr lang="en-CA" b="1" dirty="0"/>
              <a:t>Post RT epididymitis </a:t>
            </a:r>
            <a:r>
              <a:rPr lang="en-CA" b="1" dirty="0">
                <a:sym typeface="Wingdings" pitchFamily="2" charset="2"/>
              </a:rPr>
              <a:t> painful ejaculation</a:t>
            </a:r>
            <a:endParaRPr lang="en-CA" b="1" dirty="0"/>
          </a:p>
          <a:p>
            <a:pPr>
              <a:spcBef>
                <a:spcPct val="0"/>
              </a:spcBef>
            </a:pPr>
            <a:r>
              <a:rPr lang="en-CA" b="1" dirty="0"/>
              <a:t>May also affect the nerves that control a man’s ability to have an erection</a:t>
            </a:r>
          </a:p>
          <a:p>
            <a:endParaRPr lang="en-CA" dirty="0"/>
          </a:p>
          <a:p>
            <a:r>
              <a:rPr lang="en-CA" dirty="0"/>
              <a:t>Improved techniques and approaches:</a:t>
            </a:r>
          </a:p>
          <a:p>
            <a:r>
              <a:rPr lang="en-CA" dirty="0"/>
              <a:t>Intensity modulated RT – enables adequate dose delivery with improved sparing of normal tissues</a:t>
            </a:r>
          </a:p>
          <a:p>
            <a:r>
              <a:rPr lang="en-CA" dirty="0" err="1"/>
              <a:t>Hypofractionated</a:t>
            </a:r>
            <a:r>
              <a:rPr lang="en-CA" dirty="0"/>
              <a:t> (higher dose per fraction) --- one study published last year, no sig differences in erectile </a:t>
            </a:r>
            <a:r>
              <a:rPr lang="en-CA" dirty="0" err="1"/>
              <a:t>fn</a:t>
            </a:r>
            <a:endParaRPr lang="en-CA" dirty="0"/>
          </a:p>
          <a:p>
            <a:r>
              <a:rPr lang="en-CA" dirty="0"/>
              <a:t>Stereotactic body RT</a:t>
            </a:r>
          </a:p>
          <a:p>
            <a:r>
              <a:rPr lang="en-CA" dirty="0"/>
              <a:t>No randomized trials of newer approaches (only comparative) --- acceptable efficacy and toxicity</a:t>
            </a:r>
          </a:p>
          <a:p>
            <a:r>
              <a:rPr lang="en-CA" dirty="0"/>
              <a:t>Most still cause ED</a:t>
            </a:r>
          </a:p>
          <a:p>
            <a:endParaRPr lang="en-CA" dirty="0"/>
          </a:p>
          <a:p>
            <a:endParaRPr lang="en-CA" dirty="0"/>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13</a:t>
            </a:fld>
            <a:endParaRPr lang="en-US"/>
          </a:p>
        </p:txBody>
      </p:sp>
    </p:spTree>
    <p:extLst>
      <p:ext uri="{BB962C8B-B14F-4D97-AF65-F5344CB8AC3E}">
        <p14:creationId xmlns:p14="http://schemas.microsoft.com/office/powerpoint/2010/main" val="1748394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0962" y="4450477"/>
            <a:ext cx="6915150" cy="4216241"/>
          </a:xfrm>
        </p:spPr>
        <p:txBody>
          <a:bodyPr/>
          <a:lstStyle/>
          <a:p>
            <a:r>
              <a:rPr lang="en-CA" dirty="0"/>
              <a:t>Proton therapy --- one prospective trial found reduced rates of ED but all men were &lt;60y </a:t>
            </a:r>
          </a:p>
          <a:p>
            <a:r>
              <a:rPr lang="en-CA" sz="1200" b="0" i="0" kern="1200" dirty="0">
                <a:solidFill>
                  <a:schemeClr val="tx1"/>
                </a:solidFill>
                <a:effectLst/>
                <a:latin typeface="+mn-lt"/>
                <a:ea typeface="+mn-ea"/>
                <a:cs typeface="+mn-cs"/>
              </a:rPr>
              <a:t>The lifetime costs associated with proton therapy for prostate cancer approach</a:t>
            </a:r>
            <a:r>
              <a:rPr lang="en-CA" sz="1200" b="1" i="0" kern="1200" dirty="0">
                <a:solidFill>
                  <a:schemeClr val="tx1"/>
                </a:solidFill>
                <a:effectLst/>
                <a:latin typeface="+mn-lt"/>
                <a:ea typeface="+mn-ea"/>
                <a:cs typeface="+mn-cs"/>
              </a:rPr>
              <a:t>$73,000</a:t>
            </a:r>
            <a:r>
              <a:rPr lang="en-CA" sz="1200" b="0" i="0" kern="1200" dirty="0">
                <a:solidFill>
                  <a:schemeClr val="tx1"/>
                </a:solidFill>
                <a:effectLst/>
                <a:latin typeface="+mn-lt"/>
                <a:ea typeface="+mn-ea"/>
                <a:cs typeface="+mn-cs"/>
              </a:rPr>
              <a:t>, compared with less than </a:t>
            </a:r>
            <a:r>
              <a:rPr lang="en-CA" sz="1200" b="1" i="0" kern="1200" dirty="0">
                <a:solidFill>
                  <a:schemeClr val="tx1"/>
                </a:solidFill>
                <a:effectLst/>
                <a:latin typeface="+mn-lt"/>
                <a:ea typeface="+mn-ea"/>
                <a:cs typeface="+mn-cs"/>
              </a:rPr>
              <a:t>$42,000</a:t>
            </a:r>
            <a:r>
              <a:rPr lang="en-CA" sz="1200" b="0" i="0" kern="1200" dirty="0">
                <a:solidFill>
                  <a:schemeClr val="tx1"/>
                </a:solidFill>
                <a:effectLst/>
                <a:latin typeface="+mn-lt"/>
                <a:ea typeface="+mn-ea"/>
                <a:cs typeface="+mn-cs"/>
              </a:rPr>
              <a:t> for intensity-modulated radiation therapy, (IMRT), according to a 2008 report from the Institute for Clinical and Economic Review.</a:t>
            </a:r>
          </a:p>
          <a:p>
            <a:endParaRPr lang="en-CA" sz="1200" b="0" i="0" kern="1200" dirty="0">
              <a:solidFill>
                <a:schemeClr val="tx1"/>
              </a:solidFill>
              <a:effectLst/>
              <a:latin typeface="+mn-lt"/>
              <a:ea typeface="+mn-ea"/>
              <a:cs typeface="+mn-cs"/>
            </a:endParaRPr>
          </a:p>
          <a:p>
            <a:pPr rtl="0"/>
            <a:r>
              <a:rPr lang="en-CA" sz="1200" b="0" i="0" kern="1200" dirty="0">
                <a:solidFill>
                  <a:schemeClr val="tx1"/>
                </a:solidFill>
                <a:effectLst/>
                <a:latin typeface="+mn-lt"/>
                <a:ea typeface="+mn-ea"/>
                <a:cs typeface="+mn-cs"/>
              </a:rPr>
              <a:t>Think of the difference between X-rays and protons this way: Imagine that an X-ray is a bullet that enters the body, strikes a tumor, and then exits the body through the other side. Throughout this process, the X-ray releases energy, damaging healthy and malignant tissue alike.</a:t>
            </a:r>
          </a:p>
          <a:p>
            <a:pPr rtl="0"/>
            <a:r>
              <a:rPr lang="en-CA" sz="1200" b="0" i="0" kern="1200" dirty="0">
                <a:solidFill>
                  <a:schemeClr val="tx1"/>
                </a:solidFill>
                <a:effectLst/>
                <a:latin typeface="+mn-lt"/>
                <a:ea typeface="+mn-ea"/>
                <a:cs typeface="+mn-cs"/>
              </a:rPr>
              <a:t>By contrast, doctors can calculate how deep in the body they want a proton beam to fire. That means a proton beam doesn’t exit the body, so it delivers most of its energy in the tumor.</a:t>
            </a:r>
          </a:p>
          <a:p>
            <a:pPr rtl="0"/>
            <a:r>
              <a:rPr lang="en-CA" sz="1200" b="0" i="0" kern="1200" dirty="0">
                <a:solidFill>
                  <a:schemeClr val="tx1"/>
                </a:solidFill>
                <a:effectLst/>
                <a:latin typeface="+mn-lt"/>
                <a:ea typeface="+mn-ea"/>
                <a:cs typeface="+mn-cs"/>
              </a:rPr>
              <a:t>In theory, this pinpoint-targeting ability should make proton beam therapy less likely than conventional radiation treatments to damage healthy tissue in the vicinity of a tumor—damage that can result in side effects such as </a:t>
            </a:r>
            <a:r>
              <a:rPr lang="en-CA" sz="1200" b="0" i="0" u="none" strike="noStrike" kern="1200" dirty="0">
                <a:solidFill>
                  <a:schemeClr val="tx1"/>
                </a:solidFill>
                <a:effectLst/>
                <a:latin typeface="+mn-lt"/>
                <a:ea typeface="+mn-ea"/>
                <a:cs typeface="+mn-cs"/>
                <a:hlinkClick r:id="rId3"/>
              </a:rPr>
              <a:t>erectile dysfunction</a:t>
            </a:r>
            <a:r>
              <a:rPr lang="en-CA" sz="1200" b="0" i="0" kern="1200" dirty="0">
                <a:solidFill>
                  <a:schemeClr val="tx1"/>
                </a:solidFill>
                <a:effectLst/>
                <a:latin typeface="+mn-lt"/>
                <a:ea typeface="+mn-ea"/>
                <a:cs typeface="+mn-cs"/>
              </a:rPr>
              <a:t>, incontinence, and serious gastrointestinal problems such as bleeding and ulcers.</a:t>
            </a:r>
          </a:p>
          <a:p>
            <a:pPr rtl="0"/>
            <a:r>
              <a:rPr lang="en-CA" sz="1200" b="0" i="0" kern="1200" dirty="0">
                <a:solidFill>
                  <a:schemeClr val="tx1"/>
                </a:solidFill>
                <a:effectLst/>
                <a:latin typeface="+mn-lt"/>
                <a:ea typeface="+mn-ea"/>
                <a:cs typeface="+mn-cs"/>
              </a:rPr>
              <a:t>But the </a:t>
            </a:r>
            <a:r>
              <a:rPr lang="en-CA" sz="1200" b="0" i="1" kern="1200" dirty="0">
                <a:solidFill>
                  <a:schemeClr val="tx1"/>
                </a:solidFill>
                <a:effectLst/>
                <a:latin typeface="+mn-lt"/>
                <a:ea typeface="+mn-ea"/>
                <a:cs typeface="+mn-cs"/>
              </a:rPr>
              <a:t>JAMA</a:t>
            </a:r>
            <a:r>
              <a:rPr lang="en-CA" sz="1200" b="0" i="0" kern="1200" dirty="0">
                <a:solidFill>
                  <a:schemeClr val="tx1"/>
                </a:solidFill>
                <a:effectLst/>
                <a:latin typeface="+mn-lt"/>
                <a:ea typeface="+mn-ea"/>
                <a:cs typeface="+mn-cs"/>
              </a:rPr>
              <a:t> findings raise an important question: All else being equal, if proton beam therapy is more likely than IMRT to produce adverse gastrointestinal effects, why pay the additional cost?</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The patient-level studies have not demonstrated a significant, sustained clinical advantage to PBT. Gray and colleagues found modest transient benefits in bowel and urinary symptoms with PBT immediately post-treatment, but these disappeared by 1 year. You may be eligible for proton therapy treatment if:</a:t>
            </a:r>
            <a:br>
              <a:rPr lang="en-CA" dirty="0"/>
            </a:br>
            <a:r>
              <a:rPr lang="en-CA" sz="1200" b="0" i="0" kern="1200" dirty="0">
                <a:solidFill>
                  <a:schemeClr val="tx1"/>
                </a:solidFill>
                <a:effectLst/>
                <a:latin typeface="+mn-lt"/>
                <a:ea typeface="+mn-ea"/>
                <a:cs typeface="+mn-cs"/>
              </a:rPr>
              <a:t>1) You have a cancer which has not spread outside the prostate gland</a:t>
            </a:r>
            <a:br>
              <a:rPr lang="en-CA" dirty="0"/>
            </a:br>
            <a:r>
              <a:rPr lang="en-CA" sz="1200" b="0" i="0" kern="1200" dirty="0">
                <a:solidFill>
                  <a:schemeClr val="tx1"/>
                </a:solidFill>
                <a:effectLst/>
                <a:latin typeface="+mn-lt"/>
                <a:ea typeface="+mn-ea"/>
                <a:cs typeface="+mn-cs"/>
              </a:rPr>
              <a:t>2) You are prepared to travel outside Canada and pay for the treatment ($50,000 or higher.)</a:t>
            </a:r>
            <a:br>
              <a:rPr lang="en-CA" dirty="0"/>
            </a:br>
            <a:r>
              <a:rPr lang="en-CA" sz="1200" b="0" i="0" kern="1200" dirty="0">
                <a:solidFill>
                  <a:schemeClr val="tx1"/>
                </a:solidFill>
                <a:effectLst/>
                <a:latin typeface="+mn-lt"/>
                <a:ea typeface="+mn-ea"/>
                <a:cs typeface="+mn-cs"/>
              </a:rPr>
              <a:t> </a:t>
            </a:r>
            <a:endParaRPr lang="en-CA" dirty="0"/>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14</a:t>
            </a:fld>
            <a:endParaRPr lang="en-US"/>
          </a:p>
        </p:txBody>
      </p:sp>
    </p:spTree>
    <p:extLst>
      <p:ext uri="{BB962C8B-B14F-4D97-AF65-F5344CB8AC3E}">
        <p14:creationId xmlns:p14="http://schemas.microsoft.com/office/powerpoint/2010/main" val="170879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xfrm>
            <a:off x="250508" y="4450477"/>
            <a:ext cx="6778942" cy="4216241"/>
          </a:xfrm>
          <a:noFill/>
        </p:spPr>
        <p:txBody>
          <a:bodyPr wrap="square" numCol="1" anchor="t" anchorCtr="0" compatLnSpc="1">
            <a:prstTxWarp prst="textNoShape">
              <a:avLst/>
            </a:prstTxWarp>
          </a:bodyPr>
          <a:lstStyle/>
          <a:p>
            <a:pPr>
              <a:buFont typeface="Arial" charset="0"/>
              <a:buNone/>
            </a:pPr>
            <a:r>
              <a:rPr lang="en-CA" sz="1200" dirty="0">
                <a:latin typeface="Arial" charset="0"/>
                <a:cs typeface="Arial" charset="0"/>
              </a:rPr>
              <a:t>Surgical castration</a:t>
            </a:r>
          </a:p>
          <a:p>
            <a:pPr>
              <a:buFont typeface="Arial" charset="0"/>
              <a:buNone/>
            </a:pPr>
            <a:r>
              <a:rPr lang="en-CA" sz="1200" dirty="0">
                <a:latin typeface="Arial" charset="0"/>
                <a:cs typeface="Arial" charset="0"/>
              </a:rPr>
              <a:t>Luteinizing hormone releasing hormone agonists</a:t>
            </a:r>
          </a:p>
          <a:p>
            <a:pPr>
              <a:buFont typeface="Arial" charset="0"/>
              <a:buNone/>
            </a:pPr>
            <a:r>
              <a:rPr lang="en-CA" sz="1200" dirty="0">
                <a:latin typeface="Arial" charset="0"/>
                <a:cs typeface="Arial" charset="0"/>
              </a:rPr>
              <a:t>Luteinizing hormone releasing hormone antagonists</a:t>
            </a:r>
          </a:p>
          <a:p>
            <a:pPr>
              <a:buFont typeface="Arial" charset="0"/>
              <a:buNone/>
            </a:pPr>
            <a:r>
              <a:rPr lang="en-CA" sz="1200" dirty="0">
                <a:latin typeface="Arial" charset="0"/>
                <a:cs typeface="Arial" charset="0"/>
              </a:rPr>
              <a:t>Antiandrogens</a:t>
            </a:r>
          </a:p>
          <a:p>
            <a:pPr>
              <a:buFont typeface="Arial" charset="0"/>
              <a:buNone/>
            </a:pPr>
            <a:r>
              <a:rPr lang="en-CA" sz="1200" dirty="0">
                <a:latin typeface="Arial" charset="0"/>
                <a:cs typeface="Arial" charset="0"/>
              </a:rPr>
              <a:t>Androgen synthesis inhibitors</a:t>
            </a:r>
          </a:p>
          <a:p>
            <a:pPr>
              <a:buFont typeface="Arial" charset="0"/>
              <a:buNone/>
            </a:pPr>
            <a:endParaRPr lang="en-CA" sz="1200" dirty="0">
              <a:latin typeface="Arial" charset="0"/>
              <a:cs typeface="Arial" charset="0"/>
            </a:endParaRPr>
          </a:p>
          <a:p>
            <a:pPr defTabSz="939729" eaLnBrk="0" hangingPunct="0"/>
            <a:r>
              <a:rPr lang="en-CA" sz="1200" b="0" i="0" kern="1200" dirty="0">
                <a:solidFill>
                  <a:schemeClr val="tx1"/>
                </a:solidFill>
                <a:effectLst/>
                <a:latin typeface="+mn-lt"/>
                <a:ea typeface="+mn-ea"/>
                <a:cs typeface="+mn-cs"/>
              </a:rPr>
              <a:t>Drawing shows that testosterone production is regulated by luteinizing hormone (LH) and luteinizing hormone-releasing hormone (LHRH). The hypothalamus releases LHRH, which stimulates the release of LH from the pituitary gland. LH acts on specific cells in the testes to produce the majority of testosterone in the body. Most of the remaining androgens are produced by the adrenal glands. Androgens are taken up by prostate cells, where they either bind to the androgen receptor directly or are converted to dihydrotestosterone (DHT), which has a greater binding affinity for the androgen receptor than testosterone.</a:t>
            </a:r>
            <a:endParaRPr lang="en-CA" dirty="0">
              <a:latin typeface="Arial" charset="0"/>
              <a:cs typeface="Arial" charset="0"/>
            </a:endParaRPr>
          </a:p>
          <a:p>
            <a:pPr marL="114300" indent="0">
              <a:buNone/>
            </a:pPr>
            <a:r>
              <a:rPr lang="en-CA" sz="1200" dirty="0">
                <a:latin typeface="Arial" charset="0"/>
                <a:cs typeface="Arial" charset="0"/>
              </a:rPr>
              <a:t>Some potential side effects:</a:t>
            </a:r>
          </a:p>
          <a:p>
            <a:pPr>
              <a:buFont typeface="Arial" panose="020B0604020202020204" pitchFamily="34" charset="0"/>
              <a:buChar char="•"/>
            </a:pPr>
            <a:r>
              <a:rPr lang="en-CA" sz="1200" dirty="0">
                <a:latin typeface="Arial" charset="0"/>
                <a:cs typeface="Arial" charset="0"/>
              </a:rPr>
              <a:t>↓d libido</a:t>
            </a:r>
          </a:p>
          <a:p>
            <a:pPr>
              <a:buFont typeface="Arial" panose="020B0604020202020204" pitchFamily="34" charset="0"/>
              <a:buChar char="•"/>
            </a:pPr>
            <a:r>
              <a:rPr lang="en-CA" sz="1200" dirty="0">
                <a:latin typeface="Arial" charset="0"/>
                <a:cs typeface="Arial" charset="0"/>
              </a:rPr>
              <a:t>Erectile dysfunction</a:t>
            </a:r>
          </a:p>
          <a:p>
            <a:pPr>
              <a:buFont typeface="Arial" panose="020B0604020202020204" pitchFamily="34" charset="0"/>
              <a:buChar char="•"/>
            </a:pPr>
            <a:r>
              <a:rPr lang="en-CA" sz="1200" dirty="0">
                <a:latin typeface="Arial" charset="0"/>
                <a:cs typeface="Arial" charset="0"/>
              </a:rPr>
              <a:t>Hot flashes</a:t>
            </a:r>
          </a:p>
          <a:p>
            <a:pPr>
              <a:buFont typeface="Arial" panose="020B0604020202020204" pitchFamily="34" charset="0"/>
              <a:buChar char="•"/>
            </a:pPr>
            <a:r>
              <a:rPr lang="en-CA" sz="1200" dirty="0">
                <a:latin typeface="Arial" charset="0"/>
                <a:cs typeface="Arial" charset="0"/>
              </a:rPr>
              <a:t>Weight gain</a:t>
            </a:r>
          </a:p>
          <a:p>
            <a:pPr>
              <a:buFont typeface="Arial" panose="020B0604020202020204" pitchFamily="34" charset="0"/>
              <a:buChar char="•"/>
            </a:pPr>
            <a:r>
              <a:rPr lang="en-CA" sz="1200" dirty="0">
                <a:latin typeface="Arial" charset="0"/>
                <a:cs typeface="Arial" charset="0"/>
              </a:rPr>
              <a:t>Fatigue</a:t>
            </a:r>
          </a:p>
          <a:p>
            <a:pPr>
              <a:buFont typeface="Arial" panose="020B0604020202020204" pitchFamily="34" charset="0"/>
              <a:buChar char="•"/>
            </a:pPr>
            <a:r>
              <a:rPr lang="en-CA" sz="1200" dirty="0">
                <a:latin typeface="Arial" charset="0"/>
                <a:cs typeface="Arial" charset="0"/>
              </a:rPr>
              <a:t>Gynecomastia </a:t>
            </a:r>
          </a:p>
          <a:p>
            <a:pPr>
              <a:buFont typeface="Arial" panose="020B0604020202020204" pitchFamily="34" charset="0"/>
              <a:buChar char="•"/>
            </a:pPr>
            <a:r>
              <a:rPr lang="en-CA" sz="1200" dirty="0">
                <a:latin typeface="Arial" charset="0"/>
                <a:cs typeface="Arial" charset="0"/>
              </a:rPr>
              <a:t>↓d penile length and testicular size</a:t>
            </a:r>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19AA72-FD04-439E-BB89-72BC5C3672AD}" type="slidenum">
              <a:rPr lang="en-CA"/>
              <a:pPr fontAlgn="base">
                <a:spcBef>
                  <a:spcPct val="0"/>
                </a:spcBef>
                <a:spcAft>
                  <a:spcPct val="0"/>
                </a:spcAft>
              </a:pPr>
              <a:t>15</a:t>
            </a:fld>
            <a:endParaRPr lang="en-CA"/>
          </a:p>
        </p:txBody>
      </p:sp>
    </p:spTree>
    <p:extLst>
      <p:ext uri="{BB962C8B-B14F-4D97-AF65-F5344CB8AC3E}">
        <p14:creationId xmlns:p14="http://schemas.microsoft.com/office/powerpoint/2010/main" val="3971363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16</a:t>
            </a:fld>
            <a:endParaRPr lang="en-US"/>
          </a:p>
        </p:txBody>
      </p:sp>
    </p:spTree>
    <p:extLst>
      <p:ext uri="{BB962C8B-B14F-4D97-AF65-F5344CB8AC3E}">
        <p14:creationId xmlns:p14="http://schemas.microsoft.com/office/powerpoint/2010/main" val="2621192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3350" y="4450477"/>
            <a:ext cx="6896100" cy="4216241"/>
          </a:xfrm>
        </p:spPr>
        <p:txBody>
          <a:bodyPr/>
          <a:lstStyle/>
          <a:p>
            <a:r>
              <a:rPr lang="en-CA" dirty="0"/>
              <a:t>Can happen with any of the treatment modalities for prostate cancer…including watchful waiting and also common as we age!</a:t>
            </a:r>
          </a:p>
          <a:p>
            <a:endParaRPr lang="en-CA" dirty="0"/>
          </a:p>
          <a:p>
            <a:r>
              <a:rPr lang="en-CA" dirty="0"/>
              <a:t>Desire…has garnered more attention in recent years, particularly in the context of female sexual health with the push for approval of a medication to help hypoactive sexual desire in women. </a:t>
            </a:r>
          </a:p>
          <a:p>
            <a:r>
              <a:rPr lang="en-CA" dirty="0" err="1"/>
              <a:t>Flibanserin</a:t>
            </a:r>
            <a:r>
              <a:rPr lang="en-CA" dirty="0"/>
              <a:t>…finally approved by the FDA and promptly sold for $1 billion US but has not found to be as efficacious as hoped</a:t>
            </a:r>
          </a:p>
          <a:p>
            <a:r>
              <a:rPr lang="en-CA" dirty="0"/>
              <a:t>Desire…complicated. Involves the biggest sex organ in the body…the brain!! </a:t>
            </a:r>
          </a:p>
          <a:p>
            <a:r>
              <a:rPr lang="en-CA" dirty="0"/>
              <a:t>Influenced by numerous factors, physical and psychosocial alike. Desire can be impacted by pain, sexual function, quality of the relationship, conflict, etc. </a:t>
            </a:r>
          </a:p>
          <a:p>
            <a:endParaRPr lang="en-CA" dirty="0"/>
          </a:p>
          <a:p>
            <a:r>
              <a:rPr lang="en-CA" dirty="0"/>
              <a:t>The notion of spontaneous desire vs responsive desire </a:t>
            </a:r>
          </a:p>
          <a:p>
            <a:r>
              <a:rPr lang="en-CA" sz="1200" b="0" i="0" kern="1200" dirty="0">
                <a:solidFill>
                  <a:schemeClr val="tx1"/>
                </a:solidFill>
                <a:effectLst/>
                <a:latin typeface="+mn-lt"/>
                <a:ea typeface="+mn-ea"/>
                <a:cs typeface="+mn-cs"/>
              </a:rPr>
              <a:t>Sexual satisfaction, and not orgasm, appears to be the focus in some </a:t>
            </a:r>
            <a:r>
              <a:rPr lang="en-CA" sz="1200" b="0" i="0" kern="1200" dirty="0" err="1">
                <a:solidFill>
                  <a:schemeClr val="tx1"/>
                </a:solidFill>
                <a:effectLst/>
                <a:latin typeface="+mn-lt"/>
                <a:ea typeface="+mn-ea"/>
                <a:cs typeface="+mn-cs"/>
              </a:rPr>
              <a:t>womenA</a:t>
            </a:r>
            <a:r>
              <a:rPr lang="en-CA" sz="1200" b="0" i="0" kern="1200" dirty="0">
                <a:solidFill>
                  <a:schemeClr val="tx1"/>
                </a:solidFill>
                <a:effectLst/>
                <a:latin typeface="+mn-lt"/>
                <a:ea typeface="+mn-ea"/>
                <a:cs typeface="+mn-cs"/>
              </a:rPr>
              <a:t> woman begins a sexual response experience from a point of relative sexual neutrality but with a goal of emotional intimacy with her partner; she may seek or be receptive to sexual stimuli</a:t>
            </a:r>
          </a:p>
          <a:p>
            <a:r>
              <a:rPr lang="en-CA" sz="1200" b="0" i="0" kern="1200" dirty="0">
                <a:solidFill>
                  <a:schemeClr val="tx1"/>
                </a:solidFill>
                <a:effectLst/>
                <a:latin typeface="+mn-lt"/>
                <a:ea typeface="+mn-ea"/>
                <a:cs typeface="+mn-cs"/>
              </a:rPr>
              <a:t>Goals for sexual activity may be complex and not merely for internal satisfaction of an “innate” sexual hunger</a:t>
            </a:r>
          </a:p>
          <a:p>
            <a:r>
              <a:rPr lang="en-CA" sz="1200" b="0" i="0" kern="1200" dirty="0">
                <a:solidFill>
                  <a:schemeClr val="tx1"/>
                </a:solidFill>
                <a:effectLst/>
                <a:latin typeface="+mn-lt"/>
                <a:ea typeface="+mn-ea"/>
                <a:cs typeface="+mn-cs"/>
              </a:rPr>
              <a:t>Receptivity to sexual stimuli allows the woman to move to a state of physiologic arousal</a:t>
            </a:r>
          </a:p>
          <a:p>
            <a:r>
              <a:rPr lang="en-CA" sz="1200" b="0" i="0" kern="1200" dirty="0">
                <a:solidFill>
                  <a:schemeClr val="tx1"/>
                </a:solidFill>
                <a:effectLst/>
                <a:latin typeface="+mn-lt"/>
                <a:ea typeface="+mn-ea"/>
                <a:cs typeface="+mn-cs"/>
              </a:rPr>
              <a:t>If the mind continues to process the stimuli on to further arousal, sexual desire may encourage the woman to move forward to sexual satisfaction and orgasm fostering intimacy and reinforcing sexual motivation</a:t>
            </a:r>
          </a:p>
          <a:p>
            <a:r>
              <a:rPr lang="en-CA" sz="1200" b="0" i="0" kern="1200" dirty="0">
                <a:solidFill>
                  <a:schemeClr val="tx1"/>
                </a:solidFill>
                <a:effectLst/>
                <a:latin typeface="+mn-lt"/>
                <a:ea typeface="+mn-ea"/>
                <a:cs typeface="+mn-cs"/>
              </a:rPr>
              <a:t>This model reinforces the notion that female motivation for sexual activity is complex and not specifically an innate phenomenon</a:t>
            </a:r>
          </a:p>
          <a:p>
            <a:endParaRPr lang="en-CA" dirty="0"/>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17</a:t>
            </a:fld>
            <a:endParaRPr lang="en-US"/>
          </a:p>
        </p:txBody>
      </p:sp>
    </p:spTree>
    <p:extLst>
      <p:ext uri="{BB962C8B-B14F-4D97-AF65-F5344CB8AC3E}">
        <p14:creationId xmlns:p14="http://schemas.microsoft.com/office/powerpoint/2010/main" val="2781056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CA" b="1" dirty="0"/>
          </a:p>
          <a:p>
            <a:r>
              <a:rPr lang="en-CA" dirty="0"/>
              <a:t>After many types of cancer, erectile function can change. Many men report difficulties with achieving erections, maintaining erections and with rigidity of erections. I want to mention that we know that anal intercourse requires a firmer erection (approx. 30% firmer than is required for vaginal intercourse) – much of the research that has been done to date has focused on vaginal intercourse. </a:t>
            </a:r>
          </a:p>
          <a:p>
            <a:br>
              <a:rPr lang="en-CA" dirty="0"/>
            </a:br>
            <a:r>
              <a:rPr lang="en-CA" dirty="0"/>
              <a:t>We know that changes in erectile function can also happen with aging, even in the absence of a cancer diagnosis. In addition, there are a number of medical conditions and medications that can also influence erectile function. </a:t>
            </a:r>
          </a:p>
          <a:p>
            <a:endParaRPr lang="en-CA"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CA" b="1" dirty="0"/>
              <a:t>More than 50% of men age &gt;40y have some degree of ED</a:t>
            </a:r>
          </a:p>
          <a:p>
            <a:endParaRPr lang="en-CA"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CA" dirty="0"/>
              <a:t>But…the good news is that erections are not necessary or required for orgasm!!!</a:t>
            </a:r>
            <a:br>
              <a:rPr lang="en-CA" dirty="0"/>
            </a:br>
            <a:endParaRPr lang="en-CA" dirty="0"/>
          </a:p>
          <a:p>
            <a:pPr marL="0" marR="0" lvl="0" indent="0" algn="l" defTabSz="457200" rtl="0" eaLnBrk="1" fontAlgn="base" latinLnBrk="0" hangingPunct="1">
              <a:lnSpc>
                <a:spcPct val="100000"/>
              </a:lnSpc>
              <a:spcBef>
                <a:spcPct val="30000"/>
              </a:spcBef>
              <a:spcAft>
                <a:spcPct val="0"/>
              </a:spcAft>
              <a:buClrTx/>
              <a:buSzTx/>
              <a:buFontTx/>
              <a:buNone/>
              <a:tabLst/>
              <a:defRPr/>
            </a:pPr>
            <a:endParaRPr lang="en-CA" dirty="0"/>
          </a:p>
          <a:p>
            <a:endParaRPr lang="en-CA" dirty="0"/>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18</a:t>
            </a:fld>
            <a:endParaRPr lang="en-US"/>
          </a:p>
        </p:txBody>
      </p:sp>
    </p:spTree>
    <p:extLst>
      <p:ext uri="{BB962C8B-B14F-4D97-AF65-F5344CB8AC3E}">
        <p14:creationId xmlns:p14="http://schemas.microsoft.com/office/powerpoint/2010/main" val="3185974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dirty="0"/>
              <a:t>erectile pr</a:t>
            </a:r>
            <a:r>
              <a:rPr lang="en-CA" b="0" dirty="0"/>
              <a:t>ocess (failure to initiate [neurogenic], failure to fill [arterial], and failure to store [venous]</a:t>
            </a:r>
            <a:endParaRPr lang="en-US" b="0" i="1" dirty="0"/>
          </a:p>
          <a:p>
            <a:pPr>
              <a:spcBef>
                <a:spcPct val="0"/>
              </a:spcBef>
            </a:pPr>
            <a:endParaRPr lang="en-US" b="0" i="1" dirty="0"/>
          </a:p>
          <a:p>
            <a:pPr>
              <a:spcBef>
                <a:spcPct val="0"/>
              </a:spcBef>
            </a:pPr>
            <a:r>
              <a:rPr lang="en-US" b="1" i="1" dirty="0"/>
              <a:t>Nerve</a:t>
            </a:r>
            <a:r>
              <a:rPr lang="en-US" b="1" i="1" baseline="0" dirty="0"/>
              <a:t> function, blood flow, psychological, hormonal, combination of all</a:t>
            </a:r>
          </a:p>
          <a:p>
            <a:pPr>
              <a:spcBef>
                <a:spcPct val="0"/>
              </a:spcBef>
            </a:pPr>
            <a:endParaRPr lang="en-US" b="1" i="1" baseline="0" dirty="0"/>
          </a:p>
          <a:p>
            <a:pPr>
              <a:spcBef>
                <a:spcPct val="0"/>
              </a:spcBef>
            </a:pPr>
            <a:r>
              <a:rPr lang="en-US" b="1" i="1" baseline="0" dirty="0"/>
              <a:t>Neurogenic: </a:t>
            </a:r>
            <a:r>
              <a:rPr lang="en-US" dirty="0">
                <a:latin typeface="Arial"/>
                <a:cs typeface="Arial"/>
              </a:rPr>
              <a:t>: Neural trauma leads to structural changes in erectile tissue; denervation apoptosis</a:t>
            </a:r>
            <a:br>
              <a:rPr lang="en-US" dirty="0">
                <a:latin typeface="Arial"/>
                <a:cs typeface="Arial"/>
              </a:rPr>
            </a:br>
            <a:r>
              <a:rPr lang="en-US" b="1" dirty="0" err="1">
                <a:latin typeface="Arial"/>
                <a:cs typeface="Arial"/>
              </a:rPr>
              <a:t>Vasculogenic</a:t>
            </a:r>
            <a:r>
              <a:rPr lang="en-US" b="1" dirty="0">
                <a:latin typeface="Arial"/>
                <a:cs typeface="Arial"/>
              </a:rPr>
              <a:t>:</a:t>
            </a:r>
            <a:r>
              <a:rPr lang="en-US" b="1" baseline="0" dirty="0">
                <a:latin typeface="Arial"/>
                <a:cs typeface="Arial"/>
              </a:rPr>
              <a:t> </a:t>
            </a:r>
            <a:endParaRPr lang="en-US" b="1" i="1" baseline="0" dirty="0"/>
          </a:p>
          <a:p>
            <a:pPr lvl="1" fontAlgn="auto">
              <a:spcAft>
                <a:spcPts val="0"/>
              </a:spcAft>
              <a:buFont typeface="Arial" pitchFamily="34" charset="0"/>
              <a:buChar char="•"/>
              <a:defRPr/>
            </a:pPr>
            <a:r>
              <a:rPr lang="en-US" dirty="0" err="1">
                <a:latin typeface="Arial"/>
                <a:cs typeface="Arial"/>
              </a:rPr>
              <a:t>Arteriogenic</a:t>
            </a:r>
            <a:r>
              <a:rPr lang="en-US" dirty="0">
                <a:latin typeface="Arial"/>
                <a:cs typeface="Arial"/>
              </a:rPr>
              <a:t>: Arterial injury (accessory </a:t>
            </a:r>
            <a:r>
              <a:rPr lang="en-US" dirty="0" err="1">
                <a:latin typeface="Arial"/>
                <a:cs typeface="Arial"/>
              </a:rPr>
              <a:t>pudendal</a:t>
            </a:r>
            <a:r>
              <a:rPr lang="en-US" dirty="0">
                <a:latin typeface="Arial"/>
                <a:cs typeface="Arial"/>
              </a:rPr>
              <a:t> arteries)</a:t>
            </a:r>
          </a:p>
          <a:p>
            <a:pPr lvl="1" fontAlgn="auto">
              <a:spcAft>
                <a:spcPts val="0"/>
              </a:spcAft>
              <a:buFont typeface="Arial" pitchFamily="34" charset="0"/>
              <a:buChar char="•"/>
              <a:defRPr/>
            </a:pPr>
            <a:r>
              <a:rPr lang="en-US" dirty="0" err="1">
                <a:latin typeface="Arial"/>
                <a:cs typeface="Arial"/>
              </a:rPr>
              <a:t>Venogenic</a:t>
            </a:r>
            <a:r>
              <a:rPr lang="en-US" dirty="0">
                <a:latin typeface="Arial"/>
                <a:cs typeface="Arial"/>
              </a:rPr>
              <a:t>: </a:t>
            </a:r>
            <a:r>
              <a:rPr lang="en-US" dirty="0" err="1">
                <a:latin typeface="Arial"/>
                <a:cs typeface="Arial"/>
              </a:rPr>
              <a:t>Cavernosal</a:t>
            </a:r>
            <a:r>
              <a:rPr lang="en-US" dirty="0">
                <a:latin typeface="Arial"/>
                <a:cs typeface="Arial"/>
              </a:rPr>
              <a:t> hypoxia-induced fibrosis with venous leak</a:t>
            </a:r>
          </a:p>
          <a:p>
            <a:pPr lvl="1" fontAlgn="auto">
              <a:spcAft>
                <a:spcPts val="0"/>
              </a:spcAft>
              <a:buFont typeface="Arial" pitchFamily="34" charset="0"/>
              <a:buChar char="•"/>
              <a:defRPr/>
            </a:pPr>
            <a:r>
              <a:rPr lang="en-US" dirty="0">
                <a:latin typeface="Arial"/>
                <a:cs typeface="Arial"/>
              </a:rPr>
              <a:t>Combination </a:t>
            </a:r>
            <a:r>
              <a:rPr lang="en-US" dirty="0" err="1">
                <a:latin typeface="Arial"/>
                <a:cs typeface="Arial"/>
              </a:rPr>
              <a:t>arteriogenic</a:t>
            </a:r>
            <a:r>
              <a:rPr lang="en-US" dirty="0">
                <a:latin typeface="Arial"/>
                <a:cs typeface="Arial"/>
              </a:rPr>
              <a:t>/</a:t>
            </a:r>
            <a:r>
              <a:rPr lang="en-US" dirty="0" err="1">
                <a:latin typeface="Arial"/>
                <a:cs typeface="Arial"/>
              </a:rPr>
              <a:t>venogenic</a:t>
            </a:r>
            <a:endParaRPr lang="en-US" dirty="0">
              <a:latin typeface="Arial"/>
              <a:cs typeface="Arial"/>
            </a:endParaRPr>
          </a:p>
          <a:p>
            <a:pPr>
              <a:spcBef>
                <a:spcPct val="0"/>
              </a:spcBef>
            </a:pPr>
            <a:r>
              <a:rPr lang="en-US" b="0" i="0" baseline="0" dirty="0">
                <a:latin typeface="Arial"/>
                <a:cs typeface="Arial"/>
              </a:rPr>
              <a:t>Hormonal: hypogonadism</a:t>
            </a:r>
            <a:br>
              <a:rPr lang="en-US" b="0" i="0" baseline="0" dirty="0">
                <a:latin typeface="Arial"/>
                <a:cs typeface="Arial"/>
              </a:rPr>
            </a:br>
            <a:r>
              <a:rPr lang="en-US" b="0" i="0" baseline="0" dirty="0">
                <a:latin typeface="Arial"/>
                <a:cs typeface="Arial"/>
              </a:rPr>
              <a:t>Psychogenic: </a:t>
            </a:r>
            <a:r>
              <a:rPr lang="en-US" dirty="0">
                <a:latin typeface="Arial"/>
                <a:cs typeface="Arial"/>
              </a:rPr>
              <a:t>Impact of cancer diagnosis on erectile function; impact of anxiety centered on re-initiation of intimacy</a:t>
            </a:r>
            <a:endParaRPr lang="en-US" b="1" i="1" baseline="0" dirty="0"/>
          </a:p>
          <a:p>
            <a:pPr>
              <a:spcBef>
                <a:spcPct val="0"/>
              </a:spcBef>
            </a:pPr>
            <a:endParaRPr lang="en-US" b="1" i="1" baseline="0" dirty="0"/>
          </a:p>
          <a:p>
            <a:pPr>
              <a:spcBef>
                <a:spcPct val="0"/>
              </a:spcBef>
            </a:pPr>
            <a:r>
              <a:rPr lang="en-US" b="0" i="1" dirty="0"/>
              <a:t>Anatomic?</a:t>
            </a:r>
          </a:p>
          <a:p>
            <a:pPr>
              <a:spcBef>
                <a:spcPct val="0"/>
              </a:spcBef>
            </a:pPr>
            <a:r>
              <a:rPr lang="en-CA" dirty="0"/>
              <a:t>Loss of compliance of the penile sinusoids associated with increased deposition of collagen and decreased elastic fibers may be seen in diabetes, hypercholesterolemia, vascular disease, penile injury, or old age</a:t>
            </a:r>
          </a:p>
          <a:p>
            <a:pPr>
              <a:spcBef>
                <a:spcPct val="0"/>
              </a:spcBef>
            </a:pPr>
            <a:endParaRPr lang="en-CA" b="0" i="1" dirty="0"/>
          </a:p>
          <a:p>
            <a:pPr>
              <a:spcBef>
                <a:spcPct val="0"/>
              </a:spcBef>
            </a:pPr>
            <a:endParaRPr lang="en-CA" b="0" i="1" dirty="0"/>
          </a:p>
          <a:p>
            <a:pPr>
              <a:spcBef>
                <a:spcPct val="0"/>
              </a:spcBef>
            </a:pPr>
            <a:r>
              <a:rPr lang="en-CA" b="0" i="1" dirty="0"/>
              <a:t>ED --- can be an early warning sign of cardiovascular disease…what is happening in the penile arteries, can also be happening in the coronary arteries </a:t>
            </a:r>
          </a:p>
        </p:txBody>
      </p:sp>
      <p:sp>
        <p:nvSpPr>
          <p:cNvPr id="54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AC8EAE8-EBAB-4CAC-8971-E8A06DD71A2C}" type="slidenum">
              <a:rPr lang="en-US"/>
              <a:pPr fontAlgn="base">
                <a:spcBef>
                  <a:spcPct val="0"/>
                </a:spcBef>
                <a:spcAft>
                  <a:spcPct val="0"/>
                </a:spcAft>
              </a:pPr>
              <a:t>19</a:t>
            </a:fld>
            <a:endParaRPr lang="en-US"/>
          </a:p>
        </p:txBody>
      </p:sp>
    </p:spTree>
    <p:extLst>
      <p:ext uri="{BB962C8B-B14F-4D97-AF65-F5344CB8AC3E}">
        <p14:creationId xmlns:p14="http://schemas.microsoft.com/office/powerpoint/2010/main" val="2937013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2</a:t>
            </a:fld>
            <a:endParaRPr lang="en-US" dirty="0"/>
          </a:p>
        </p:txBody>
      </p:sp>
    </p:spTree>
    <p:extLst>
      <p:ext uri="{BB962C8B-B14F-4D97-AF65-F5344CB8AC3E}">
        <p14:creationId xmlns:p14="http://schemas.microsoft.com/office/powerpoint/2010/main" val="3290124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fontAlgn="auto">
              <a:spcBef>
                <a:spcPts val="0"/>
              </a:spcBef>
              <a:spcAft>
                <a:spcPts val="0"/>
              </a:spcAft>
              <a:defRPr/>
            </a:pPr>
            <a:r>
              <a:rPr lang="en-CA" b="1" dirty="0"/>
              <a:t>If prostate and seminal vesicles are removed </a:t>
            </a:r>
            <a:r>
              <a:rPr lang="en-CA" b="1" dirty="0">
                <a:sym typeface="Wingdings" pitchFamily="2" charset="2"/>
              </a:rPr>
              <a:t> no semen (dry orgasm) </a:t>
            </a:r>
            <a:br>
              <a:rPr lang="en-CA" b="1" dirty="0">
                <a:sym typeface="Wingdings" pitchFamily="2" charset="2"/>
              </a:rPr>
            </a:br>
            <a:r>
              <a:rPr lang="en-CA" dirty="0">
                <a:sym typeface="Wingdings" pitchFamily="2" charset="2"/>
              </a:rPr>
              <a:t>Sperm cells will be reabsorbed by the body</a:t>
            </a:r>
          </a:p>
          <a:p>
            <a:pPr fontAlgn="auto">
              <a:spcBef>
                <a:spcPts val="0"/>
              </a:spcBef>
              <a:spcAft>
                <a:spcPts val="0"/>
              </a:spcAft>
              <a:defRPr/>
            </a:pPr>
            <a:br>
              <a:rPr lang="en-CA" dirty="0">
                <a:sym typeface="Wingdings" pitchFamily="2" charset="2"/>
              </a:rPr>
            </a:br>
            <a:r>
              <a:rPr lang="en-CA" dirty="0" err="1">
                <a:sym typeface="Wingdings" pitchFamily="2" charset="2"/>
              </a:rPr>
              <a:t>Climacturia</a:t>
            </a:r>
            <a:r>
              <a:rPr lang="en-CA" dirty="0">
                <a:sym typeface="Wingdings" pitchFamily="2" charset="2"/>
              </a:rPr>
              <a:t> (use of condoms or constriction bands may help)</a:t>
            </a:r>
          </a:p>
          <a:p>
            <a:pPr fontAlgn="auto">
              <a:spcBef>
                <a:spcPts val="0"/>
              </a:spcBef>
              <a:spcAft>
                <a:spcPts val="0"/>
              </a:spcAft>
              <a:defRPr/>
            </a:pPr>
            <a:endParaRPr lang="en-CA" dirty="0">
              <a:sym typeface="Wingdings" pitchFamily="2" charset="2"/>
            </a:endParaRPr>
          </a:p>
          <a:p>
            <a:pPr fontAlgn="auto">
              <a:spcBef>
                <a:spcPts val="0"/>
              </a:spcBef>
              <a:spcAft>
                <a:spcPts val="0"/>
              </a:spcAft>
              <a:defRPr/>
            </a:pPr>
            <a:r>
              <a:rPr lang="en-CA" b="1" dirty="0">
                <a:sym typeface="Wingdings" pitchFamily="2" charset="2"/>
              </a:rPr>
              <a:t>Pain with ejaculation (may be caused by irritation of the urethra from RT...should go away over time after RT ends)</a:t>
            </a:r>
          </a:p>
          <a:p>
            <a:pPr fontAlgn="auto">
              <a:spcBef>
                <a:spcPts val="0"/>
              </a:spcBef>
              <a:spcAft>
                <a:spcPts val="0"/>
              </a:spcAft>
              <a:defRPr/>
            </a:pPr>
            <a:br>
              <a:rPr lang="en-CA" b="1" dirty="0">
                <a:sym typeface="Wingdings" pitchFamily="2" charset="2"/>
              </a:rPr>
            </a:br>
            <a:r>
              <a:rPr lang="en-CA" b="1" dirty="0">
                <a:sym typeface="Wingdings" pitchFamily="2" charset="2"/>
              </a:rPr>
              <a:t>May produce less semen (after RT to prostate, hormone therapy for prostate cancer)</a:t>
            </a:r>
          </a:p>
          <a:p>
            <a:pPr fontAlgn="auto">
              <a:spcBef>
                <a:spcPts val="0"/>
              </a:spcBef>
              <a:spcAft>
                <a:spcPts val="0"/>
              </a:spcAft>
              <a:defRPr/>
            </a:pPr>
            <a:endParaRPr lang="en-CA" b="1" dirty="0">
              <a:sym typeface="Wingdings" pitchFamily="2" charset="2"/>
            </a:endParaRPr>
          </a:p>
          <a:p>
            <a:pPr fontAlgn="auto">
              <a:spcBef>
                <a:spcPts val="0"/>
              </a:spcBef>
              <a:spcAft>
                <a:spcPts val="0"/>
              </a:spcAft>
              <a:defRPr/>
            </a:pPr>
            <a:endParaRPr lang="en-CA" dirty="0">
              <a:sym typeface="Wingdings" pitchFamily="2" charset="2"/>
            </a:endParaRPr>
          </a:p>
          <a:p>
            <a:pPr fontAlgn="auto">
              <a:spcBef>
                <a:spcPts val="0"/>
              </a:spcBef>
              <a:spcAft>
                <a:spcPts val="0"/>
              </a:spcAft>
              <a:defRPr/>
            </a:pPr>
            <a:r>
              <a:rPr lang="en-CA" dirty="0">
                <a:sym typeface="Wingdings" pitchFamily="2" charset="2"/>
              </a:rPr>
              <a:t>Orgasm</a:t>
            </a:r>
            <a:r>
              <a:rPr lang="en-CA" baseline="0" dirty="0">
                <a:sym typeface="Wingdings" pitchFamily="2" charset="2"/>
              </a:rPr>
              <a:t> if no ejaculation:</a:t>
            </a:r>
            <a:br>
              <a:rPr lang="en-CA" baseline="0" dirty="0">
                <a:sym typeface="Wingdings" pitchFamily="2" charset="2"/>
              </a:rPr>
            </a:br>
            <a:r>
              <a:rPr lang="en-CA" baseline="0" dirty="0">
                <a:sym typeface="Wingdings" pitchFamily="2" charset="2"/>
              </a:rPr>
              <a:t>* some men say it is unchanged, some say it is less intense, some say it is more intense</a:t>
            </a:r>
            <a:br>
              <a:rPr lang="en-CA" baseline="0" dirty="0">
                <a:sym typeface="Wingdings" pitchFamily="2" charset="2"/>
              </a:rPr>
            </a:br>
            <a:endParaRPr lang="en-CA" dirty="0">
              <a:sym typeface="Wingdings" pitchFamily="2" charset="2"/>
            </a:endParaRPr>
          </a:p>
          <a:p>
            <a:pPr fontAlgn="auto">
              <a:spcBef>
                <a:spcPts val="0"/>
              </a:spcBef>
              <a:spcAft>
                <a:spcPts val="0"/>
              </a:spcAft>
              <a:defRPr/>
            </a:pPr>
            <a:endParaRPr lang="en-CA" dirty="0">
              <a:sym typeface="Wingdings" pitchFamily="2" charset="2"/>
            </a:endParaRPr>
          </a:p>
          <a:p>
            <a:pPr fontAlgn="auto">
              <a:spcBef>
                <a:spcPts val="0"/>
              </a:spcBef>
              <a:spcAft>
                <a:spcPts val="0"/>
              </a:spcAft>
              <a:defRPr/>
            </a:pPr>
            <a:endParaRPr lang="en-CA" dirty="0">
              <a:sym typeface="Wingdings" pitchFamily="2" charset="2"/>
            </a:endParaRPr>
          </a:p>
          <a:p>
            <a:r>
              <a:rPr lang="en-CA" dirty="0">
                <a:latin typeface="Arial" charset="0"/>
                <a:cs typeface="Arial" charset="0"/>
              </a:rPr>
              <a:t>Retrograde ejaculation</a:t>
            </a:r>
          </a:p>
          <a:p>
            <a:r>
              <a:rPr lang="en-CA" dirty="0">
                <a:latin typeface="Arial" charset="0"/>
                <a:cs typeface="Arial" charset="0"/>
              </a:rPr>
              <a:t>Delayed ejaculation</a:t>
            </a:r>
          </a:p>
          <a:p>
            <a:r>
              <a:rPr lang="en-CA" dirty="0">
                <a:latin typeface="Arial" charset="0"/>
                <a:cs typeface="Arial" charset="0"/>
              </a:rPr>
              <a:t>Premature ejaculation</a:t>
            </a:r>
          </a:p>
          <a:p>
            <a:pPr fontAlgn="auto">
              <a:spcBef>
                <a:spcPts val="0"/>
              </a:spcBef>
              <a:spcAft>
                <a:spcPts val="0"/>
              </a:spcAft>
              <a:defRPr/>
            </a:pPr>
            <a:endParaRPr lang="en-CA" dirty="0"/>
          </a:p>
          <a:p>
            <a:pPr fontAlgn="auto">
              <a:spcBef>
                <a:spcPts val="0"/>
              </a:spcBef>
              <a:spcAft>
                <a:spcPts val="0"/>
              </a:spcAft>
              <a:defRPr/>
            </a:pPr>
            <a:r>
              <a:rPr lang="en-CA" dirty="0" err="1"/>
              <a:t>Climacturia</a:t>
            </a:r>
            <a:r>
              <a:rPr lang="en-CA" dirty="0"/>
              <a:t>:</a:t>
            </a:r>
          </a:p>
          <a:p>
            <a:pPr fontAlgn="auto">
              <a:spcBef>
                <a:spcPts val="0"/>
              </a:spcBef>
              <a:spcAft>
                <a:spcPts val="0"/>
              </a:spcAft>
              <a:defRPr/>
            </a:pPr>
            <a:r>
              <a:rPr lang="en-CA" dirty="0"/>
              <a:t>Prevalence ~20-93% (variability in terms of frequency and also amount of urine that leaks)</a:t>
            </a:r>
          </a:p>
          <a:p>
            <a:pPr fontAlgn="auto">
              <a:spcBef>
                <a:spcPts val="0"/>
              </a:spcBef>
              <a:spcAft>
                <a:spcPts val="0"/>
              </a:spcAft>
              <a:defRPr/>
            </a:pPr>
            <a:endParaRPr lang="en-CA" dirty="0"/>
          </a:p>
          <a:p>
            <a:pPr fontAlgn="auto">
              <a:spcBef>
                <a:spcPts val="0"/>
              </a:spcBef>
              <a:spcAft>
                <a:spcPts val="0"/>
              </a:spcAft>
              <a:defRPr/>
            </a:pPr>
            <a:r>
              <a:rPr lang="en-CA" dirty="0"/>
              <a:t>Reduced ejaculate with RT, ADT, </a:t>
            </a:r>
          </a:p>
        </p:txBody>
      </p:sp>
      <p:sp>
        <p:nvSpPr>
          <p:cNvPr id="66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13FCBA-CFCE-460B-A9B5-7B89256CDAAC}" type="slidenum">
              <a:rPr lang="en-CA"/>
              <a:pPr fontAlgn="base">
                <a:spcBef>
                  <a:spcPct val="0"/>
                </a:spcBef>
                <a:spcAft>
                  <a:spcPct val="0"/>
                </a:spcAft>
              </a:pPr>
              <a:t>20</a:t>
            </a:fld>
            <a:endParaRPr lang="en-CA"/>
          </a:p>
        </p:txBody>
      </p:sp>
    </p:spTree>
    <p:extLst>
      <p:ext uri="{BB962C8B-B14F-4D97-AF65-F5344CB8AC3E}">
        <p14:creationId xmlns:p14="http://schemas.microsoft.com/office/powerpoint/2010/main" val="1956345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After RP</a:t>
            </a:r>
          </a:p>
          <a:p>
            <a:r>
              <a:rPr lang="en-CA" dirty="0"/>
              <a:t>Changes in orgasmic sensation: Reported prevalence of ~30-70% post RP</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CA" dirty="0"/>
              <a:t>Painful orgasm: ~20% prevalence after RP</a:t>
            </a:r>
          </a:p>
          <a:p>
            <a:r>
              <a:rPr lang="en-CA" dirty="0" err="1"/>
              <a:t>Climacturia</a:t>
            </a:r>
            <a:r>
              <a:rPr lang="en-CA" dirty="0"/>
              <a:t>: ~20-93% (some just lose a few drops, some lose a lot of urine; some, just occasionally and some all the time)</a:t>
            </a:r>
            <a:br>
              <a:rPr lang="en-CA" dirty="0"/>
            </a:br>
            <a:r>
              <a:rPr lang="en-CA" dirty="0"/>
              <a:t>Anorgasmia:  ~33-77% </a:t>
            </a:r>
          </a:p>
          <a:p>
            <a:endParaRPr lang="en-CA" dirty="0"/>
          </a:p>
          <a:p>
            <a:r>
              <a:rPr lang="en-CA" dirty="0" err="1"/>
              <a:t>Assoc</a:t>
            </a:r>
            <a:r>
              <a:rPr lang="en-CA" dirty="0"/>
              <a:t> with:</a:t>
            </a:r>
            <a:br>
              <a:rPr lang="en-CA" dirty="0"/>
            </a:br>
            <a:r>
              <a:rPr lang="en-CA" dirty="0"/>
              <a:t>age</a:t>
            </a:r>
          </a:p>
          <a:p>
            <a:r>
              <a:rPr lang="en-CA" dirty="0"/>
              <a:t>Nerve-sparing technique</a:t>
            </a:r>
          </a:p>
          <a:p>
            <a:r>
              <a:rPr lang="en-CA" dirty="0"/>
              <a:t>Prostate weight (&lt;59g associated with better orgasmic function after surgery)</a:t>
            </a:r>
          </a:p>
          <a:p>
            <a:endParaRPr lang="en-CA" dirty="0"/>
          </a:p>
          <a:p>
            <a:r>
              <a:rPr lang="en-CA" dirty="0"/>
              <a:t>Usually at the level of the penis (usually penile shaft or testes) but can affect other sites as well (rectum, lower abdomen)</a:t>
            </a:r>
          </a:p>
          <a:p>
            <a:endParaRPr lang="en-CA" dirty="0"/>
          </a:p>
          <a:p>
            <a:r>
              <a:rPr lang="en-CA" dirty="0"/>
              <a:t>Post-RT epididymitis </a:t>
            </a:r>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21</a:t>
            </a:fld>
            <a:endParaRPr lang="en-US"/>
          </a:p>
        </p:txBody>
      </p:sp>
    </p:spTree>
    <p:extLst>
      <p:ext uri="{BB962C8B-B14F-4D97-AF65-F5344CB8AC3E}">
        <p14:creationId xmlns:p14="http://schemas.microsoft.com/office/powerpoint/2010/main" val="3660327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fontAlgn="auto">
              <a:spcBef>
                <a:spcPts val="0"/>
              </a:spcBef>
              <a:spcAft>
                <a:spcPts val="0"/>
              </a:spcAft>
              <a:defRPr/>
            </a:pPr>
            <a:r>
              <a:rPr lang="en-CA" dirty="0"/>
              <a:t>Penile shortening</a:t>
            </a:r>
          </a:p>
          <a:p>
            <a:pPr fontAlgn="auto">
              <a:spcBef>
                <a:spcPts val="0"/>
              </a:spcBef>
              <a:spcAft>
                <a:spcPts val="0"/>
              </a:spcAft>
              <a:defRPr/>
            </a:pPr>
            <a:r>
              <a:rPr lang="en-CA" dirty="0"/>
              <a:t>Testicular shrinkage</a:t>
            </a:r>
          </a:p>
          <a:p>
            <a:pPr fontAlgn="auto">
              <a:spcBef>
                <a:spcPts val="0"/>
              </a:spcBef>
              <a:spcAft>
                <a:spcPts val="0"/>
              </a:spcAft>
              <a:defRPr/>
            </a:pPr>
            <a:r>
              <a:rPr lang="en-CA" dirty="0"/>
              <a:t>Gynecomastia </a:t>
            </a:r>
          </a:p>
          <a:p>
            <a:pPr fontAlgn="auto">
              <a:spcBef>
                <a:spcPts val="0"/>
              </a:spcBef>
              <a:spcAft>
                <a:spcPts val="0"/>
              </a:spcAft>
              <a:defRPr/>
            </a:pPr>
            <a:r>
              <a:rPr lang="en-CA" dirty="0"/>
              <a:t>Weight gain, weight loss</a:t>
            </a:r>
          </a:p>
          <a:p>
            <a:pPr fontAlgn="auto">
              <a:spcBef>
                <a:spcPts val="0"/>
              </a:spcBef>
              <a:spcAft>
                <a:spcPts val="0"/>
              </a:spcAft>
              <a:defRPr/>
            </a:pPr>
            <a:endParaRPr lang="en-US" b="0" dirty="0"/>
          </a:p>
          <a:p>
            <a:pPr fontAlgn="auto">
              <a:spcBef>
                <a:spcPts val="0"/>
              </a:spcBef>
              <a:spcAft>
                <a:spcPts val="0"/>
              </a:spcAft>
              <a:defRPr/>
            </a:pPr>
            <a:r>
              <a:rPr lang="en-US" b="1" dirty="0"/>
              <a:t>Penile shortening: </a:t>
            </a:r>
            <a:r>
              <a:rPr lang="en-US" b="0" dirty="0"/>
              <a:t>potential loss of penile length and girth after RP, ADT, ADT+RT</a:t>
            </a:r>
          </a:p>
          <a:p>
            <a:pPr fontAlgn="auto">
              <a:spcBef>
                <a:spcPts val="0"/>
              </a:spcBef>
              <a:spcAft>
                <a:spcPts val="0"/>
              </a:spcAft>
              <a:defRPr/>
            </a:pPr>
            <a:r>
              <a:rPr lang="en-US" b="0" dirty="0"/>
              <a:t>Mechanisms unclear but suspected </a:t>
            </a:r>
            <a:r>
              <a:rPr lang="en-US" b="0" dirty="0" err="1"/>
              <a:t>cavernosal</a:t>
            </a:r>
            <a:r>
              <a:rPr lang="en-US" b="0" dirty="0"/>
              <a:t> hypoxia which induces a profibrotic state and increased collagen deposition – changes in smooth muscle endothelium </a:t>
            </a:r>
          </a:p>
          <a:p>
            <a:pPr fontAlgn="auto">
              <a:spcBef>
                <a:spcPts val="0"/>
              </a:spcBef>
              <a:spcAft>
                <a:spcPts val="0"/>
              </a:spcAft>
              <a:defRPr/>
            </a:pPr>
            <a:r>
              <a:rPr lang="en-US" b="0" dirty="0"/>
              <a:t>Reported after RP</a:t>
            </a:r>
          </a:p>
          <a:p>
            <a:pPr fontAlgn="auto">
              <a:spcBef>
                <a:spcPts val="0"/>
              </a:spcBef>
              <a:spcAft>
                <a:spcPts val="0"/>
              </a:spcAft>
              <a:defRPr/>
            </a:pPr>
            <a:endParaRPr lang="en-US" b="0" dirty="0"/>
          </a:p>
          <a:p>
            <a:pPr fontAlgn="auto">
              <a:spcBef>
                <a:spcPts val="0"/>
              </a:spcBef>
              <a:spcAft>
                <a:spcPts val="0"/>
              </a:spcAft>
              <a:defRPr/>
            </a:pPr>
            <a:r>
              <a:rPr lang="en-US" b="0" dirty="0"/>
              <a:t>Lin &amp; Wang, 2013. </a:t>
            </a:r>
            <a:r>
              <a:rPr lang="en-US" b="0" dirty="0" err="1"/>
              <a:t>Transl</a:t>
            </a:r>
            <a:r>
              <a:rPr lang="en-US" b="0" dirty="0"/>
              <a:t> </a:t>
            </a:r>
            <a:r>
              <a:rPr lang="en-US" b="0" dirty="0" err="1"/>
              <a:t>Androl</a:t>
            </a:r>
            <a:r>
              <a:rPr lang="en-US" b="0" dirty="0"/>
              <a:t> </a:t>
            </a:r>
            <a:r>
              <a:rPr lang="en-US" b="0" dirty="0" err="1"/>
              <a:t>Urol</a:t>
            </a:r>
            <a:r>
              <a:rPr lang="en-US" b="0" dirty="0"/>
              <a:t> 2(1): 61-66</a:t>
            </a:r>
          </a:p>
          <a:p>
            <a:pPr fontAlgn="auto">
              <a:spcBef>
                <a:spcPts val="0"/>
              </a:spcBef>
              <a:spcAft>
                <a:spcPts val="0"/>
              </a:spcAft>
              <a:defRPr/>
            </a:pPr>
            <a:r>
              <a:rPr lang="en-US" b="0" dirty="0"/>
              <a:t>Benson et al. 2013. Journal of Andrology, 33(6): 1143-1154</a:t>
            </a:r>
          </a:p>
          <a:p>
            <a:pPr fontAlgn="auto">
              <a:spcBef>
                <a:spcPts val="0"/>
              </a:spcBef>
              <a:spcAft>
                <a:spcPts val="0"/>
              </a:spcAft>
              <a:defRPr/>
            </a:pPr>
            <a:endParaRPr lang="en-US" b="0" dirty="0"/>
          </a:p>
          <a:p>
            <a:pPr fontAlgn="auto">
              <a:spcBef>
                <a:spcPts val="0"/>
              </a:spcBef>
              <a:spcAft>
                <a:spcPts val="0"/>
              </a:spcAft>
              <a:defRPr/>
            </a:pPr>
            <a:r>
              <a:rPr lang="en-US" b="0" dirty="0"/>
              <a:t>Concerns in Gay and Bi community:</a:t>
            </a:r>
          </a:p>
          <a:p>
            <a:pPr fontAlgn="auto">
              <a:spcBef>
                <a:spcPts val="0"/>
              </a:spcBef>
              <a:spcAft>
                <a:spcPts val="0"/>
              </a:spcAft>
              <a:defRPr/>
            </a:pPr>
            <a:r>
              <a:rPr lang="en-US" b="0" dirty="0"/>
              <a:t>Looks and in particular, penile length/girth given a lot of importance </a:t>
            </a:r>
          </a:p>
          <a:p>
            <a:pPr fontAlgn="auto">
              <a:spcBef>
                <a:spcPts val="0"/>
              </a:spcBef>
              <a:spcAft>
                <a:spcPts val="0"/>
              </a:spcAft>
              <a:defRPr/>
            </a:pPr>
            <a:endParaRPr lang="en-US" b="0" dirty="0"/>
          </a:p>
          <a:p>
            <a:pPr fontAlgn="auto">
              <a:spcBef>
                <a:spcPts val="0"/>
              </a:spcBef>
              <a:spcAft>
                <a:spcPts val="0"/>
              </a:spcAft>
              <a:defRPr/>
            </a:pPr>
            <a:r>
              <a:rPr lang="en-US" b="0" dirty="0"/>
              <a:t>What does it mean to be a man? How is ‘masculinity’ defined? </a:t>
            </a:r>
            <a:br>
              <a:rPr lang="en-US" b="0" dirty="0"/>
            </a:br>
            <a:r>
              <a:rPr lang="en-US" b="0" dirty="0"/>
              <a:t>Richard </a:t>
            </a:r>
            <a:r>
              <a:rPr lang="en-US" b="0" dirty="0" err="1"/>
              <a:t>Wassersug</a:t>
            </a:r>
            <a:r>
              <a:rPr lang="en-US" b="0" dirty="0"/>
              <a:t> (Professor at UBC) has done a lot of work in this area and has written some thought provoking articles on how masculinity is defined and experienced in the context of prostate cancer. PCCN video </a:t>
            </a:r>
            <a:br>
              <a:rPr lang="en-US" b="0" dirty="0"/>
            </a:br>
            <a:r>
              <a:rPr lang="en-US" b="0" dirty="0"/>
              <a:t> </a:t>
            </a:r>
          </a:p>
          <a:p>
            <a:pPr fontAlgn="auto">
              <a:spcBef>
                <a:spcPts val="0"/>
              </a:spcBef>
              <a:spcAft>
                <a:spcPts val="0"/>
              </a:spcAft>
              <a:defRPr/>
            </a:pPr>
            <a:r>
              <a:rPr lang="en-US" b="0" dirty="0"/>
              <a:t>Anxiety, depression</a:t>
            </a:r>
          </a:p>
          <a:p>
            <a:pPr fontAlgn="auto">
              <a:spcBef>
                <a:spcPts val="0"/>
              </a:spcBef>
              <a:spcAft>
                <a:spcPts val="0"/>
              </a:spcAft>
              <a:defRPr/>
            </a:pPr>
            <a:r>
              <a:rPr lang="en-US" b="0" dirty="0"/>
              <a:t>Identity </a:t>
            </a:r>
          </a:p>
        </p:txBody>
      </p:sp>
      <p:sp>
        <p:nvSpPr>
          <p:cNvPr id="798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6C732A8-B635-41D2-B271-59FAA3DF5426}" type="slidenum">
              <a:rPr lang="en-CA"/>
              <a:pPr fontAlgn="base">
                <a:spcBef>
                  <a:spcPct val="0"/>
                </a:spcBef>
                <a:spcAft>
                  <a:spcPct val="0"/>
                </a:spcAft>
              </a:pPr>
              <a:t>22</a:t>
            </a:fld>
            <a:endParaRPr lang="en-CA"/>
          </a:p>
        </p:txBody>
      </p:sp>
    </p:spTree>
    <p:extLst>
      <p:ext uri="{BB962C8B-B14F-4D97-AF65-F5344CB8AC3E}">
        <p14:creationId xmlns:p14="http://schemas.microsoft.com/office/powerpoint/2010/main" val="953723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p>
            <a:fld id="{9D82A0A9-BD88-437C-AB43-B102A034D96F}" type="slidenum">
              <a:rPr lang="en-US" smtClean="0"/>
              <a:pPr/>
              <a:t>23</a:t>
            </a:fld>
            <a:endParaRPr lang="en-US"/>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p:spPr>
        <p:txBody>
          <a:bodyPr/>
          <a:lstStyle/>
          <a:p>
            <a:pPr eaLnBrk="1" hangingPunct="1"/>
            <a:r>
              <a:rPr lang="en-CA" sz="1200" b="0" i="0" kern="1200" dirty="0">
                <a:solidFill>
                  <a:schemeClr val="tx1"/>
                </a:solidFill>
                <a:effectLst/>
                <a:latin typeface="+mn-lt"/>
                <a:ea typeface="+mn-ea"/>
                <a:cs typeface="+mn-cs"/>
              </a:rPr>
              <a:t>sperm cryopreservation (sperm banking) as the only established fertility preservation method</a:t>
            </a:r>
          </a:p>
          <a:p>
            <a:pPr eaLnBrk="1" hangingPunct="1"/>
            <a:r>
              <a:rPr lang="en-CA" sz="1200" b="0" i="0" kern="1200" dirty="0">
                <a:solidFill>
                  <a:schemeClr val="tx1"/>
                </a:solidFill>
                <a:effectLst/>
                <a:latin typeface="+mn-lt"/>
                <a:ea typeface="+mn-ea"/>
                <a:cs typeface="+mn-cs"/>
              </a:rPr>
              <a:t>Other methods (</a:t>
            </a:r>
            <a:r>
              <a:rPr lang="en-CA" sz="1200" b="0" i="0" kern="1200" dirty="0" err="1">
                <a:solidFill>
                  <a:schemeClr val="tx1"/>
                </a:solidFill>
                <a:effectLst/>
                <a:latin typeface="+mn-lt"/>
                <a:ea typeface="+mn-ea"/>
                <a:cs typeface="+mn-cs"/>
              </a:rPr>
              <a:t>eg</a:t>
            </a:r>
            <a:r>
              <a:rPr lang="en-CA" sz="1200" b="0" i="0" kern="1200" dirty="0">
                <a:solidFill>
                  <a:schemeClr val="tx1"/>
                </a:solidFill>
                <a:effectLst/>
                <a:latin typeface="+mn-lt"/>
                <a:ea typeface="+mn-ea"/>
                <a:cs typeface="+mn-cs"/>
              </a:rPr>
              <a:t>, testicular tissue cryopreservation, which does not require sexual maturity, for the purpose of future </a:t>
            </a:r>
            <a:r>
              <a:rPr lang="en-CA" sz="1200" b="0" i="0" kern="1200" dirty="0" err="1">
                <a:solidFill>
                  <a:schemeClr val="tx1"/>
                </a:solidFill>
                <a:effectLst/>
                <a:latin typeface="+mn-lt"/>
                <a:ea typeface="+mn-ea"/>
                <a:cs typeface="+mn-cs"/>
              </a:rPr>
              <a:t>reimplantation</a:t>
            </a:r>
            <a:r>
              <a:rPr lang="en-CA" sz="1200" b="0" i="0" kern="1200" dirty="0">
                <a:solidFill>
                  <a:schemeClr val="tx1"/>
                </a:solidFill>
                <a:effectLst/>
                <a:latin typeface="+mn-lt"/>
                <a:ea typeface="+mn-ea"/>
                <a:cs typeface="+mn-cs"/>
              </a:rPr>
              <a:t> or grafting of human testicular tissue) are experimental</a:t>
            </a:r>
            <a:endParaRPr lang="en-US" dirty="0"/>
          </a:p>
          <a:p>
            <a:pPr eaLnBrk="1" hangingPunct="1"/>
            <a:endParaRPr lang="en-US" dirty="0"/>
          </a:p>
          <a:p>
            <a:pPr eaLnBrk="1" hangingPunct="1"/>
            <a:r>
              <a:rPr lang="en-US" dirty="0"/>
              <a:t>Treatment for prostate cancer may temporarily or permanently impact fertility. </a:t>
            </a:r>
            <a:br>
              <a:rPr lang="en-US" dirty="0"/>
            </a:br>
            <a:r>
              <a:rPr lang="en-US" dirty="0"/>
              <a:t>Ideally, discussions on fertility preservation should occur prior to the initiation of treatment </a:t>
            </a:r>
          </a:p>
          <a:p>
            <a:pPr eaLnBrk="1" hangingPunct="1"/>
            <a:endParaRPr lang="en-US" baseline="0" dirty="0"/>
          </a:p>
          <a:p>
            <a:pPr eaLnBrk="1" hangingPunct="1"/>
            <a:endParaRPr lang="en-US" baseline="0" dirty="0"/>
          </a:p>
          <a:p>
            <a:pPr eaLnBrk="1" hangingPunct="1"/>
            <a:r>
              <a:rPr lang="en-US" baseline="0" dirty="0"/>
              <a:t>Cost </a:t>
            </a:r>
            <a:r>
              <a:rPr lang="en-US" baseline="0" dirty="0">
                <a:sym typeface="Wingdings" pitchFamily="2" charset="2"/>
              </a:rPr>
              <a:t> ~$400 for first year of storage and $200/year thereafter for storage fees</a:t>
            </a:r>
          </a:p>
          <a:p>
            <a:pPr eaLnBrk="1" hangingPunct="1"/>
            <a:endParaRPr lang="en-US" baseline="0" dirty="0">
              <a:sym typeface="Wingdings" pitchFamily="2" charset="2"/>
            </a:endParaRPr>
          </a:p>
          <a:p>
            <a:pPr eaLnBrk="1" hangingPunct="1"/>
            <a:endParaRPr lang="en-US" baseline="0" dirty="0">
              <a:sym typeface="Wingdings" pitchFamily="2" charset="2"/>
            </a:endParaRPr>
          </a:p>
          <a:p>
            <a:pPr eaLnBrk="1" hangingPunct="1"/>
            <a:r>
              <a:rPr lang="en-US" baseline="0" dirty="0">
                <a:sym typeface="Wingdings" pitchFamily="2" charset="2"/>
              </a:rPr>
              <a:t>Pt recently in workshop --- friend said she was ‘selfish’ for thinking about fertility and wanting to have a baby (in context of breast cancer). </a:t>
            </a:r>
          </a:p>
          <a:p>
            <a:pPr eaLnBrk="1" hangingPunct="1"/>
            <a:r>
              <a:rPr lang="en-US" baseline="0" dirty="0">
                <a:sym typeface="Wingdings" pitchFamily="2" charset="2"/>
              </a:rPr>
              <a:t>Another comment about a young male patient with prostate cancer --- fam member said he shouldn’t think about marriage, children, etc. </a:t>
            </a:r>
          </a:p>
          <a:p>
            <a:pPr eaLnBrk="1" hangingPunct="1"/>
            <a:r>
              <a:rPr lang="en-US" baseline="0" dirty="0">
                <a:sym typeface="Wingdings" pitchFamily="2" charset="2"/>
              </a:rPr>
              <a:t>No guarantee for any of us…why should pts with history of cancer be discriminated against? </a:t>
            </a:r>
            <a:endParaRPr lang="en-US" dirty="0"/>
          </a:p>
        </p:txBody>
      </p:sp>
    </p:spTree>
    <p:extLst>
      <p:ext uri="{BB962C8B-B14F-4D97-AF65-F5344CB8AC3E}">
        <p14:creationId xmlns:p14="http://schemas.microsoft.com/office/powerpoint/2010/main" val="134232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Referral to fertility preservation specialist (can see before,</a:t>
            </a:r>
            <a:r>
              <a:rPr lang="en-CA" baseline="0" dirty="0"/>
              <a:t> during or after treatment)</a:t>
            </a:r>
          </a:p>
          <a:p>
            <a:r>
              <a:rPr lang="en-CA" baseline="0" dirty="0"/>
              <a:t>Sometimes, it is not practical or safe to delay treatment to pursue fertility preservation options. At the very least, it might be worthwhile to ask your healthcare providers about how fertility might be affected and what the options are prior to starting treatment.</a:t>
            </a:r>
          </a:p>
          <a:p>
            <a:endParaRPr lang="en-CA" baseline="0" dirty="0"/>
          </a:p>
          <a:p>
            <a:r>
              <a:rPr lang="en-CA" baseline="0" dirty="0"/>
              <a:t>There are specialists across Canada who deal with patients who are going to be treated for or have been treated for cancer. It may be useful to meet with one of these specialists if you are considering fertility preservation options or want to find out about the status of your fertility after treatment. </a:t>
            </a:r>
          </a:p>
          <a:p>
            <a:endParaRPr lang="en-CA" baseline="0" dirty="0"/>
          </a:p>
          <a:p>
            <a:r>
              <a:rPr lang="en-CA" baseline="0" dirty="0"/>
              <a:t>Fertility preservation can be expensive; provincial health and insurance plans generally do not cover the costs associated with fertility treatment. There are a number of fertility centers across Canada who will offer reduced or subsidized services for patients who have had cancer. </a:t>
            </a:r>
          </a:p>
          <a:p>
            <a:endParaRPr lang="en-CA" dirty="0"/>
          </a:p>
        </p:txBody>
      </p:sp>
      <p:sp>
        <p:nvSpPr>
          <p:cNvPr id="4" name="Slide Number Placeholder 3"/>
          <p:cNvSpPr>
            <a:spLocks noGrp="1"/>
          </p:cNvSpPr>
          <p:nvPr>
            <p:ph type="sldNum" sz="quarter" idx="10"/>
          </p:nvPr>
        </p:nvSpPr>
        <p:spPr/>
        <p:txBody>
          <a:bodyPr/>
          <a:lstStyle/>
          <a:p>
            <a:pPr>
              <a:defRPr/>
            </a:pPr>
            <a:fld id="{2A9B9CF3-EFD3-4B6A-BFCA-FE11DC36BE3A}" type="slidenum">
              <a:rPr lang="en-US" smtClean="0"/>
              <a:pPr>
                <a:defRPr/>
              </a:pPr>
              <a:t>24</a:t>
            </a:fld>
            <a:endParaRPr lang="en-US"/>
          </a:p>
        </p:txBody>
      </p:sp>
    </p:spTree>
    <p:extLst>
      <p:ext uri="{BB962C8B-B14F-4D97-AF65-F5344CB8AC3E}">
        <p14:creationId xmlns:p14="http://schemas.microsoft.com/office/powerpoint/2010/main" val="1055461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3357" y="4450477"/>
            <a:ext cx="6882081" cy="4216241"/>
          </a:xfrm>
        </p:spPr>
        <p:txBody>
          <a:bodyPr/>
          <a:lstStyle/>
          <a:p>
            <a:pPr marL="114300" indent="0">
              <a:buNone/>
            </a:pPr>
            <a:r>
              <a:rPr lang="en-CA" dirty="0">
                <a:latin typeface="Arial" panose="020B0604020202020204" pitchFamily="34" charset="0"/>
                <a:cs typeface="Arial" panose="020B0604020202020204" pitchFamily="34" charset="0"/>
              </a:rPr>
              <a:t>Can be challenging for:</a:t>
            </a:r>
          </a:p>
          <a:p>
            <a:pPr>
              <a:buFont typeface="Arial" panose="020B0604020202020204" pitchFamily="34" charset="0"/>
              <a:buChar char="•"/>
            </a:pPr>
            <a:r>
              <a:rPr lang="en-CA" dirty="0">
                <a:latin typeface="Arial" panose="020B0604020202020204" pitchFamily="34" charset="0"/>
                <a:cs typeface="Arial" panose="020B0604020202020204" pitchFamily="34" charset="0"/>
              </a:rPr>
              <a:t>Existing relationships (either new or long-term)</a:t>
            </a:r>
            <a:br>
              <a:rPr lang="en-CA" dirty="0">
                <a:latin typeface="Arial" panose="020B0604020202020204" pitchFamily="34" charset="0"/>
                <a:cs typeface="Arial" panose="020B0604020202020204" pitchFamily="34" charset="0"/>
              </a:rPr>
            </a:br>
            <a:endParaRPr lang="en-CA" dirty="0">
              <a:latin typeface="Arial" panose="020B0604020202020204" pitchFamily="34" charset="0"/>
              <a:cs typeface="Arial" panose="020B0604020202020204" pitchFamily="34" charset="0"/>
            </a:endParaRPr>
          </a:p>
          <a:p>
            <a:pPr>
              <a:buFont typeface="Arial" panose="020B0604020202020204" pitchFamily="34" charset="0"/>
              <a:buChar char="•"/>
            </a:pPr>
            <a:r>
              <a:rPr lang="en-CA" dirty="0">
                <a:latin typeface="Arial" panose="020B0604020202020204" pitchFamily="34" charset="0"/>
                <a:cs typeface="Arial" panose="020B0604020202020204" pitchFamily="34" charset="0"/>
              </a:rPr>
              <a:t>Starting new relationships</a:t>
            </a:r>
            <a:endParaRPr lang="en-CA" dirty="0"/>
          </a:p>
          <a:p>
            <a:r>
              <a:rPr lang="en-CA" sz="1200" b="0" i="0" kern="1200" dirty="0">
                <a:solidFill>
                  <a:schemeClr val="tx1"/>
                </a:solidFill>
                <a:effectLst/>
                <a:latin typeface="+mn-lt"/>
                <a:ea typeface="+mn-ea"/>
                <a:cs typeface="+mn-cs"/>
              </a:rPr>
              <a:t>Jen Smith, a 35-year-old divorced mother in Champaign, Ill., calls cancer her "d-bag filter.“</a:t>
            </a:r>
          </a:p>
          <a:p>
            <a:r>
              <a:rPr lang="en-CA" sz="1200" b="0" i="0" kern="1200" dirty="0">
                <a:solidFill>
                  <a:schemeClr val="tx1"/>
                </a:solidFill>
                <a:effectLst/>
                <a:latin typeface="+mn-lt"/>
                <a:ea typeface="+mn-ea"/>
                <a:cs typeface="+mn-cs"/>
              </a:rPr>
              <a:t> ("I do have cancer but that's a part of me like having brown eyes") and others that don't. She says she received more responses with the latter approach, but with the former heard more often from the type of man she'd like to date -- someone who has the same enthusiasm for life, she says, whether that means embracing a vacation together or just giggling while cooking a shared dinner at home.</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Most experts agree that disclosing a cancer diagnosis should be done by the 4-5</a:t>
            </a:r>
            <a:r>
              <a:rPr lang="en-CA" sz="1200" b="0" i="0" kern="1200" baseline="30000" dirty="0">
                <a:solidFill>
                  <a:schemeClr val="tx1"/>
                </a:solidFill>
                <a:effectLst/>
                <a:latin typeface="+mn-lt"/>
                <a:ea typeface="+mn-ea"/>
                <a:cs typeface="+mn-cs"/>
              </a:rPr>
              <a:t>th</a:t>
            </a:r>
            <a:r>
              <a:rPr lang="en-CA" sz="1200" b="0" i="0" kern="1200" dirty="0">
                <a:solidFill>
                  <a:schemeClr val="tx1"/>
                </a:solidFill>
                <a:effectLst/>
                <a:latin typeface="+mn-lt"/>
                <a:ea typeface="+mn-ea"/>
                <a:cs typeface="+mn-cs"/>
              </a:rPr>
              <a:t> date, before there is significant emotional involvement</a:t>
            </a:r>
          </a:p>
          <a:p>
            <a:r>
              <a:rPr lang="en-CA" sz="1200" b="0" i="0" kern="1200" dirty="0">
                <a:solidFill>
                  <a:schemeClr val="tx1"/>
                </a:solidFill>
                <a:effectLst/>
                <a:latin typeface="+mn-lt"/>
                <a:ea typeface="+mn-ea"/>
                <a:cs typeface="+mn-cs"/>
              </a:rPr>
              <a:t>People who have been through a core-shaking experience like cancer may experience a shift in perspective that ultimately makes them even more lovable, she points out -- they might have a new appreciation for life that a healthy person doesn’t.</a:t>
            </a:r>
          </a:p>
          <a:p>
            <a:r>
              <a:rPr lang="en-CA" sz="1200" b="0" i="0" kern="1200" dirty="0">
                <a:solidFill>
                  <a:schemeClr val="tx1"/>
                </a:solidFill>
                <a:effectLst/>
                <a:latin typeface="+mn-lt"/>
                <a:ea typeface="+mn-ea"/>
                <a:cs typeface="+mn-cs"/>
              </a:rPr>
              <a:t>Body changes and concerns about sex can affect the way you relate to your partner or how you feel about dating. As you struggle to accept changes yourself, you may also worry about how someone else will react to scars, ostomies, sexual problems, and loss of fertility. Sexual problems can make feeling close even harder. Even for a couple that has been together a long time, staying connected can be a major challenge at first. It may be a comfort to learn that very few committed relationships end because of ostomies, scars, or other body changes. Divorce rates are about the same for people with and without a cancer history.</a:t>
            </a:r>
          </a:p>
          <a:p>
            <a:endParaRPr lang="en-CA" dirty="0"/>
          </a:p>
          <a:p>
            <a:endParaRPr lang="en-CA" dirty="0"/>
          </a:p>
          <a:p>
            <a:endParaRPr lang="en-CA" dirty="0"/>
          </a:p>
          <a:p>
            <a:r>
              <a:rPr lang="en-CA" sz="1200" b="0" i="0" kern="1200" dirty="0">
                <a:solidFill>
                  <a:schemeClr val="tx1"/>
                </a:solidFill>
                <a:effectLst/>
                <a:latin typeface="+mn-lt"/>
                <a:ea typeface="+mn-ea"/>
                <a:cs typeface="+mn-cs"/>
              </a:rPr>
              <a:t>How will cancer change our relationship?</a:t>
            </a:r>
          </a:p>
          <a:p>
            <a:r>
              <a:rPr lang="en-CA" sz="1200" b="0" i="0" kern="1200" dirty="0">
                <a:solidFill>
                  <a:schemeClr val="tx1"/>
                </a:solidFill>
                <a:effectLst/>
                <a:latin typeface="+mn-lt"/>
                <a:ea typeface="+mn-ea"/>
                <a:cs typeface="+mn-cs"/>
              </a:rPr>
              <a:t>If I’m doing all the caring they may feel like they’ve lost their independence. </a:t>
            </a:r>
            <a:br>
              <a:rPr lang="en-CA" sz="1200" b="0" i="0" kern="1200" dirty="0">
                <a:solidFill>
                  <a:schemeClr val="tx1"/>
                </a:solidFill>
                <a:effectLst/>
                <a:latin typeface="+mn-lt"/>
                <a:ea typeface="+mn-ea"/>
                <a:cs typeface="+mn-cs"/>
              </a:rPr>
            </a:br>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I might need to take on new responsibilities that will reverse our roles. </a:t>
            </a:r>
            <a:br>
              <a:rPr lang="en-CA" sz="1200" b="0" i="0" kern="1200" dirty="0">
                <a:solidFill>
                  <a:schemeClr val="tx1"/>
                </a:solidFill>
                <a:effectLst/>
                <a:latin typeface="+mn-lt"/>
                <a:ea typeface="+mn-ea"/>
                <a:cs typeface="+mn-cs"/>
              </a:rPr>
            </a:br>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The intimacy we shared might be replaced by the caring role. </a:t>
            </a:r>
            <a:br>
              <a:rPr lang="en-CA" sz="1200" b="0" i="0" kern="1200" dirty="0">
                <a:solidFill>
                  <a:schemeClr val="tx1"/>
                </a:solidFill>
                <a:effectLst/>
                <a:latin typeface="+mn-lt"/>
                <a:ea typeface="+mn-ea"/>
                <a:cs typeface="+mn-cs"/>
              </a:rPr>
            </a:br>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We might need to re-evaluate our priorities and set new goals. </a:t>
            </a:r>
          </a:p>
          <a:p>
            <a:r>
              <a:rPr lang="en-CA" sz="1200" b="0" i="0" kern="1200" dirty="0">
                <a:solidFill>
                  <a:schemeClr val="tx1"/>
                </a:solidFill>
                <a:effectLst/>
                <a:latin typeface="+mn-lt"/>
                <a:ea typeface="+mn-ea"/>
                <a:cs typeface="+mn-cs"/>
              </a:rPr>
              <a:t>Ways to manage changes in your relationship</a:t>
            </a:r>
          </a:p>
          <a:p>
            <a:r>
              <a:rPr lang="en-CA" sz="1200" b="0" i="0" kern="1200" dirty="0">
                <a:solidFill>
                  <a:schemeClr val="tx1"/>
                </a:solidFill>
                <a:effectLst/>
                <a:latin typeface="+mn-lt"/>
                <a:ea typeface="+mn-ea"/>
                <a:cs typeface="+mn-cs"/>
              </a:rPr>
              <a:t>Arrange home help if you feel uncomfortable doing the bathing and dressing. </a:t>
            </a:r>
          </a:p>
          <a:p>
            <a:r>
              <a:rPr lang="en-CA" sz="1200" b="0" i="0" kern="1200" dirty="0">
                <a:solidFill>
                  <a:schemeClr val="tx1"/>
                </a:solidFill>
                <a:effectLst/>
                <a:latin typeface="+mn-lt"/>
                <a:ea typeface="+mn-ea"/>
                <a:cs typeface="+mn-cs"/>
              </a:rPr>
              <a:t>Allow time for both of you to get used to the change in roles, particularly if your roles have reversed.</a:t>
            </a:r>
          </a:p>
          <a:p>
            <a:r>
              <a:rPr lang="en-CA" sz="1200" b="0" i="0" kern="1200" dirty="0">
                <a:solidFill>
                  <a:schemeClr val="tx1"/>
                </a:solidFill>
                <a:effectLst/>
                <a:latin typeface="+mn-lt"/>
                <a:ea typeface="+mn-ea"/>
                <a:cs typeface="+mn-cs"/>
              </a:rPr>
              <a:t>Set boundaries to maintain independence and allow both of you to feel in control.</a:t>
            </a:r>
          </a:p>
          <a:p>
            <a:r>
              <a:rPr lang="en-CA" sz="1200" b="0" i="0" kern="1200" dirty="0">
                <a:solidFill>
                  <a:schemeClr val="tx1"/>
                </a:solidFill>
                <a:effectLst/>
                <a:latin typeface="+mn-lt"/>
                <a:ea typeface="+mn-ea"/>
                <a:cs typeface="+mn-cs"/>
              </a:rPr>
              <a:t>Listen to each other’s needs and find ways to meet them. </a:t>
            </a:r>
          </a:p>
          <a:p>
            <a:r>
              <a:rPr lang="en-CA" sz="1200" b="0" i="0" kern="1200" dirty="0">
                <a:solidFill>
                  <a:schemeClr val="tx1"/>
                </a:solidFill>
                <a:effectLst/>
                <a:latin typeface="+mn-lt"/>
                <a:ea typeface="+mn-ea"/>
                <a:cs typeface="+mn-cs"/>
              </a:rPr>
              <a:t>Use touch to show you care.</a:t>
            </a:r>
          </a:p>
          <a:p>
            <a:r>
              <a:rPr lang="en-CA" sz="1200" b="0" i="0" kern="1200" dirty="0">
                <a:solidFill>
                  <a:schemeClr val="tx1"/>
                </a:solidFill>
                <a:effectLst/>
                <a:latin typeface="+mn-lt"/>
                <a:ea typeface="+mn-ea"/>
                <a:cs typeface="+mn-cs"/>
              </a:rPr>
              <a:t>Talk about the changes to avoid misunderstandings.</a:t>
            </a:r>
          </a:p>
          <a:p>
            <a:r>
              <a:rPr lang="en-CA" sz="1200" b="0" i="0" kern="1200" dirty="0">
                <a:solidFill>
                  <a:schemeClr val="tx1"/>
                </a:solidFill>
                <a:effectLst/>
                <a:latin typeface="+mn-lt"/>
                <a:ea typeface="+mn-ea"/>
                <a:cs typeface="+mn-cs"/>
              </a:rPr>
              <a:t>Give the person you’re caring for the chance to do things for themselves so they feel useful. </a:t>
            </a:r>
            <a:br>
              <a:rPr lang="en-CA" sz="1200" b="0" i="0" kern="1200" dirty="0">
                <a:solidFill>
                  <a:schemeClr val="tx1"/>
                </a:solidFill>
                <a:effectLst/>
                <a:latin typeface="+mn-lt"/>
                <a:ea typeface="+mn-ea"/>
                <a:cs typeface="+mn-cs"/>
              </a:rPr>
            </a:br>
            <a:endParaRPr lang="en-CA" dirty="0"/>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25</a:t>
            </a:fld>
            <a:endParaRPr lang="en-US"/>
          </a:p>
        </p:txBody>
      </p:sp>
    </p:spTree>
    <p:extLst>
      <p:ext uri="{BB962C8B-B14F-4D97-AF65-F5344CB8AC3E}">
        <p14:creationId xmlns:p14="http://schemas.microsoft.com/office/powerpoint/2010/main" val="3884387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dirty="0"/>
              <a:t>This is an area that has received</a:t>
            </a:r>
            <a:r>
              <a:rPr lang="en-CA" baseline="0" dirty="0"/>
              <a:t> relatively little attention in the lit.</a:t>
            </a:r>
            <a:br>
              <a:rPr lang="en-CA" baseline="0" dirty="0"/>
            </a:br>
            <a:endParaRPr lang="en-CA" dirty="0"/>
          </a:p>
          <a:p>
            <a:pPr>
              <a:spcBef>
                <a:spcPct val="0"/>
              </a:spcBef>
            </a:pPr>
            <a:r>
              <a:rPr lang="en-CA" dirty="0"/>
              <a:t>May have a fear of initiating sexual activity –worried</a:t>
            </a:r>
            <a:r>
              <a:rPr lang="en-CA" baseline="0" dirty="0"/>
              <a:t> about causing partner pain or, even death during sex</a:t>
            </a:r>
            <a:endParaRPr lang="en-CA" dirty="0"/>
          </a:p>
          <a:p>
            <a:pPr>
              <a:spcBef>
                <a:spcPct val="0"/>
              </a:spcBef>
            </a:pPr>
            <a:r>
              <a:rPr lang="en-CA" dirty="0"/>
              <a:t>Unwanted/unattractive:</a:t>
            </a:r>
            <a:r>
              <a:rPr lang="en-CA" baseline="0" dirty="0"/>
              <a:t> may be perceived as rejection in not aware of effect of treatment on sexuality</a:t>
            </a:r>
          </a:p>
          <a:p>
            <a:pPr defTabSz="457154">
              <a:spcBef>
                <a:spcPct val="0"/>
              </a:spcBef>
            </a:pPr>
            <a:br>
              <a:rPr lang="en-CA" baseline="0" dirty="0"/>
            </a:br>
            <a:r>
              <a:rPr lang="en-CA" baseline="0" dirty="0"/>
              <a:t>Change in role: </a:t>
            </a:r>
            <a:br>
              <a:rPr lang="en-CA" dirty="0"/>
            </a:br>
            <a:r>
              <a:rPr lang="en-CA" dirty="0"/>
              <a:t>Caregiver role may change how the person sees the other in a sexual way</a:t>
            </a:r>
          </a:p>
          <a:p>
            <a:pPr>
              <a:spcBef>
                <a:spcPct val="0"/>
              </a:spcBef>
            </a:pPr>
            <a:r>
              <a:rPr lang="en-CA" dirty="0"/>
              <a:t>Taylor:</a:t>
            </a:r>
            <a:r>
              <a:rPr lang="en-CA" baseline="0" dirty="0"/>
              <a:t> Does the caring role preclude sexuality and intimacy in the coupled relationship? (Yes, sometimes but not always; how couples handled role change was determined by the sense of equality in the relationship)</a:t>
            </a:r>
            <a:r>
              <a:rPr lang="en-CA" dirty="0"/>
              <a:t> </a:t>
            </a:r>
          </a:p>
          <a:p>
            <a:pPr defTabSz="457154">
              <a:spcBef>
                <a:spcPct val="0"/>
              </a:spcBef>
            </a:pPr>
            <a:r>
              <a:rPr lang="en-CA" dirty="0"/>
              <a:t>Change</a:t>
            </a:r>
            <a:r>
              <a:rPr lang="en-CA" baseline="0" dirty="0"/>
              <a:t> in role may also mean partner has to take on dominant role in sexual activity </a:t>
            </a:r>
            <a:endParaRPr lang="en-CA" dirty="0"/>
          </a:p>
          <a:p>
            <a:pPr defTabSz="457154">
              <a:spcBef>
                <a:spcPct val="0"/>
              </a:spcBef>
            </a:pPr>
            <a:endParaRPr lang="en-US" dirty="0"/>
          </a:p>
          <a:p>
            <a:pPr defTabSz="457154">
              <a:spcBef>
                <a:spcPct val="0"/>
              </a:spcBef>
            </a:pPr>
            <a:r>
              <a:rPr lang="en-US" dirty="0"/>
              <a:t>May disconnect/distance in anticipation of impending loss</a:t>
            </a:r>
          </a:p>
          <a:p>
            <a:pPr>
              <a:spcBef>
                <a:spcPct val="0"/>
              </a:spcBef>
            </a:pPr>
            <a:endParaRPr lang="en-US" dirty="0"/>
          </a:p>
          <a:p>
            <a:pPr>
              <a:spcBef>
                <a:spcPct val="0"/>
              </a:spcBef>
            </a:pPr>
            <a:r>
              <a:rPr lang="en-US" b="1" dirty="0"/>
              <a:t>Partner: may look at </a:t>
            </a:r>
            <a:r>
              <a:rPr lang="en-US" b="1" dirty="0" err="1"/>
              <a:t>pt</a:t>
            </a:r>
            <a:r>
              <a:rPr lang="en-US" b="1" dirty="0"/>
              <a:t> differently due to physical or behavioral changes</a:t>
            </a:r>
            <a:r>
              <a:rPr lang="en-US" b="1" baseline="0" dirty="0"/>
              <a:t> (secondary to disease/treatment) </a:t>
            </a:r>
            <a:r>
              <a:rPr lang="en-US" b="1" baseline="0" dirty="0">
                <a:sym typeface="Wingdings" panose="05000000000000000000" pitchFamily="2" charset="2"/>
              </a:rPr>
              <a:t> BRAIN TUMOUR PTS</a:t>
            </a:r>
            <a:br>
              <a:rPr lang="en-US" b="1" dirty="0"/>
            </a:br>
            <a:br>
              <a:rPr lang="en-CA" dirty="0"/>
            </a:br>
            <a:r>
              <a:rPr lang="en-CA" b="1" dirty="0"/>
              <a:t>Partners may also have their own sexual health concerns </a:t>
            </a:r>
            <a:r>
              <a:rPr lang="en-CA" b="1" dirty="0">
                <a:sym typeface="Wingdings" panose="05000000000000000000" pitchFamily="2" charset="2"/>
              </a:rPr>
              <a:t> women (vulvovaginal </a:t>
            </a:r>
            <a:r>
              <a:rPr lang="en-CA" b="1" dirty="0" err="1">
                <a:sym typeface="Wingdings" panose="05000000000000000000" pitchFamily="2" charset="2"/>
              </a:rPr>
              <a:t>chas</a:t>
            </a:r>
            <a:r>
              <a:rPr lang="en-CA" b="1" dirty="0">
                <a:sym typeface="Wingdings" panose="05000000000000000000" pitchFamily="2" charset="2"/>
              </a:rPr>
              <a:t> associated with menopause; other medical conditions, etc.). </a:t>
            </a:r>
            <a:endParaRPr lang="en-CA" b="1" dirty="0"/>
          </a:p>
        </p:txBody>
      </p:sp>
      <p:sp>
        <p:nvSpPr>
          <p:cNvPr id="75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1564154-4A8D-4E80-9A5D-828BE0DCDC3C}" type="slidenum">
              <a:rPr lang="en-US"/>
              <a:pPr fontAlgn="base">
                <a:spcBef>
                  <a:spcPct val="0"/>
                </a:spcBef>
                <a:spcAft>
                  <a:spcPct val="0"/>
                </a:spcAft>
              </a:pPr>
              <a:t>26</a:t>
            </a:fld>
            <a:endParaRPr lang="en-US"/>
          </a:p>
        </p:txBody>
      </p:sp>
    </p:spTree>
    <p:extLst>
      <p:ext uri="{BB962C8B-B14F-4D97-AF65-F5344CB8AC3E}">
        <p14:creationId xmlns:p14="http://schemas.microsoft.com/office/powerpoint/2010/main" val="2054387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3853" y="4285377"/>
            <a:ext cx="6369367" cy="4216241"/>
          </a:xfrm>
        </p:spPr>
        <p:txBody>
          <a:bodyPr/>
          <a:lstStyle/>
          <a:p>
            <a:br>
              <a:rPr lang="en-CA" dirty="0"/>
            </a:br>
            <a:r>
              <a:rPr lang="en-CA" sz="1200" b="0" i="0" kern="1200" dirty="0">
                <a:solidFill>
                  <a:schemeClr val="tx1"/>
                </a:solidFill>
                <a:effectLst/>
                <a:latin typeface="+mn-lt"/>
                <a:ea typeface="+mn-ea"/>
                <a:cs typeface="+mn-cs"/>
              </a:rPr>
              <a:t>While GB men experience the same sexual changes after </a:t>
            </a:r>
            <a:r>
              <a:rPr lang="en-CA" sz="1200" b="0" i="0" kern="1200" dirty="0" err="1">
                <a:solidFill>
                  <a:schemeClr val="tx1"/>
                </a:solidFill>
                <a:effectLst/>
                <a:latin typeface="+mn-lt"/>
                <a:ea typeface="+mn-ea"/>
                <a:cs typeface="+mn-cs"/>
              </a:rPr>
              <a:t>PCa</a:t>
            </a:r>
            <a:r>
              <a:rPr lang="en-CA" sz="1200" b="0" i="0" kern="1200" dirty="0">
                <a:solidFill>
                  <a:schemeClr val="tx1"/>
                </a:solidFill>
                <a:effectLst/>
                <a:latin typeface="+mn-lt"/>
                <a:ea typeface="+mn-ea"/>
                <a:cs typeface="+mn-cs"/>
              </a:rPr>
              <a:t> that have been reported by heterosexual men, there are a number of GB-specific meanings and psychological consequences attached to sexual changes </a:t>
            </a:r>
          </a:p>
          <a:p>
            <a:r>
              <a:rPr lang="en-CA" sz="1200" b="0" i="0" kern="1200" dirty="0">
                <a:solidFill>
                  <a:schemeClr val="tx1"/>
                </a:solidFill>
                <a:effectLst/>
                <a:latin typeface="+mn-lt"/>
                <a:ea typeface="+mn-ea"/>
                <a:cs typeface="+mn-cs"/>
              </a:rPr>
              <a:t>Identity challenges</a:t>
            </a:r>
          </a:p>
          <a:p>
            <a:r>
              <a:rPr lang="en-CA" sz="1200" b="0" i="0" kern="1200" dirty="0">
                <a:solidFill>
                  <a:schemeClr val="tx1"/>
                </a:solidFill>
                <a:effectLst/>
                <a:latin typeface="+mn-lt"/>
                <a:ea typeface="+mn-ea"/>
                <a:cs typeface="+mn-cs"/>
              </a:rPr>
              <a:t>Relationship challenges </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Loss of prostate --- takes away site of sexual pleasure (not just for GB, MSM --- but any man)</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Loss of ejaculate – semen exchange can be important for men; lack of visible ejaculate can be a big deal</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Rectal irritation or pain (particularly after RT or surgery) – may make receptive anal intercourse painful </a:t>
            </a:r>
          </a:p>
          <a:p>
            <a:r>
              <a:rPr lang="en-CA" sz="1200" b="0" i="0" kern="1200" dirty="0">
                <a:solidFill>
                  <a:schemeClr val="tx1"/>
                </a:solidFill>
                <a:effectLst/>
                <a:latin typeface="+mn-lt"/>
                <a:ea typeface="+mn-ea"/>
                <a:cs typeface="+mn-cs"/>
              </a:rPr>
              <a:t>Penile size – important and may be associated with sexual roles [men w small penises may take on bottom role]; comparison</a:t>
            </a:r>
          </a:p>
          <a:p>
            <a:r>
              <a:rPr lang="en-CA" sz="1200" b="0" i="0" kern="1200" dirty="0">
                <a:solidFill>
                  <a:schemeClr val="tx1"/>
                </a:solidFill>
                <a:effectLst/>
                <a:latin typeface="+mn-lt"/>
                <a:ea typeface="+mn-ea"/>
                <a:cs typeface="+mn-cs"/>
              </a:rPr>
              <a:t>Social support – GB may have less familial/social support; sexual minority status is a negative predictor of QOL following prostate cancer treatment</a:t>
            </a:r>
            <a:br>
              <a:rPr lang="en-CA" sz="1200" b="0" i="0" kern="1200" dirty="0">
                <a:solidFill>
                  <a:schemeClr val="tx1"/>
                </a:solidFill>
                <a:effectLst/>
                <a:latin typeface="+mn-lt"/>
                <a:ea typeface="+mn-ea"/>
                <a:cs typeface="+mn-cs"/>
              </a:rPr>
            </a:br>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Patient educational materials quite heterosexist (but a number of good websites exist and some literature is also available)</a:t>
            </a:r>
          </a:p>
          <a:p>
            <a:r>
              <a:rPr lang="en-CA" sz="1200" b="0" i="0" kern="1200" dirty="0">
                <a:solidFill>
                  <a:schemeClr val="tx1"/>
                </a:solidFill>
                <a:effectLst/>
                <a:latin typeface="+mn-lt"/>
                <a:ea typeface="+mn-ea"/>
                <a:cs typeface="+mn-cs"/>
              </a:rPr>
              <a:t>Research on penile rehab strategies have focused on penis-in-vagina sex </a:t>
            </a:r>
            <a:r>
              <a:rPr lang="en-CA" sz="1200" b="0" i="0" kern="1200" dirty="0">
                <a:solidFill>
                  <a:schemeClr val="tx1"/>
                </a:solidFill>
                <a:effectLst/>
                <a:latin typeface="+mn-lt"/>
                <a:ea typeface="+mn-ea"/>
                <a:cs typeface="+mn-cs"/>
                <a:sym typeface="Wingdings" panose="05000000000000000000" pitchFamily="2" charset="2"/>
              </a:rPr>
              <a:t> need studies on other types of sexual activity including anal intercourse and involve GB, MSM patients and partners</a:t>
            </a:r>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Intercourse not the most frequently practiced activity; many men able to adapt and incorporate different practices</a:t>
            </a:r>
          </a:p>
          <a:p>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More research needed:</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Open relationships in GB men</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Single GB men</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Male partners of GB</a:t>
            </a:r>
          </a:p>
          <a:p>
            <a:pPr marL="171450" indent="-171450">
              <a:buFont typeface="Arial" panose="020B0604020202020204" pitchFamily="34" charset="0"/>
              <a:buChar char="•"/>
            </a:pPr>
            <a:endParaRPr lang="en-CA"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27</a:t>
            </a:fld>
            <a:endParaRPr lang="en-US"/>
          </a:p>
        </p:txBody>
      </p:sp>
    </p:spTree>
    <p:extLst>
      <p:ext uri="{BB962C8B-B14F-4D97-AF65-F5344CB8AC3E}">
        <p14:creationId xmlns:p14="http://schemas.microsoft.com/office/powerpoint/2010/main" val="13681239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dirty="0"/>
            </a:br>
            <a:r>
              <a:rPr lang="en-CA" sz="1200" b="0" i="0" kern="1200" dirty="0">
                <a:solidFill>
                  <a:schemeClr val="tx1"/>
                </a:solidFill>
                <a:effectLst/>
                <a:latin typeface="+mn-lt"/>
                <a:ea typeface="+mn-ea"/>
                <a:cs typeface="+mn-cs"/>
              </a:rPr>
              <a:t>Transgender woman will have a prostate, regardless of whether or not she has undergone a gender-confirming surgery, such as orchiectomy or </a:t>
            </a:r>
            <a:r>
              <a:rPr lang="en-CA" sz="1200" b="0" i="0" kern="1200" dirty="0" err="1">
                <a:solidFill>
                  <a:schemeClr val="tx1"/>
                </a:solidFill>
                <a:effectLst/>
                <a:latin typeface="+mn-lt"/>
                <a:ea typeface="+mn-ea"/>
                <a:cs typeface="+mn-cs"/>
              </a:rPr>
              <a:t>vaginoplasty</a:t>
            </a:r>
            <a:r>
              <a:rPr lang="en-CA" sz="1200" b="0" i="0" kern="1200" dirty="0">
                <a:solidFill>
                  <a:schemeClr val="tx1"/>
                </a:solidFill>
                <a:effectLst/>
                <a:latin typeface="+mn-lt"/>
                <a:ea typeface="+mn-ea"/>
                <a:cs typeface="+mn-cs"/>
              </a:rPr>
              <a:t>. During gender confirming surgery, the prostate is typically spared, as its removal is intricate and can lead to complications including urinary incontinence</a:t>
            </a:r>
            <a:r>
              <a:rPr lang="en-CA" sz="1200" b="0" i="0" u="none" strike="noStrike" kern="1200" dirty="0">
                <a:solidFill>
                  <a:schemeClr val="tx1"/>
                </a:solidFill>
                <a:effectLst/>
                <a:latin typeface="+mn-lt"/>
                <a:ea typeface="+mn-ea"/>
                <a:cs typeface="+mn-cs"/>
                <a:hlinkClick r:id="rId3"/>
              </a:rPr>
              <a:t>[</a:t>
            </a:r>
            <a:r>
              <a:rPr lang="en-CA" sz="1200" b="0" i="0" u="none" strike="noStrike" kern="1200" dirty="0" err="1">
                <a:solidFill>
                  <a:schemeClr val="tx1"/>
                </a:solidFill>
                <a:effectLst/>
                <a:latin typeface="+mn-lt"/>
                <a:ea typeface="+mn-ea"/>
                <a:cs typeface="+mn-cs"/>
                <a:hlinkClick r:id="rId3"/>
              </a:rPr>
              <a:t>i</a:t>
            </a:r>
            <a:r>
              <a:rPr lang="en-CA" sz="1200" b="0" i="0" u="none" strike="noStrike" kern="1200" dirty="0">
                <a:solidFill>
                  <a:schemeClr val="tx1"/>
                </a:solidFill>
                <a:effectLst/>
                <a:latin typeface="+mn-lt"/>
                <a:ea typeface="+mn-ea"/>
                <a:cs typeface="+mn-cs"/>
                <a:hlinkClick r:id="rId3"/>
              </a:rPr>
              <a:t>]</a:t>
            </a:r>
            <a:r>
              <a:rPr lang="en-CA" sz="1200" b="0" i="0" kern="1200" dirty="0">
                <a:solidFill>
                  <a:schemeClr val="tx1"/>
                </a:solidFill>
                <a:effectLst/>
                <a:latin typeface="+mn-lt"/>
                <a:ea typeface="+mn-ea"/>
                <a:cs typeface="+mn-cs"/>
              </a:rPr>
              <a:t>. Therefore, for women who have or have not had genital surgery, it is possible for prostate cancer to develop.</a:t>
            </a:r>
            <a:br>
              <a:rPr lang="en-CA" dirty="0"/>
            </a:br>
            <a:r>
              <a:rPr lang="en-CA" sz="1200" b="0" i="0" kern="1200" dirty="0">
                <a:solidFill>
                  <a:schemeClr val="tx1"/>
                </a:solidFill>
                <a:effectLst/>
                <a:latin typeface="+mn-lt"/>
                <a:ea typeface="+mn-ea"/>
                <a:cs typeface="+mn-cs"/>
              </a:rPr>
              <a:t> </a:t>
            </a:r>
            <a:br>
              <a:rPr lang="en-CA" dirty="0"/>
            </a:br>
            <a:r>
              <a:rPr lang="en-CA" sz="1200" b="0" i="0" kern="1200" dirty="0">
                <a:solidFill>
                  <a:schemeClr val="tx1"/>
                </a:solidFill>
                <a:effectLst/>
                <a:latin typeface="+mn-lt"/>
                <a:ea typeface="+mn-ea"/>
                <a:cs typeface="+mn-cs"/>
              </a:rPr>
              <a:t>As part of feminizing hormone therapy, trans women often receive estrogen as well as either or both antiandrogens and 5-alpha-reductase inhibitor therapies. This creates an environment in which the prostate is androgen-deprived</a:t>
            </a:r>
            <a:r>
              <a:rPr lang="en-CA" sz="1200" b="0" i="0" u="none" strike="noStrike" kern="1200" dirty="0">
                <a:solidFill>
                  <a:schemeClr val="tx1"/>
                </a:solidFill>
                <a:effectLst/>
                <a:latin typeface="+mn-lt"/>
                <a:ea typeface="+mn-ea"/>
                <a:cs typeface="+mn-cs"/>
                <a:hlinkClick r:id="rId4"/>
              </a:rPr>
              <a:t>[ii]</a:t>
            </a:r>
            <a:r>
              <a:rPr lang="en-CA" sz="1200" b="0" i="0" kern="1200" dirty="0">
                <a:solidFill>
                  <a:schemeClr val="tx1"/>
                </a:solidFill>
                <a:effectLst/>
                <a:latin typeface="+mn-lt"/>
                <a:ea typeface="+mn-ea"/>
                <a:cs typeface="+mn-cs"/>
              </a:rPr>
              <a:t>. There are conflicting theories about whether this environment reduces prostate cancer development or whether it may lead to more aggressive prostate cancers</a:t>
            </a:r>
            <a:r>
              <a:rPr lang="en-CA" sz="1200" b="0" i="0" u="none" strike="noStrike" kern="1200" dirty="0">
                <a:solidFill>
                  <a:schemeClr val="tx1"/>
                </a:solidFill>
                <a:effectLst/>
                <a:latin typeface="+mn-lt"/>
                <a:ea typeface="+mn-ea"/>
                <a:cs typeface="+mn-cs"/>
                <a:hlinkClick r:id="rId5"/>
              </a:rPr>
              <a:t>[iii]</a:t>
            </a:r>
            <a:r>
              <a:rPr lang="en-CA" sz="1200" b="0" i="0" kern="1200" dirty="0">
                <a:solidFill>
                  <a:schemeClr val="tx1"/>
                </a:solidFill>
                <a:effectLst/>
                <a:latin typeface="+mn-lt"/>
                <a:ea typeface="+mn-ea"/>
                <a:cs typeface="+mn-cs"/>
              </a:rPr>
              <a:t>.</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PSA not reliable indicator (feminizing hormones lower PSA)</a:t>
            </a:r>
          </a:p>
          <a:p>
            <a:endParaRPr lang="en-CA" sz="1200" b="0"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It can be emotionally difficult to have a male-associated cancer as someone who does not identify as male, especially since most prostate cancer support groups and resources are targeted at men.</a:t>
            </a:r>
            <a:endParaRPr lang="en-CA" b="1" dirty="0"/>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28</a:t>
            </a:fld>
            <a:endParaRPr lang="en-US"/>
          </a:p>
        </p:txBody>
      </p:sp>
    </p:spTree>
    <p:extLst>
      <p:ext uri="{BB962C8B-B14F-4D97-AF65-F5344CB8AC3E}">
        <p14:creationId xmlns:p14="http://schemas.microsoft.com/office/powerpoint/2010/main" val="97499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12408" y="4450477"/>
            <a:ext cx="6367730" cy="4216241"/>
          </a:xfrm>
        </p:spPr>
        <p:txBody>
          <a:bodyPr/>
          <a:lstStyle/>
          <a:p>
            <a:pPr defTabSz="465205">
              <a:defRPr/>
            </a:pPr>
            <a:r>
              <a:rPr lang="en-US" dirty="0"/>
              <a:t>Dr. Laurie Lemieux</a:t>
            </a:r>
            <a:r>
              <a:rPr lang="en-US" baseline="0" dirty="0"/>
              <a:t> study, 2004: cited by other authors more than 110 times </a:t>
            </a:r>
            <a:endParaRPr lang="en-US" dirty="0"/>
          </a:p>
          <a:p>
            <a:r>
              <a:rPr lang="en-US" dirty="0" err="1"/>
              <a:t>Qual</a:t>
            </a:r>
            <a:r>
              <a:rPr lang="en-US" baseline="0" dirty="0"/>
              <a:t> study; 10 pts with advanced cancer were interviewed about their perspectives on sexuality</a:t>
            </a:r>
          </a:p>
          <a:p>
            <a:br>
              <a:rPr lang="en-US" dirty="0"/>
            </a:br>
            <a:endParaRPr lang="en-US" dirty="0"/>
          </a:p>
          <a:p>
            <a:r>
              <a:rPr lang="en-US" dirty="0"/>
              <a:t>The level of importance pts</a:t>
            </a:r>
            <a:r>
              <a:rPr lang="en-US" baseline="0" dirty="0"/>
              <a:t> </a:t>
            </a:r>
            <a:r>
              <a:rPr lang="en-US" dirty="0"/>
              <a:t>placed upon sexuality had not changed since becoming ill but expression of sexuality had changed</a:t>
            </a:r>
          </a:p>
          <a:p>
            <a:r>
              <a:rPr lang="en-US" dirty="0"/>
              <a:t>Sexuality</a:t>
            </a:r>
            <a:r>
              <a:rPr lang="en-US" baseline="0" dirty="0"/>
              <a:t> was seen as not being solely about sexual intercourse but also included emotional intimacy/connection, verbal and non-intercourse forms of intimacy</a:t>
            </a:r>
            <a:br>
              <a:rPr lang="en-US" dirty="0"/>
            </a:br>
            <a:endParaRPr lang="en-US" dirty="0"/>
          </a:p>
          <a:p>
            <a:r>
              <a:rPr lang="en-US" dirty="0"/>
              <a:t>Participants reported that sexuality: important aspect of QOL; loss of sexuality was significant to patients</a:t>
            </a:r>
          </a:p>
          <a:p>
            <a:endParaRPr lang="en-US" dirty="0"/>
          </a:p>
          <a:p>
            <a:r>
              <a:rPr lang="en-US" dirty="0"/>
              <a:t>Barriers identified:</a:t>
            </a:r>
            <a:r>
              <a:rPr lang="en-US" baseline="0" dirty="0"/>
              <a:t> lack of privacy, shared rooms, uninviting space, intrusion of staff, single beds</a:t>
            </a:r>
          </a:p>
          <a:p>
            <a:r>
              <a:rPr lang="en-US" baseline="0" dirty="0"/>
              <a:t>Discussion: some participants felt that being part of the study was helpful and emotionally cathartic</a:t>
            </a:r>
          </a:p>
          <a:p>
            <a:pPr defTabSz="457154"/>
            <a:r>
              <a:rPr lang="en-US" dirty="0"/>
              <a:t>All</a:t>
            </a:r>
            <a:r>
              <a:rPr lang="en-US" baseline="0" dirty="0"/>
              <a:t> participants felt that sexuality should be brought up by health care providers (only one </a:t>
            </a:r>
            <a:r>
              <a:rPr lang="en-US" baseline="0" dirty="0" err="1"/>
              <a:t>pt</a:t>
            </a:r>
            <a:r>
              <a:rPr lang="en-US" baseline="0" dirty="0"/>
              <a:t> had ever been asked about it)</a:t>
            </a:r>
          </a:p>
          <a:p>
            <a:endParaRPr lang="en-US" dirty="0"/>
          </a:p>
          <a:p>
            <a:r>
              <a:rPr lang="en-US" dirty="0"/>
              <a:t>Participants felt that homecare nurses and physicians – were ideal</a:t>
            </a:r>
            <a:r>
              <a:rPr lang="en-US" baseline="0" dirty="0"/>
              <a:t> clinicians to discuss issue</a:t>
            </a:r>
            <a:endParaRPr lang="en-US" dirty="0"/>
          </a:p>
        </p:txBody>
      </p:sp>
      <p:sp>
        <p:nvSpPr>
          <p:cNvPr id="4" name="Slide Number Placeholder 3"/>
          <p:cNvSpPr>
            <a:spLocks noGrp="1"/>
          </p:cNvSpPr>
          <p:nvPr>
            <p:ph type="sldNum" sz="quarter" idx="10"/>
          </p:nvPr>
        </p:nvSpPr>
        <p:spPr/>
        <p:txBody>
          <a:bodyPr/>
          <a:lstStyle/>
          <a:p>
            <a:fld id="{12577793-9083-40B4-A0F7-5279504536A7}" type="slidenum">
              <a:rPr lang="en-US" smtClean="0"/>
              <a:t>29</a:t>
            </a:fld>
            <a:endParaRPr lang="en-US"/>
          </a:p>
        </p:txBody>
      </p:sp>
    </p:spTree>
    <p:extLst>
      <p:ext uri="{BB962C8B-B14F-4D97-AF65-F5344CB8AC3E}">
        <p14:creationId xmlns:p14="http://schemas.microsoft.com/office/powerpoint/2010/main" val="1282449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addition to the above disclaimer, I’d also like to mention that I get incredibly nervous when I’m in front of a camera. While most of what I’m about to say is based on research and fact, there is a small chance that I might get camera-shy-induced jitters and make something up entirely. </a:t>
            </a:r>
          </a:p>
          <a:p>
            <a:endParaRPr lang="en-CA" dirty="0"/>
          </a:p>
          <a:p>
            <a:r>
              <a:rPr lang="en-CA" dirty="0"/>
              <a:t>Will discuss treatments that are undergoing investigation and are still considered experimental; will also discuss off-label use of medications/treatments </a:t>
            </a:r>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3</a:t>
            </a:fld>
            <a:endParaRPr lang="en-US" dirty="0"/>
          </a:p>
        </p:txBody>
      </p:sp>
    </p:spTree>
    <p:extLst>
      <p:ext uri="{BB962C8B-B14F-4D97-AF65-F5344CB8AC3E}">
        <p14:creationId xmlns:p14="http://schemas.microsoft.com/office/powerpoint/2010/main" val="274220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a:t>
            </a:r>
            <a:r>
              <a:rPr lang="en-US" baseline="0" dirty="0"/>
              <a:t> may move from sexual intercourse to other forms of physical intimacy (hugging, cuddling) or to emotional intimacy</a:t>
            </a:r>
          </a:p>
          <a:p>
            <a:r>
              <a:rPr lang="en-US" baseline="0" dirty="0"/>
              <a:t>Cog changes </a:t>
            </a:r>
            <a:r>
              <a:rPr lang="en-US" baseline="0" dirty="0">
                <a:sym typeface="Wingdings" panose="05000000000000000000" pitchFamily="2" charset="2"/>
              </a:rPr>
              <a:t> from disease (brain tumor, dementia); delirium, meds </a:t>
            </a:r>
          </a:p>
          <a:p>
            <a:endParaRPr lang="en-US" baseline="0" dirty="0">
              <a:sym typeface="Wingdings" panose="05000000000000000000" pitchFamily="2" charset="2"/>
            </a:endParaRPr>
          </a:p>
          <a:p>
            <a:r>
              <a:rPr lang="en-US" baseline="0" dirty="0">
                <a:sym typeface="Wingdings" panose="05000000000000000000" pitchFamily="2" charset="2"/>
              </a:rPr>
              <a:t>Many strategies and options for managing pain and other symptoms at EOL</a:t>
            </a:r>
          </a:p>
          <a:p>
            <a:endParaRPr lang="en-US" baseline="0" dirty="0">
              <a:sym typeface="Wingdings" panose="05000000000000000000" pitchFamily="2" charset="2"/>
            </a:endParaRPr>
          </a:p>
          <a:p>
            <a:r>
              <a:rPr lang="en-US" dirty="0">
                <a:latin typeface="Arial" panose="020B0604020202020204" pitchFamily="34" charset="0"/>
                <a:cs typeface="Arial" panose="020B0604020202020204" pitchFamily="34" charset="0"/>
              </a:rPr>
              <a:t>Private rooms; signs for door requesting privacy; double beds, if possible!</a:t>
            </a:r>
          </a:p>
          <a:p>
            <a:r>
              <a:rPr lang="en-US" dirty="0">
                <a:latin typeface="Arial" panose="020B0604020202020204" pitchFamily="34" charset="0"/>
                <a:cs typeface="Arial" panose="020B0604020202020204" pitchFamily="34" charset="0"/>
              </a:rPr>
              <a:t>Partner/caregiving role: support/assistance for partner to retain role as partner</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30</a:t>
            </a:fld>
            <a:endParaRPr lang="en-US"/>
          </a:p>
        </p:txBody>
      </p:sp>
    </p:spTree>
    <p:extLst>
      <p:ext uri="{BB962C8B-B14F-4D97-AF65-F5344CB8AC3E}">
        <p14:creationId xmlns:p14="http://schemas.microsoft.com/office/powerpoint/2010/main" val="2172193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sng" kern="1200" dirty="0">
                <a:solidFill>
                  <a:schemeClr val="tx1"/>
                </a:solidFill>
                <a:effectLst/>
                <a:latin typeface="+mn-lt"/>
                <a:ea typeface="+mn-ea"/>
                <a:cs typeface="+mn-cs"/>
                <a:hlinkClick r:id="rId3" tooltip="The journal of sexual medicine."/>
              </a:rPr>
              <a:t>J Sex Med.</a:t>
            </a:r>
            <a:r>
              <a:rPr lang="en-CA" sz="1200" b="0" i="0" kern="1200" dirty="0">
                <a:solidFill>
                  <a:schemeClr val="tx1"/>
                </a:solidFill>
                <a:effectLst/>
                <a:latin typeface="+mn-lt"/>
                <a:ea typeface="+mn-ea"/>
                <a:cs typeface="+mn-cs"/>
              </a:rPr>
              <a:t> 2005 Nov;2(6):793-800.</a:t>
            </a:r>
          </a:p>
          <a:p>
            <a:r>
              <a:rPr lang="en-CA" sz="1200" b="1" i="0" kern="1200" dirty="0">
                <a:solidFill>
                  <a:schemeClr val="tx1"/>
                </a:solidFill>
                <a:effectLst/>
                <a:latin typeface="+mn-lt"/>
                <a:ea typeface="+mn-ea"/>
                <a:cs typeface="+mn-cs"/>
              </a:rPr>
              <a:t>Psychological and interpersonal dimensions of sexual function and dysfunction.</a:t>
            </a:r>
          </a:p>
          <a:p>
            <a:r>
              <a:rPr lang="en-CA" sz="1200" b="0" i="0" u="sng" kern="1200" dirty="0" err="1">
                <a:solidFill>
                  <a:schemeClr val="tx1"/>
                </a:solidFill>
                <a:effectLst/>
                <a:latin typeface="+mn-lt"/>
                <a:ea typeface="+mn-ea"/>
                <a:cs typeface="+mn-cs"/>
                <a:hlinkClick r:id="rId4"/>
              </a:rPr>
              <a:t>Althof</a:t>
            </a:r>
            <a:r>
              <a:rPr lang="en-CA" sz="1200" b="0" i="0" u="sng" kern="1200" dirty="0">
                <a:solidFill>
                  <a:schemeClr val="tx1"/>
                </a:solidFill>
                <a:effectLst/>
                <a:latin typeface="+mn-lt"/>
                <a:ea typeface="+mn-ea"/>
                <a:cs typeface="+mn-cs"/>
                <a:hlinkClick r:id="rId4"/>
              </a:rPr>
              <a:t> SE</a:t>
            </a:r>
            <a:r>
              <a:rPr lang="en-CA" sz="1200" b="0" i="0" kern="1200" baseline="30000" dirty="0">
                <a:solidFill>
                  <a:schemeClr val="tx1"/>
                </a:solidFill>
                <a:effectLst/>
                <a:latin typeface="+mn-lt"/>
                <a:ea typeface="+mn-ea"/>
                <a:cs typeface="+mn-cs"/>
              </a:rPr>
              <a:t>1</a:t>
            </a:r>
            <a:r>
              <a:rPr lang="en-CA" sz="1200" b="0" i="0" kern="1200" dirty="0">
                <a:solidFill>
                  <a:schemeClr val="tx1"/>
                </a:solidFill>
                <a:effectLst/>
                <a:latin typeface="+mn-lt"/>
                <a:ea typeface="+mn-ea"/>
                <a:cs typeface="+mn-cs"/>
              </a:rPr>
              <a:t>, </a:t>
            </a:r>
            <a:r>
              <a:rPr lang="en-CA" sz="1200" b="0" i="0" u="sng" kern="1200" dirty="0" err="1">
                <a:solidFill>
                  <a:schemeClr val="tx1"/>
                </a:solidFill>
                <a:effectLst/>
                <a:latin typeface="+mn-lt"/>
                <a:ea typeface="+mn-ea"/>
                <a:cs typeface="+mn-cs"/>
                <a:hlinkClick r:id="rId5"/>
              </a:rPr>
              <a:t>Leiblum</a:t>
            </a:r>
            <a:r>
              <a:rPr lang="en-CA" sz="1200" b="0" i="0" u="sng" kern="1200" dirty="0">
                <a:solidFill>
                  <a:schemeClr val="tx1"/>
                </a:solidFill>
                <a:effectLst/>
                <a:latin typeface="+mn-lt"/>
                <a:ea typeface="+mn-ea"/>
                <a:cs typeface="+mn-cs"/>
                <a:hlinkClick r:id="rId5"/>
              </a:rPr>
              <a:t> SR</a:t>
            </a:r>
            <a:r>
              <a:rPr lang="en-CA" sz="1200" b="0" i="0" kern="1200" dirty="0">
                <a:solidFill>
                  <a:schemeClr val="tx1"/>
                </a:solidFill>
                <a:effectLst/>
                <a:latin typeface="+mn-lt"/>
                <a:ea typeface="+mn-ea"/>
                <a:cs typeface="+mn-cs"/>
              </a:rPr>
              <a:t>, </a:t>
            </a:r>
            <a:r>
              <a:rPr lang="en-CA" sz="1200" b="0" i="0" u="sng" kern="1200" dirty="0" err="1">
                <a:solidFill>
                  <a:schemeClr val="tx1"/>
                </a:solidFill>
                <a:effectLst/>
                <a:latin typeface="+mn-lt"/>
                <a:ea typeface="+mn-ea"/>
                <a:cs typeface="+mn-cs"/>
                <a:hlinkClick r:id="rId6"/>
              </a:rPr>
              <a:t>Chevret-Measson</a:t>
            </a:r>
            <a:r>
              <a:rPr lang="en-CA" sz="1200" b="0" i="0" u="sng" kern="1200" dirty="0">
                <a:solidFill>
                  <a:schemeClr val="tx1"/>
                </a:solidFill>
                <a:effectLst/>
                <a:latin typeface="+mn-lt"/>
                <a:ea typeface="+mn-ea"/>
                <a:cs typeface="+mn-cs"/>
                <a:hlinkClick r:id="rId6"/>
              </a:rPr>
              <a:t> M</a:t>
            </a:r>
            <a:r>
              <a:rPr lang="en-CA" sz="1200" b="0" i="0" kern="1200" dirty="0">
                <a:solidFill>
                  <a:schemeClr val="tx1"/>
                </a:solidFill>
                <a:effectLst/>
                <a:latin typeface="+mn-lt"/>
                <a:ea typeface="+mn-ea"/>
                <a:cs typeface="+mn-cs"/>
              </a:rPr>
              <a:t>, </a:t>
            </a:r>
            <a:r>
              <a:rPr lang="en-CA" sz="1200" b="0" i="0" u="sng" kern="1200" dirty="0">
                <a:solidFill>
                  <a:schemeClr val="tx1"/>
                </a:solidFill>
                <a:effectLst/>
                <a:latin typeface="+mn-lt"/>
                <a:ea typeface="+mn-ea"/>
                <a:cs typeface="+mn-cs"/>
                <a:hlinkClick r:id="rId7"/>
              </a:rPr>
              <a:t>Hartmann U</a:t>
            </a:r>
            <a:r>
              <a:rPr lang="en-CA" sz="1200" b="0" i="0" kern="1200" dirty="0">
                <a:solidFill>
                  <a:schemeClr val="tx1"/>
                </a:solidFill>
                <a:effectLst/>
                <a:latin typeface="+mn-lt"/>
                <a:ea typeface="+mn-ea"/>
                <a:cs typeface="+mn-cs"/>
              </a:rPr>
              <a:t>, </a:t>
            </a:r>
            <a:r>
              <a:rPr lang="en-CA" sz="1200" b="0" i="0" u="sng" kern="1200" dirty="0">
                <a:solidFill>
                  <a:schemeClr val="tx1"/>
                </a:solidFill>
                <a:effectLst/>
                <a:latin typeface="+mn-lt"/>
                <a:ea typeface="+mn-ea"/>
                <a:cs typeface="+mn-cs"/>
                <a:hlinkClick r:id="rId8"/>
              </a:rPr>
              <a:t>Levine SB</a:t>
            </a:r>
            <a:r>
              <a:rPr lang="en-CA" sz="1200" b="0" i="0" kern="1200" dirty="0">
                <a:solidFill>
                  <a:schemeClr val="tx1"/>
                </a:solidFill>
                <a:effectLst/>
                <a:latin typeface="+mn-lt"/>
                <a:ea typeface="+mn-ea"/>
                <a:cs typeface="+mn-cs"/>
              </a:rPr>
              <a:t>, </a:t>
            </a:r>
            <a:r>
              <a:rPr lang="en-CA" sz="1200" b="0" i="0" u="sng" kern="1200" dirty="0">
                <a:solidFill>
                  <a:schemeClr val="tx1"/>
                </a:solidFill>
                <a:effectLst/>
                <a:latin typeface="+mn-lt"/>
                <a:ea typeface="+mn-ea"/>
                <a:cs typeface="+mn-cs"/>
                <a:hlinkClick r:id="rId9"/>
              </a:rPr>
              <a:t>McCabe M</a:t>
            </a:r>
            <a:r>
              <a:rPr lang="en-CA" sz="1200" b="0" i="0" kern="1200" dirty="0">
                <a:solidFill>
                  <a:schemeClr val="tx1"/>
                </a:solidFill>
                <a:effectLst/>
                <a:latin typeface="+mn-lt"/>
                <a:ea typeface="+mn-ea"/>
                <a:cs typeface="+mn-cs"/>
              </a:rPr>
              <a:t>, </a:t>
            </a:r>
            <a:r>
              <a:rPr lang="en-CA" sz="1200" b="0" i="0" u="sng" kern="1200" dirty="0" err="1">
                <a:solidFill>
                  <a:schemeClr val="tx1"/>
                </a:solidFill>
                <a:effectLst/>
                <a:latin typeface="+mn-lt"/>
                <a:ea typeface="+mn-ea"/>
                <a:cs typeface="+mn-cs"/>
                <a:hlinkClick r:id="rId10"/>
              </a:rPr>
              <a:t>Plaut</a:t>
            </a:r>
            <a:r>
              <a:rPr lang="en-CA" sz="1200" b="0" i="0" u="sng" kern="1200" dirty="0">
                <a:solidFill>
                  <a:schemeClr val="tx1"/>
                </a:solidFill>
                <a:effectLst/>
                <a:latin typeface="+mn-lt"/>
                <a:ea typeface="+mn-ea"/>
                <a:cs typeface="+mn-cs"/>
                <a:hlinkClick r:id="rId10"/>
              </a:rPr>
              <a:t> M</a:t>
            </a:r>
            <a:r>
              <a:rPr lang="en-CA" sz="1200" b="0" i="0" kern="1200" dirty="0">
                <a:solidFill>
                  <a:schemeClr val="tx1"/>
                </a:solidFill>
                <a:effectLst/>
                <a:latin typeface="+mn-lt"/>
                <a:ea typeface="+mn-ea"/>
                <a:cs typeface="+mn-cs"/>
              </a:rPr>
              <a:t>, </a:t>
            </a:r>
            <a:r>
              <a:rPr lang="en-CA" sz="1200" b="0" i="0" u="sng" kern="1200" dirty="0">
                <a:solidFill>
                  <a:schemeClr val="tx1"/>
                </a:solidFill>
                <a:effectLst/>
                <a:latin typeface="+mn-lt"/>
                <a:ea typeface="+mn-ea"/>
                <a:cs typeface="+mn-cs"/>
                <a:hlinkClick r:id="rId11"/>
              </a:rPr>
              <a:t>Rodrigues O</a:t>
            </a:r>
            <a:r>
              <a:rPr lang="en-CA" sz="1200" b="0" i="0" kern="1200" dirty="0">
                <a:solidFill>
                  <a:schemeClr val="tx1"/>
                </a:solidFill>
                <a:effectLst/>
                <a:latin typeface="+mn-lt"/>
                <a:ea typeface="+mn-ea"/>
                <a:cs typeface="+mn-cs"/>
              </a:rPr>
              <a:t>, </a:t>
            </a:r>
            <a:r>
              <a:rPr lang="en-CA" sz="1200" b="0" i="0" u="sng" kern="1200" dirty="0">
                <a:solidFill>
                  <a:schemeClr val="tx1"/>
                </a:solidFill>
                <a:effectLst/>
                <a:latin typeface="+mn-lt"/>
                <a:ea typeface="+mn-ea"/>
                <a:cs typeface="+mn-cs"/>
                <a:hlinkClick r:id="rId12"/>
              </a:rPr>
              <a:t>Wylie K</a:t>
            </a:r>
            <a:r>
              <a:rPr lang="en-CA" sz="1200" b="0" i="0" kern="1200" dirty="0">
                <a:solidFill>
                  <a:schemeClr val="tx1"/>
                </a:solidFill>
                <a:effectLst/>
                <a:latin typeface="+mn-lt"/>
                <a:ea typeface="+mn-ea"/>
                <a:cs typeface="+mn-cs"/>
              </a:rPr>
              <a:t>.</a:t>
            </a:r>
          </a:p>
          <a:p>
            <a:endParaRPr lang="en-CA" dirty="0"/>
          </a:p>
          <a:p>
            <a:r>
              <a:rPr lang="en-CA" dirty="0"/>
              <a:t>Need multidisciplinary approach…can’t just fix one part </a:t>
            </a:r>
          </a:p>
          <a:p>
            <a:endParaRPr lang="en-CA" dirty="0"/>
          </a:p>
          <a:p>
            <a:r>
              <a:rPr lang="en-CA" dirty="0"/>
              <a:t>Biology: medications, procedures, devices, etc. </a:t>
            </a:r>
          </a:p>
          <a:p>
            <a:r>
              <a:rPr lang="en-CA" dirty="0">
                <a:latin typeface="Arial" panose="020B0604020202020204" pitchFamily="34" charset="0"/>
                <a:cs typeface="Arial" panose="020B0604020202020204" pitchFamily="34" charset="0"/>
              </a:rPr>
              <a:t>Psychology: anxiety, depression, etc. (counselling)</a:t>
            </a:r>
            <a:br>
              <a:rPr lang="en-CA" dirty="0">
                <a:latin typeface="Arial" panose="020B0604020202020204" pitchFamily="34" charset="0"/>
                <a:cs typeface="Arial" panose="020B0604020202020204" pitchFamily="34" charset="0"/>
              </a:rPr>
            </a:br>
            <a:r>
              <a:rPr lang="en-CA" dirty="0">
                <a:latin typeface="Arial" panose="020B0604020202020204" pitchFamily="34" charset="0"/>
                <a:cs typeface="Arial" panose="020B0604020202020204" pitchFamily="34" charset="0"/>
              </a:rPr>
              <a:t>Interpersonal: relationship concerns, etc. (counselling)</a:t>
            </a:r>
          </a:p>
          <a:p>
            <a:r>
              <a:rPr lang="en-CA" dirty="0">
                <a:latin typeface="Arial" panose="020B0604020202020204" pitchFamily="34" charset="0"/>
                <a:cs typeface="Arial" panose="020B0604020202020204" pitchFamily="34" charset="0"/>
              </a:rPr>
              <a:t>Sociocultural: more difficult to change (upbringing, norms, culture, religion, etc. – but counseling can help with managing concerns in the context of one’s values, upbringing, etc. </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Psychosocial:</a:t>
            </a:r>
          </a:p>
          <a:p>
            <a:pPr>
              <a:buFont typeface="Arial" panose="020B0604020202020204" pitchFamily="34" charset="0"/>
              <a:buChar char="•"/>
            </a:pPr>
            <a:r>
              <a:rPr lang="en-CA" dirty="0">
                <a:latin typeface="Arial" panose="020B0604020202020204" pitchFamily="34" charset="0"/>
                <a:cs typeface="Arial" panose="020B0604020202020204" pitchFamily="34" charset="0"/>
              </a:rPr>
              <a:t>Counseling</a:t>
            </a:r>
          </a:p>
          <a:p>
            <a:pPr>
              <a:buFont typeface="Arial" panose="020B0604020202020204" pitchFamily="34" charset="0"/>
              <a:buChar char="•"/>
            </a:pPr>
            <a:r>
              <a:rPr lang="en-CA" dirty="0">
                <a:latin typeface="Arial" panose="020B0604020202020204" pitchFamily="34" charset="0"/>
                <a:cs typeface="Arial" panose="020B0604020202020204" pitchFamily="34" charset="0"/>
              </a:rPr>
              <a:t>Communication</a:t>
            </a:r>
          </a:p>
          <a:p>
            <a:pPr>
              <a:buFont typeface="Arial" panose="020B0604020202020204" pitchFamily="34" charset="0"/>
              <a:buChar char="•"/>
            </a:pPr>
            <a:r>
              <a:rPr lang="en-CA" dirty="0">
                <a:latin typeface="Arial" panose="020B0604020202020204" pitchFamily="34" charset="0"/>
                <a:cs typeface="Arial" panose="020B0604020202020204" pitchFamily="34" charset="0"/>
              </a:rPr>
              <a:t>Mindfulness based strategies</a:t>
            </a:r>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31</a:t>
            </a:fld>
            <a:endParaRPr lang="en-US"/>
          </a:p>
        </p:txBody>
      </p:sp>
    </p:spTree>
    <p:extLst>
      <p:ext uri="{BB962C8B-B14F-4D97-AF65-F5344CB8AC3E}">
        <p14:creationId xmlns:p14="http://schemas.microsoft.com/office/powerpoint/2010/main" val="33520452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A02A78-B95D-486F-BDC9-1BF73E8B51CC}" type="slidenum">
              <a:rPr lang="en-US"/>
              <a:pPr/>
              <a:t>32</a:t>
            </a:fld>
            <a:endParaRPr lang="en-US"/>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r>
              <a:rPr lang="en-US" dirty="0"/>
              <a:t>Self-awareness…patient and partner. Psychologically…what are the concerns? What were the concerns before cancer/treatment? Have these changed? Physically…what are the concerns? Self-exploration…touching (alone or with partner).</a:t>
            </a:r>
          </a:p>
          <a:p>
            <a:r>
              <a:rPr lang="en-US" dirty="0"/>
              <a:t>Body image issues…common. Many people do not feel sexy, attractive or desirable (even if partner still feels attraction/desire). Getting dressed up, planning romantic evening…</a:t>
            </a:r>
          </a:p>
          <a:p>
            <a:endParaRPr lang="en-US" dirty="0"/>
          </a:p>
          <a:p>
            <a:r>
              <a:rPr lang="en-US" dirty="0"/>
              <a:t>Setting the mood, couples massage, light touch, romantic dinner</a:t>
            </a:r>
          </a:p>
          <a:p>
            <a:pPr lvl="2"/>
            <a:r>
              <a:rPr lang="en-US" dirty="0"/>
              <a:t>vary sexual positioning </a:t>
            </a:r>
          </a:p>
          <a:p>
            <a:pPr lvl="2"/>
            <a:r>
              <a:rPr lang="en-US" dirty="0"/>
              <a:t>timing of sexual activity</a:t>
            </a:r>
          </a:p>
          <a:p>
            <a:pPr lvl="2"/>
            <a:r>
              <a:rPr lang="en-US" dirty="0"/>
              <a:t>timing of medication administration</a:t>
            </a:r>
          </a:p>
          <a:p>
            <a:endParaRPr lang="en-US" dirty="0"/>
          </a:p>
        </p:txBody>
      </p:sp>
    </p:spTree>
    <p:extLst>
      <p:ext uri="{BB962C8B-B14F-4D97-AF65-F5344CB8AC3E}">
        <p14:creationId xmlns:p14="http://schemas.microsoft.com/office/powerpoint/2010/main" val="10506761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0" i="0" kern="1200" dirty="0">
                <a:solidFill>
                  <a:schemeClr val="tx1"/>
                </a:solidFill>
                <a:effectLst/>
                <a:latin typeface="+mn-lt"/>
                <a:ea typeface="+mn-ea"/>
                <a:cs typeface="+mn-cs"/>
              </a:rPr>
              <a:t>Be aware that some treatment strategies may not be effective (PDE5i, ICI, VED, etc.)</a:t>
            </a:r>
          </a:p>
          <a:p>
            <a:br>
              <a:rPr lang="da-DK" sz="1200" b="0" i="0" kern="1200" dirty="0">
                <a:solidFill>
                  <a:schemeClr val="tx1"/>
                </a:solidFill>
                <a:effectLst/>
                <a:latin typeface="+mn-lt"/>
                <a:ea typeface="+mn-ea"/>
                <a:cs typeface="+mn-cs"/>
              </a:rPr>
            </a:br>
            <a:r>
              <a:rPr lang="da-DK" sz="1200" b="0" i="0" kern="1200" dirty="0">
                <a:solidFill>
                  <a:schemeClr val="tx1"/>
                </a:solidFill>
                <a:effectLst/>
                <a:latin typeface="+mn-lt"/>
                <a:ea typeface="+mn-ea"/>
                <a:cs typeface="+mn-cs"/>
              </a:rPr>
              <a:t>Normalize grieving process --- few patients can expect to return to baseline erectile function...this is a loss and it is ok to grieve this loss</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Sexual activity despite low libido: sexual activity does not have to be preceded by spotaneous sxual desire!!! Engage in sexual play as arousal and desire can follow sexual stimulation</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Promote flexibility: take a  broad outlook on sexual activities...not just erection dependent activity. Erection does not need to be present!!</a:t>
            </a:r>
          </a:p>
          <a:p>
            <a:r>
              <a:rPr lang="da-DK" sz="1200" b="0" i="0" kern="1200" dirty="0">
                <a:solidFill>
                  <a:schemeClr val="tx1"/>
                </a:solidFill>
                <a:effectLst/>
                <a:latin typeface="+mn-lt"/>
                <a:ea typeface="+mn-ea"/>
                <a:cs typeface="+mn-cs"/>
              </a:rPr>
              <a:t>Arousal and orgasm can still occur in the absence of an erection </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Manage erections: can work with partial or even absent erections and still achieve orgasm and/or satisfaction</a:t>
            </a:r>
          </a:p>
          <a:p>
            <a:endParaRPr lang="da-DK" sz="1200" b="0" i="0" kern="1200" dirty="0">
              <a:solidFill>
                <a:schemeClr val="tx1"/>
              </a:solidFill>
              <a:effectLst/>
              <a:latin typeface="+mn-lt"/>
              <a:ea typeface="+mn-ea"/>
              <a:cs typeface="+mn-cs"/>
            </a:endParaRPr>
          </a:p>
          <a:p>
            <a:endParaRPr lang="da-DK"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33</a:t>
            </a:fld>
            <a:endParaRPr lang="en-US"/>
          </a:p>
        </p:txBody>
      </p:sp>
    </p:spTree>
    <p:extLst>
      <p:ext uri="{BB962C8B-B14F-4D97-AF65-F5344CB8AC3E}">
        <p14:creationId xmlns:p14="http://schemas.microsoft.com/office/powerpoint/2010/main" val="2733901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0AA510-EE3A-4081-BA3B-0CDCC5FA3D47}" type="slidenum">
              <a:rPr lang="en-US"/>
              <a:pPr/>
              <a:t>34</a:t>
            </a:fld>
            <a:endParaRPr lang="en-US"/>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r>
              <a:rPr lang="en-US" dirty="0"/>
              <a:t>Patients may wait for partner to initiate activity or partners may wait for patient to initiate; as a result, neither initiates</a:t>
            </a:r>
          </a:p>
          <a:p>
            <a:endParaRPr lang="en-US" dirty="0"/>
          </a:p>
          <a:p>
            <a:r>
              <a:rPr lang="en-US" dirty="0"/>
              <a:t>Be persistent in the sexual</a:t>
            </a:r>
            <a:r>
              <a:rPr lang="en-US" baseline="0" dirty="0"/>
              <a:t> recovery process….if something’s not working, keep trying or try something different</a:t>
            </a:r>
          </a:p>
          <a:p>
            <a:r>
              <a:rPr lang="en-US" baseline="0" dirty="0"/>
              <a:t>Acknowledge loss of sexual function; recognize grief</a:t>
            </a:r>
          </a:p>
          <a:p>
            <a:r>
              <a:rPr lang="en-US" baseline="0" dirty="0"/>
              <a:t>Adapt or change the goal of sexual activity…may no longer be sexual intercourse</a:t>
            </a:r>
          </a:p>
          <a:p>
            <a:r>
              <a:rPr lang="en-US" baseline="0" dirty="0"/>
              <a:t>Be sexual even when spontaneous desire is lacking</a:t>
            </a:r>
            <a:endParaRPr lang="en-US" dirty="0"/>
          </a:p>
          <a:p>
            <a:endParaRPr lang="en-US" dirty="0"/>
          </a:p>
          <a:p>
            <a:r>
              <a:rPr lang="en-US" dirty="0"/>
              <a:t>It may be worthwhile to establish new thoughts on what sexual activity should</a:t>
            </a:r>
            <a:r>
              <a:rPr lang="en-US" baseline="0" dirty="0"/>
              <a:t> look like. May require changes in positions…may require changes in sexual practices…may mean that sexual intercourse is no longer the goal. Intimate time with your partner may involve </a:t>
            </a:r>
            <a:r>
              <a:rPr lang="en-US" dirty="0">
                <a:sym typeface="Wingdings" pitchFamily="2" charset="2"/>
              </a:rPr>
              <a:t>might be a bath with candles, cuddling up and watching a movie, slow dancing in the kitchen.</a:t>
            </a:r>
          </a:p>
          <a:p>
            <a:endParaRPr lang="en-US" dirty="0">
              <a:sym typeface="Wingdings" pitchFamily="2" charset="2"/>
            </a:endParaRPr>
          </a:p>
          <a:p>
            <a:r>
              <a:rPr lang="en-US" dirty="0">
                <a:sym typeface="Wingdings" pitchFamily="2" charset="2"/>
              </a:rPr>
              <a:t>Take it slow and keep talking to each</a:t>
            </a:r>
            <a:r>
              <a:rPr lang="en-US" baseline="0" dirty="0">
                <a:sym typeface="Wingdings" pitchFamily="2" charset="2"/>
              </a:rPr>
              <a:t> other. </a:t>
            </a:r>
            <a:endParaRPr lang="en-US" dirty="0"/>
          </a:p>
          <a:p>
            <a:r>
              <a:rPr lang="en-US" dirty="0"/>
              <a:t>There may be complete avoidance of physical intimacy…no kissing, cuddling, hugging…as one partner does not want to start something that he/she cannot finish. </a:t>
            </a:r>
          </a:p>
        </p:txBody>
      </p:sp>
    </p:spTree>
    <p:extLst>
      <p:ext uri="{BB962C8B-B14F-4D97-AF65-F5344CB8AC3E}">
        <p14:creationId xmlns:p14="http://schemas.microsoft.com/office/powerpoint/2010/main" val="3003638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363682" y="4450477"/>
            <a:ext cx="6532417" cy="4655423"/>
          </a:xfrm>
        </p:spPr>
        <p:txBody>
          <a:bodyPr>
            <a:normAutofit lnSpcReduction="10000"/>
          </a:bodyPr>
          <a:lstStyle/>
          <a:p>
            <a:pPr fontAlgn="auto">
              <a:spcBef>
                <a:spcPts val="0"/>
              </a:spcBef>
              <a:spcAft>
                <a:spcPts val="0"/>
              </a:spcAft>
              <a:defRPr/>
            </a:pPr>
            <a:r>
              <a:rPr lang="en-CA" dirty="0"/>
              <a:t>May need to revise ideas about sexual activity;</a:t>
            </a:r>
            <a:r>
              <a:rPr lang="en-CA" baseline="0" dirty="0"/>
              <a:t> intercourse may not be the be all/end all</a:t>
            </a:r>
          </a:p>
          <a:p>
            <a:pPr fontAlgn="auto">
              <a:spcBef>
                <a:spcPts val="0"/>
              </a:spcBef>
              <a:spcAft>
                <a:spcPts val="0"/>
              </a:spcAft>
              <a:defRPr/>
            </a:pPr>
            <a:r>
              <a:rPr lang="en-CA" baseline="0" dirty="0"/>
              <a:t>Take intercourse off the table!! </a:t>
            </a:r>
            <a:endParaRPr lang="en-CA" dirty="0"/>
          </a:p>
          <a:p>
            <a:pPr fontAlgn="auto">
              <a:spcBef>
                <a:spcPts val="0"/>
              </a:spcBef>
              <a:spcAft>
                <a:spcPts val="0"/>
              </a:spcAft>
              <a:defRPr/>
            </a:pPr>
            <a:endParaRPr lang="en-CA" dirty="0"/>
          </a:p>
          <a:p>
            <a:pPr fontAlgn="auto">
              <a:spcBef>
                <a:spcPts val="0"/>
              </a:spcBef>
              <a:spcAft>
                <a:spcPts val="0"/>
              </a:spcAft>
              <a:defRPr/>
            </a:pPr>
            <a:r>
              <a:rPr lang="en-CA" b="1" dirty="0"/>
              <a:t>VENIS: very erotic non-</a:t>
            </a:r>
            <a:r>
              <a:rPr lang="en-CA" b="1" dirty="0" err="1"/>
              <a:t>insertive</a:t>
            </a:r>
            <a:r>
              <a:rPr lang="en-CA" b="1" dirty="0"/>
              <a:t> sexual activity</a:t>
            </a:r>
            <a:br>
              <a:rPr lang="en-CA" b="1" dirty="0"/>
            </a:br>
            <a:r>
              <a:rPr lang="en-CA" b="1" dirty="0"/>
              <a:t>Other sensual and intimate activity: hugging, kissing, caressing, cuddling, hand holding</a:t>
            </a:r>
          </a:p>
          <a:p>
            <a:pPr fontAlgn="auto">
              <a:spcBef>
                <a:spcPts val="0"/>
              </a:spcBef>
              <a:spcAft>
                <a:spcPts val="0"/>
              </a:spcAft>
              <a:defRPr/>
            </a:pPr>
            <a:r>
              <a:rPr lang="en-CA" b="1" dirty="0"/>
              <a:t>Sexual activity that is not sexual intercourse: manual/digital stimulation, oral stimulation, intra-thigh or intra-mammary intercourse</a:t>
            </a:r>
          </a:p>
          <a:p>
            <a:pPr fontAlgn="auto">
              <a:spcBef>
                <a:spcPts val="0"/>
              </a:spcBef>
              <a:spcAft>
                <a:spcPts val="0"/>
              </a:spcAft>
              <a:defRPr/>
            </a:pPr>
            <a:endParaRPr lang="en-CA" dirty="0"/>
          </a:p>
          <a:p>
            <a:pPr fontAlgn="auto">
              <a:spcBef>
                <a:spcPts val="0"/>
              </a:spcBef>
              <a:spcAft>
                <a:spcPts val="0"/>
              </a:spcAft>
              <a:defRPr/>
            </a:pPr>
            <a:endParaRPr lang="en-CA" dirty="0"/>
          </a:p>
          <a:p>
            <a:pPr fontAlgn="auto">
              <a:spcBef>
                <a:spcPts val="0"/>
              </a:spcBef>
              <a:spcAft>
                <a:spcPts val="0"/>
              </a:spcAft>
              <a:defRPr/>
            </a:pPr>
            <a:r>
              <a:rPr lang="en-CA" dirty="0"/>
              <a:t>Sensate focus is an </a:t>
            </a:r>
            <a:r>
              <a:rPr lang="en-CA" b="1" dirty="0"/>
              <a:t>exercise that couples can do to enhance intimacy in their relationship. It is primarily used to alleviate anxiety related to intercourse. </a:t>
            </a:r>
            <a:r>
              <a:rPr lang="en-CA" dirty="0"/>
              <a:t>It is very effective in the treatment of desire, arousal, and orgasmic disorders. Typically, it takes 20-60 minutes 2 to 3 times a week for 6 weeks to complete the exercise.</a:t>
            </a:r>
          </a:p>
          <a:p>
            <a:pPr fontAlgn="auto">
              <a:spcBef>
                <a:spcPts val="0"/>
              </a:spcBef>
              <a:spcAft>
                <a:spcPts val="0"/>
              </a:spcAft>
              <a:defRPr/>
            </a:pPr>
            <a:r>
              <a:rPr lang="en-CA" dirty="0"/>
              <a:t>Each session should be carried out in a private environment without the possibility of interruption. Ideally, the couple should be completely undressed. If this causes anxiety, undergarments may be worn during the first stage. Create a romantic environment with music/candles.</a:t>
            </a:r>
          </a:p>
          <a:p>
            <a:pPr fontAlgn="auto">
              <a:spcBef>
                <a:spcPts val="0"/>
              </a:spcBef>
              <a:spcAft>
                <a:spcPts val="0"/>
              </a:spcAft>
              <a:defRPr/>
            </a:pPr>
            <a:endParaRPr lang="en-CA" dirty="0"/>
          </a:p>
          <a:p>
            <a:pPr fontAlgn="auto">
              <a:spcBef>
                <a:spcPts val="0"/>
              </a:spcBef>
              <a:spcAft>
                <a:spcPts val="0"/>
              </a:spcAft>
              <a:defRPr/>
            </a:pPr>
            <a:r>
              <a:rPr lang="en-CA" b="1" dirty="0"/>
              <a:t>Week 1-2:</a:t>
            </a:r>
            <a:r>
              <a:rPr lang="en-CA" dirty="0"/>
              <a:t> The couple takes turns exploring the other’s body and face. The genitalia and breasts should be avoided. The purpose of the exercise is to pay attention to tactile sensation. It is the individual’s responsibility to tell the other person what feels good to them. Sexual intercourse and orgasms are not permitted during weeks 1-2.</a:t>
            </a:r>
          </a:p>
          <a:p>
            <a:pPr fontAlgn="auto">
              <a:spcBef>
                <a:spcPts val="0"/>
              </a:spcBef>
              <a:spcAft>
                <a:spcPts val="0"/>
              </a:spcAft>
              <a:defRPr/>
            </a:pPr>
            <a:r>
              <a:rPr lang="en-CA" b="1" dirty="0"/>
              <a:t>Week 3-4: </a:t>
            </a:r>
            <a:r>
              <a:rPr lang="en-CA" dirty="0"/>
              <a:t>Begin with week 1-2 exercises. Breast and genital stimulation are included this week. Self-stimulation, mutual self-stimulation, and orgasms are also permitted.</a:t>
            </a:r>
          </a:p>
          <a:p>
            <a:pPr fontAlgn="auto">
              <a:spcBef>
                <a:spcPts val="0"/>
              </a:spcBef>
              <a:spcAft>
                <a:spcPts val="0"/>
              </a:spcAft>
              <a:defRPr/>
            </a:pPr>
            <a:r>
              <a:rPr lang="en-CA" b="1" dirty="0"/>
              <a:t>Week 5-6:</a:t>
            </a:r>
            <a:r>
              <a:rPr lang="en-CA" dirty="0"/>
              <a:t> Begin with week 1-4 exercises. </a:t>
            </a:r>
            <a:r>
              <a:rPr lang="en-CA" b="1" dirty="0"/>
              <a:t>Intercourse is permitted this week</a:t>
            </a:r>
            <a:r>
              <a:rPr lang="en-CA" dirty="0"/>
              <a:t>. Start slowly in a comfortable position. If anxiety or pain occurs, try going back to exercises from weeks 1-4 until an appropriate comfort level is gained in order to attempt intercourse again.</a:t>
            </a:r>
          </a:p>
          <a:p>
            <a:pPr fontAlgn="auto">
              <a:spcBef>
                <a:spcPts val="0"/>
              </a:spcBef>
              <a:spcAft>
                <a:spcPts val="0"/>
              </a:spcAft>
              <a:defRPr/>
            </a:pPr>
            <a:endParaRPr lang="en-CA" b="1" dirty="0"/>
          </a:p>
          <a:p>
            <a:pPr fontAlgn="auto">
              <a:spcBef>
                <a:spcPts val="0"/>
              </a:spcBef>
              <a:spcAft>
                <a:spcPts val="0"/>
              </a:spcAft>
              <a:defRPr/>
            </a:pPr>
            <a:endParaRPr lang="en-CA" dirty="0"/>
          </a:p>
        </p:txBody>
      </p:sp>
      <p:sp>
        <p:nvSpPr>
          <p:cNvPr id="778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BCDCA2-3C61-466B-907F-56AF3505F05B}" type="slidenum">
              <a:rPr lang="en-CA"/>
              <a:pPr fontAlgn="base">
                <a:spcBef>
                  <a:spcPct val="0"/>
                </a:spcBef>
                <a:spcAft>
                  <a:spcPct val="0"/>
                </a:spcAft>
              </a:pPr>
              <a:t>35</a:t>
            </a:fld>
            <a:endParaRPr lang="en-CA"/>
          </a:p>
        </p:txBody>
      </p:sp>
    </p:spTree>
    <p:extLst>
      <p:ext uri="{BB962C8B-B14F-4D97-AF65-F5344CB8AC3E}">
        <p14:creationId xmlns:p14="http://schemas.microsoft.com/office/powerpoint/2010/main" val="24349239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Helping to improve other concerns (pain, erectile concerns, ejaculatory concerns, etc.)</a:t>
            </a:r>
          </a:p>
          <a:p>
            <a:endParaRPr lang="en-CA" dirty="0"/>
          </a:p>
          <a:p>
            <a:r>
              <a:rPr lang="en-CA" dirty="0"/>
              <a:t>If on ADT, is intermittent therapy an option (not usually an option in metastatic context)</a:t>
            </a:r>
          </a:p>
          <a:p>
            <a:endParaRPr lang="en-CA" dirty="0"/>
          </a:p>
          <a:p>
            <a:r>
              <a:rPr lang="en-CA" dirty="0"/>
              <a:t>IADT seems to be as efficacious as CADT, especially in patients with lower disease burden; however, one should also remember that careful patient selection is the key to a good outcome. This implies that patients who achieve PSA levels 7, and have longer PSA doubling time may actually benefit with IADT. Importantly, this is the population that may truly benefit in terms of improved overall survival, slower time to progression, and have an improved QoL. Therefore, to achieve the maximum treatment benefit, it is important to closely monitor the patients on IADT for PSA and testosterone levels.</a:t>
            </a:r>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36</a:t>
            </a:fld>
            <a:endParaRPr lang="en-US"/>
          </a:p>
        </p:txBody>
      </p:sp>
    </p:spTree>
    <p:extLst>
      <p:ext uri="{BB962C8B-B14F-4D97-AF65-F5344CB8AC3E}">
        <p14:creationId xmlns:p14="http://schemas.microsoft.com/office/powerpoint/2010/main" val="5323091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latin typeface="Arial" panose="020B0604020202020204" pitchFamily="34" charset="0"/>
                <a:cs typeface="Arial" panose="020B0604020202020204" pitchFamily="34" charset="0"/>
              </a:rPr>
              <a:t>Erections need not be the holy grail of sexual satisfaction!</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Loss of erectile function…is a loss. Need to acknowledge as such</a:t>
            </a:r>
          </a:p>
          <a:p>
            <a:br>
              <a:rPr lang="en-CA" dirty="0">
                <a:latin typeface="Arial" panose="020B0604020202020204" pitchFamily="34" charset="0"/>
                <a:cs typeface="Arial" panose="020B0604020202020204" pitchFamily="34" charset="0"/>
              </a:rPr>
            </a:br>
            <a:r>
              <a:rPr lang="en-CA" dirty="0">
                <a:latin typeface="Arial" panose="020B0604020202020204" pitchFamily="34" charset="0"/>
                <a:cs typeface="Arial" panose="020B0604020202020204" pitchFamily="34" charset="0"/>
              </a:rPr>
              <a:t>BUT…erection is not required for orgasm…</a:t>
            </a:r>
          </a:p>
          <a:p>
            <a:pPr marL="114300" indent="0">
              <a:buNone/>
            </a:pPr>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Reframing sexual practices</a:t>
            </a:r>
          </a:p>
          <a:p>
            <a:pPr lvl="1"/>
            <a:r>
              <a:rPr lang="en-CA" dirty="0">
                <a:latin typeface="Arial" panose="020B0604020202020204" pitchFamily="34" charset="0"/>
                <a:cs typeface="Arial" panose="020B0604020202020204" pitchFamily="34" charset="0"/>
              </a:rPr>
              <a:t>Oral, manual stimulation</a:t>
            </a:r>
          </a:p>
          <a:p>
            <a:pPr lvl="1"/>
            <a:r>
              <a:rPr lang="en-CA" dirty="0">
                <a:latin typeface="Arial" panose="020B0604020202020204" pitchFamily="34" charset="0"/>
                <a:cs typeface="Arial" panose="020B0604020202020204" pitchFamily="34" charset="0"/>
              </a:rPr>
              <a:t>Solo or mutual masturbation</a:t>
            </a:r>
          </a:p>
          <a:p>
            <a:pPr lvl="1"/>
            <a:r>
              <a:rPr lang="en-CA" dirty="0">
                <a:latin typeface="Arial" panose="020B0604020202020204" pitchFamily="34" charset="0"/>
                <a:cs typeface="Arial" panose="020B0604020202020204" pitchFamily="34" charset="0"/>
              </a:rPr>
              <a:t>Change in positions</a:t>
            </a:r>
          </a:p>
          <a:p>
            <a:pPr lvl="1"/>
            <a:r>
              <a:rPr lang="en-CA" dirty="0">
                <a:latin typeface="Arial" panose="020B0604020202020204" pitchFamily="34" charset="0"/>
                <a:cs typeface="Arial" panose="020B0604020202020204" pitchFamily="34" charset="0"/>
              </a:rPr>
              <a:t>Use of assistive aids (strap-</a:t>
            </a:r>
            <a:r>
              <a:rPr lang="en-CA" dirty="0" err="1">
                <a:latin typeface="Arial" panose="020B0604020202020204" pitchFamily="34" charset="0"/>
                <a:cs typeface="Arial" panose="020B0604020202020204" pitchFamily="34" charset="0"/>
              </a:rPr>
              <a:t>ons</a:t>
            </a:r>
            <a:r>
              <a:rPr lang="en-CA" dirty="0">
                <a:latin typeface="Arial" panose="020B0604020202020204" pitchFamily="34" charset="0"/>
                <a:cs typeface="Arial" panose="020B0604020202020204" pitchFamily="34" charset="0"/>
              </a:rPr>
              <a:t>, sleeves, </a:t>
            </a:r>
            <a:r>
              <a:rPr lang="en-CA" dirty="0" err="1">
                <a:latin typeface="Arial" panose="020B0604020202020204" pitchFamily="34" charset="0"/>
                <a:cs typeface="Arial" panose="020B0604020202020204" pitchFamily="34" charset="0"/>
              </a:rPr>
              <a:t>Elator</a:t>
            </a:r>
            <a:r>
              <a:rPr lang="en-CA" dirty="0">
                <a:latin typeface="Arial" panose="020B0604020202020204" pitchFamily="34" charset="0"/>
                <a:cs typeface="Arial" panose="020B0604020202020204" pitchFamily="34" charset="0"/>
              </a:rPr>
              <a:t>, etc. )</a:t>
            </a:r>
          </a:p>
          <a:p>
            <a:pPr lvl="1"/>
            <a:r>
              <a:rPr lang="en-CA" dirty="0">
                <a:latin typeface="Arial" panose="020B0604020202020204" pitchFamily="34" charset="0"/>
                <a:cs typeface="Arial" panose="020B0604020202020204" pitchFamily="34" charset="0"/>
              </a:rPr>
              <a:t>Use of vibrators, vibrating penis rings, prostate massagers</a:t>
            </a:r>
          </a:p>
          <a:p>
            <a:endParaRPr lang="en-CA" dirty="0"/>
          </a:p>
          <a:p>
            <a:endParaRPr lang="en-CA" dirty="0"/>
          </a:p>
          <a:p>
            <a:r>
              <a:rPr lang="en-CA" dirty="0"/>
              <a:t>MSM, GB </a:t>
            </a:r>
            <a:r>
              <a:rPr lang="en-CA" dirty="0">
                <a:sym typeface="Wingdings" panose="05000000000000000000" pitchFamily="2" charset="2"/>
              </a:rPr>
              <a:t> removal of prostate can alter sensation and pleasure in receptive anal intercourse; receptive partners may find anal intercourse uncomfortable; </a:t>
            </a:r>
          </a:p>
          <a:p>
            <a:endParaRPr lang="en-CA" dirty="0">
              <a:sym typeface="Wingdings" panose="05000000000000000000" pitchFamily="2" charset="2"/>
            </a:endParaRPr>
          </a:p>
          <a:p>
            <a:r>
              <a:rPr lang="en-CA" dirty="0">
                <a:sym typeface="Wingdings" panose="05000000000000000000" pitchFamily="2" charset="2"/>
              </a:rPr>
              <a:t>For GB, MSM and heterosexual men who engage in anal sex… may not achieve erection firm enough for penetration (needs to be ~ 30% firmer)</a:t>
            </a:r>
          </a:p>
          <a:p>
            <a:endParaRPr lang="en-CA" dirty="0"/>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37</a:t>
            </a:fld>
            <a:endParaRPr lang="en-US"/>
          </a:p>
        </p:txBody>
      </p:sp>
    </p:spTree>
    <p:extLst>
      <p:ext uri="{BB962C8B-B14F-4D97-AF65-F5344CB8AC3E}">
        <p14:creationId xmlns:p14="http://schemas.microsoft.com/office/powerpoint/2010/main" val="20939907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An external penile prosthesis; also called a belted prosthetic phallus in medicalized language (28) and a strap-on dildo in vernacular English (29). Some men recover orgasmic capability despite severe ED when they use this device for coitus. </a:t>
            </a:r>
            <a:br>
              <a:rPr lang="en-CA" dirty="0"/>
            </a:br>
            <a:br>
              <a:rPr lang="en-CA" dirty="0"/>
            </a:br>
            <a:r>
              <a:rPr lang="en-CA" dirty="0"/>
              <a:t>(B) A penile sleeve. Depending on the size, shape, thickness of sleeves, such aids can be used for sexual intercourse by men with ED. Some versions, like the </a:t>
            </a:r>
            <a:r>
              <a:rPr lang="en-CA" dirty="0" err="1"/>
              <a:t>RxSleeve</a:t>
            </a:r>
            <a:r>
              <a:rPr lang="en-CA" dirty="0"/>
              <a:t>, are designed to be used with a harness, others not. </a:t>
            </a:r>
            <a:br>
              <a:rPr lang="en-CA" dirty="0"/>
            </a:br>
            <a:br>
              <a:rPr lang="en-CA" dirty="0"/>
            </a:br>
            <a:r>
              <a:rPr lang="en-CA" dirty="0"/>
              <a:t>(C) The </a:t>
            </a:r>
            <a:r>
              <a:rPr lang="en-CA" dirty="0" err="1"/>
              <a:t>Elator</a:t>
            </a:r>
            <a:r>
              <a:rPr lang="en-CA" dirty="0"/>
              <a:t>, a penile support device. This device can be used for coitus. It works by extending the penile glans away from the base of the penis and bracing the penile shaft. </a:t>
            </a:r>
            <a:br>
              <a:rPr lang="en-CA" dirty="0"/>
            </a:br>
            <a:br>
              <a:rPr lang="en-CA" dirty="0"/>
            </a:br>
            <a:r>
              <a:rPr lang="en-CA" dirty="0"/>
              <a:t>(D) A VED. A commonly recommended device used to induce tumescence in the penile shaft, but erections acquired with a VED suffer from the hinge effect, which interferes with normal penile kinematics during an intercourse</a:t>
            </a:r>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38</a:t>
            </a:fld>
            <a:endParaRPr lang="en-US"/>
          </a:p>
        </p:txBody>
      </p:sp>
    </p:spTree>
    <p:extLst>
      <p:ext uri="{BB962C8B-B14F-4D97-AF65-F5344CB8AC3E}">
        <p14:creationId xmlns:p14="http://schemas.microsoft.com/office/powerpoint/2010/main" val="9924668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$298 per device (custom made according to penile length and girth)</a:t>
            </a:r>
          </a:p>
          <a:p>
            <a:r>
              <a:rPr lang="en-CA" dirty="0"/>
              <a:t>Additional sleeves $89</a:t>
            </a:r>
          </a:p>
          <a:p>
            <a:r>
              <a:rPr lang="en-CA" dirty="0"/>
              <a:t>https://www.theelator.com/</a:t>
            </a:r>
          </a:p>
        </p:txBody>
      </p:sp>
      <p:sp>
        <p:nvSpPr>
          <p:cNvPr id="4" name="Slide Number Placeholder 3"/>
          <p:cNvSpPr>
            <a:spLocks noGrp="1"/>
          </p:cNvSpPr>
          <p:nvPr>
            <p:ph type="sldNum" sz="quarter" idx="10"/>
          </p:nvPr>
        </p:nvSpPr>
        <p:spPr/>
        <p:txBody>
          <a:bodyPr/>
          <a:lstStyle/>
          <a:p>
            <a:fld id="{7497CC7B-13C5-4563-A989-622A7C8C8610}" type="slidenum">
              <a:rPr lang="en-CA" smtClean="0"/>
              <a:t>39</a:t>
            </a:fld>
            <a:endParaRPr lang="en-CA"/>
          </a:p>
        </p:txBody>
      </p:sp>
    </p:spTree>
    <p:extLst>
      <p:ext uri="{BB962C8B-B14F-4D97-AF65-F5344CB8AC3E}">
        <p14:creationId xmlns:p14="http://schemas.microsoft.com/office/powerpoint/2010/main" val="3428564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a:defRPr/>
            </a:pPr>
            <a:fld id="{2A9B9CF3-EFD3-4B6A-BFCA-FE11DC36BE3A}" type="slidenum">
              <a:rPr lang="en-US" smtClean="0"/>
              <a:pPr>
                <a:defRPr/>
              </a:pPr>
              <a:t>4</a:t>
            </a:fld>
            <a:endParaRPr lang="en-US" dirty="0"/>
          </a:p>
        </p:txBody>
      </p:sp>
    </p:spTree>
    <p:extLst>
      <p:ext uri="{BB962C8B-B14F-4D97-AF65-F5344CB8AC3E}">
        <p14:creationId xmlns:p14="http://schemas.microsoft.com/office/powerpoint/2010/main" val="9147026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9AE8A85-C105-486E-9A43-4484A083AEC9}" type="slidenum">
              <a:rPr lang="en-US"/>
              <a:pPr fontAlgn="base">
                <a:spcBef>
                  <a:spcPct val="0"/>
                </a:spcBef>
                <a:spcAft>
                  <a:spcPct val="0"/>
                </a:spcAft>
              </a:pPr>
              <a:t>40</a:t>
            </a:fld>
            <a:endParaRPr lang="en-US"/>
          </a:p>
        </p:txBody>
      </p:sp>
      <p:sp>
        <p:nvSpPr>
          <p:cNvPr id="1228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883" name="Rectangle 3"/>
          <p:cNvSpPr>
            <a:spLocks noGrp="1" noChangeArrowheads="1"/>
          </p:cNvSpPr>
          <p:nvPr>
            <p:ph type="body" idx="1"/>
          </p:nvPr>
        </p:nvSpPr>
        <p:spPr bwMode="auto">
          <a:xfrm>
            <a:off x="422599" y="4469347"/>
            <a:ext cx="6115794" cy="4217670"/>
          </a:xfrm>
          <a:noFill/>
        </p:spPr>
        <p:txBody>
          <a:bodyPr wrap="square" numCol="1" anchor="t" anchorCtr="0" compatLnSpc="1">
            <a:prstTxWarp prst="textNoShape">
              <a:avLst/>
            </a:prstTxWarp>
          </a:bodyPr>
          <a:lstStyle/>
          <a:p>
            <a:pPr defTabSz="465205">
              <a:spcBef>
                <a:spcPct val="0"/>
              </a:spcBef>
              <a:defRPr/>
            </a:pPr>
            <a:r>
              <a:rPr lang="en-US" dirty="0"/>
              <a:t>Not helpful in all cases of ED…depends on the cause;</a:t>
            </a:r>
            <a:r>
              <a:rPr lang="en-US" baseline="0" dirty="0"/>
              <a:t> for example, if etiology is neurogenic, may not derive any benefit from PDE5i; similarly, if the </a:t>
            </a:r>
            <a:r>
              <a:rPr lang="en-US" baseline="0" dirty="0" err="1"/>
              <a:t>pt</a:t>
            </a:r>
            <a:r>
              <a:rPr lang="en-US" baseline="0" dirty="0"/>
              <a:t> is </a:t>
            </a:r>
            <a:r>
              <a:rPr lang="en-US" baseline="0" dirty="0" err="1"/>
              <a:t>hypogonadal</a:t>
            </a:r>
            <a:r>
              <a:rPr lang="en-US" baseline="0" dirty="0"/>
              <a:t>, it may be necessary to replace T in addition to PDE5i</a:t>
            </a:r>
            <a:endParaRPr lang="en-US" dirty="0"/>
          </a:p>
          <a:p>
            <a:pPr defTabSz="465205">
              <a:spcBef>
                <a:spcPct val="0"/>
              </a:spcBef>
              <a:defRPr/>
            </a:pPr>
            <a:br>
              <a:rPr lang="en-US" dirty="0"/>
            </a:br>
            <a:r>
              <a:rPr lang="en-US" dirty="0"/>
              <a:t>Similar</a:t>
            </a:r>
            <a:r>
              <a:rPr lang="en-US" baseline="0" dirty="0"/>
              <a:t> SE profile and efficacy; biggest difference is t½…4-5 hours for sildenafil and </a:t>
            </a:r>
            <a:r>
              <a:rPr lang="en-US" baseline="0" dirty="0" err="1"/>
              <a:t>vardenafil</a:t>
            </a:r>
            <a:r>
              <a:rPr lang="en-US" baseline="0" dirty="0"/>
              <a:t> and ~18h for </a:t>
            </a:r>
            <a:r>
              <a:rPr lang="en-US" baseline="0" dirty="0" err="1"/>
              <a:t>tadalafil</a:t>
            </a:r>
            <a:r>
              <a:rPr lang="en-US" baseline="0" dirty="0"/>
              <a:t> </a:t>
            </a:r>
            <a:endParaRPr lang="en-US" dirty="0"/>
          </a:p>
          <a:p>
            <a:pPr defTabSz="465205">
              <a:spcBef>
                <a:spcPct val="0"/>
              </a:spcBef>
              <a:defRPr/>
            </a:pPr>
            <a:r>
              <a:rPr lang="en-US" dirty="0"/>
              <a:t>Cialis 5mg daily dosing (more spontaneity; solo activity…cost </a:t>
            </a:r>
            <a:r>
              <a:rPr lang="en-US" dirty="0" err="1"/>
              <a:t>etc</a:t>
            </a:r>
            <a:r>
              <a:rPr lang="en-US" dirty="0"/>
              <a:t>)</a:t>
            </a:r>
          </a:p>
          <a:p>
            <a:pPr defTabSz="465205">
              <a:spcBef>
                <a:spcPct val="0"/>
              </a:spcBef>
              <a:defRPr/>
            </a:pPr>
            <a:br>
              <a:rPr lang="en-US" dirty="0"/>
            </a:br>
            <a:r>
              <a:rPr lang="en-US" dirty="0"/>
              <a:t>Do not cause indefinite erection…require sexual stimulation and then resolve following</a:t>
            </a:r>
          </a:p>
          <a:p>
            <a:pPr defTabSz="465205">
              <a:spcBef>
                <a:spcPct val="0"/>
              </a:spcBef>
              <a:defRPr/>
            </a:pPr>
            <a:endParaRPr lang="en-US" dirty="0"/>
          </a:p>
          <a:p>
            <a:r>
              <a:rPr lang="en-US" dirty="0"/>
              <a:t>PDE5 inhibitors: </a:t>
            </a:r>
            <a:r>
              <a:rPr lang="en-US" b="1" dirty="0"/>
              <a:t>class-related SE</a:t>
            </a:r>
            <a:r>
              <a:rPr lang="en-US" dirty="0"/>
              <a:t>, headache, dyspepsia, facial flushing, nasal stuffiness, altered vision (PDE6 inhibition), myalgia, back pain, all </a:t>
            </a:r>
            <a:r>
              <a:rPr lang="en-US" b="1" dirty="0"/>
              <a:t>SE </a:t>
            </a:r>
            <a:r>
              <a:rPr lang="en-US" b="1" dirty="0" err="1"/>
              <a:t>predom</a:t>
            </a:r>
            <a:r>
              <a:rPr lang="en-US" b="1" dirty="0"/>
              <a:t> mild-mod</a:t>
            </a:r>
          </a:p>
          <a:p>
            <a:pPr>
              <a:spcBef>
                <a:spcPct val="0"/>
              </a:spcBef>
            </a:pPr>
            <a:endParaRPr lang="en-US" dirty="0"/>
          </a:p>
          <a:p>
            <a:pPr>
              <a:spcBef>
                <a:spcPct val="0"/>
              </a:spcBef>
            </a:pPr>
            <a:r>
              <a:rPr lang="en-US" sz="900" b="1" dirty="0"/>
              <a:t>NO NITRATES</a:t>
            </a:r>
            <a:endParaRPr lang="en-US" sz="900" dirty="0"/>
          </a:p>
          <a:p>
            <a:pPr>
              <a:spcBef>
                <a:spcPct val="0"/>
              </a:spcBef>
            </a:pPr>
            <a:r>
              <a:rPr lang="en-US" sz="1100" b="1" dirty="0" err="1"/>
              <a:t>Staxyn</a:t>
            </a:r>
            <a:r>
              <a:rPr lang="en-US" sz="1100" b="1" dirty="0"/>
              <a:t>: Orally disintegrating tablet (not SL); </a:t>
            </a:r>
            <a:r>
              <a:rPr lang="en-US" sz="1100" b="1" dirty="0" err="1"/>
              <a:t>pharmacokinetically</a:t>
            </a:r>
            <a:r>
              <a:rPr lang="en-US" sz="1100" b="1" dirty="0"/>
              <a:t> and dynamically similar to </a:t>
            </a:r>
            <a:r>
              <a:rPr lang="en-US" sz="1100" b="1" dirty="0" err="1"/>
              <a:t>vadenafil</a:t>
            </a:r>
            <a:r>
              <a:rPr lang="en-US" sz="1100" b="1" dirty="0"/>
              <a:t>; </a:t>
            </a:r>
          </a:p>
          <a:p>
            <a:pPr>
              <a:spcBef>
                <a:spcPct val="0"/>
              </a:spcBef>
            </a:pPr>
            <a:endParaRPr lang="en-US" sz="1100" b="1" dirty="0"/>
          </a:p>
          <a:p>
            <a:pPr>
              <a:spcBef>
                <a:spcPct val="0"/>
              </a:spcBef>
            </a:pPr>
            <a:r>
              <a:rPr lang="en-US" sz="1100" b="1" dirty="0"/>
              <a:t>Avanafil [</a:t>
            </a:r>
            <a:r>
              <a:rPr lang="en-US" sz="1100" b="1" dirty="0" err="1"/>
              <a:t>Stendra</a:t>
            </a:r>
            <a:r>
              <a:rPr lang="en-US" sz="1100" b="1" dirty="0"/>
              <a:t>] (newer PDE5i; recent approved in the US; not approved in Canada)…quicker onset, shorter half-life; nitrates can be given with 12 hours</a:t>
            </a:r>
          </a:p>
          <a:p>
            <a:pPr>
              <a:spcBef>
                <a:spcPct val="0"/>
              </a:spcBef>
            </a:pPr>
            <a:endParaRPr lang="en-US" sz="1100" b="1" dirty="0"/>
          </a:p>
          <a:p>
            <a:pPr>
              <a:spcBef>
                <a:spcPct val="0"/>
              </a:spcBef>
            </a:pPr>
            <a:endParaRPr lang="en-US" sz="1100" b="1" dirty="0"/>
          </a:p>
          <a:p>
            <a:pPr>
              <a:spcBef>
                <a:spcPct val="0"/>
              </a:spcBef>
            </a:pPr>
            <a:r>
              <a:rPr lang="en-US" sz="1100" b="1" dirty="0"/>
              <a:t>‘Internet Viagra’</a:t>
            </a:r>
            <a:br>
              <a:rPr lang="en-US" sz="1100" b="1" dirty="0"/>
            </a:br>
            <a:r>
              <a:rPr lang="en-US" sz="1100" b="1" dirty="0"/>
              <a:t>Herbals</a:t>
            </a:r>
          </a:p>
        </p:txBody>
      </p:sp>
    </p:spTree>
    <p:extLst>
      <p:ext uri="{BB962C8B-B14F-4D97-AF65-F5344CB8AC3E}">
        <p14:creationId xmlns:p14="http://schemas.microsoft.com/office/powerpoint/2010/main" val="2231439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750" y="4297343"/>
            <a:ext cx="7043688" cy="3932257"/>
          </a:xfrm>
        </p:spPr>
        <p:txBody>
          <a:bodyPr/>
          <a:lstStyle/>
          <a:p>
            <a:r>
              <a:rPr lang="en-CA" dirty="0"/>
              <a:t>Rejected by FDA in 2014 – carcinogenicity in transgenic mouse models </a:t>
            </a:r>
          </a:p>
          <a:p>
            <a:r>
              <a:rPr lang="en-CA" dirty="0"/>
              <a:t>Resubmitted application</a:t>
            </a:r>
          </a:p>
          <a:p>
            <a:r>
              <a:rPr lang="en-CA" dirty="0"/>
              <a:t>Launching in Canada in 2018 (? May be awaiting approval in </a:t>
            </a:r>
            <a:r>
              <a:rPr lang="en-CA" dirty="0" err="1"/>
              <a:t>US..market</a:t>
            </a:r>
            <a:r>
              <a:rPr lang="en-CA" dirty="0"/>
              <a:t> at same time?)</a:t>
            </a:r>
          </a:p>
          <a:p>
            <a:r>
              <a:rPr lang="en-CA" dirty="0"/>
              <a:t>Approved for use in Canada (2015)</a:t>
            </a:r>
          </a:p>
          <a:p>
            <a:r>
              <a:rPr lang="en-CA" dirty="0"/>
              <a:t>Several RCTs have shown improvement in EF (vaginal penetration, persistence of erection, satisfaction) when compared to placebo</a:t>
            </a:r>
          </a:p>
          <a:p>
            <a:endParaRPr lang="en-CA" dirty="0"/>
          </a:p>
          <a:p>
            <a:r>
              <a:rPr lang="en-CA" sz="1200" b="0" i="0" kern="1200" dirty="0" err="1">
                <a:solidFill>
                  <a:schemeClr val="tx1"/>
                </a:solidFill>
                <a:effectLst/>
                <a:latin typeface="+mn-lt"/>
                <a:ea typeface="+mn-ea"/>
                <a:cs typeface="+mn-cs"/>
              </a:rPr>
              <a:t>Alprostadil</a:t>
            </a:r>
            <a:r>
              <a:rPr lang="en-CA" sz="1200" b="0" i="0" kern="1200" dirty="0">
                <a:solidFill>
                  <a:schemeClr val="tx1"/>
                </a:solidFill>
                <a:effectLst/>
                <a:latin typeface="+mn-lt"/>
                <a:ea typeface="+mn-ea"/>
                <a:cs typeface="+mn-cs"/>
              </a:rPr>
              <a:t> is a synthetic analog of prostaglandin E1 (PGE1). Its mechanism of action involves binding to G proteins coupled to PGE1 receptors on the surface of smooth muscle cells, activating cyclic adenosine monophosphate (cAMP) pathway and thus inducing vascular smooth muscle relaxation and erection. Unlike PDE5 inhibitors, which utilize the NO pathway, </a:t>
            </a:r>
            <a:r>
              <a:rPr lang="en-CA" sz="1200" b="0" i="0" kern="1200" dirty="0" err="1">
                <a:solidFill>
                  <a:schemeClr val="tx1"/>
                </a:solidFill>
                <a:effectLst/>
                <a:latin typeface="+mn-lt"/>
                <a:ea typeface="+mn-ea"/>
                <a:cs typeface="+mn-cs"/>
              </a:rPr>
              <a:t>alprostadil’s</a:t>
            </a:r>
            <a:r>
              <a:rPr lang="en-CA" sz="1200" b="0" i="0" kern="1200" dirty="0">
                <a:solidFill>
                  <a:schemeClr val="tx1"/>
                </a:solidFill>
                <a:effectLst/>
                <a:latin typeface="+mn-lt"/>
                <a:ea typeface="+mn-ea"/>
                <a:cs typeface="+mn-cs"/>
              </a:rPr>
              <a:t> action as a direct agonist means that it can produce erection independent of a stimulus.</a:t>
            </a:r>
            <a:r>
              <a:rPr lang="en-CA" sz="1200" b="0" i="0" kern="1200" dirty="0">
                <a:solidFill>
                  <a:schemeClr val="tx1"/>
                </a:solidFill>
                <a:effectLst/>
                <a:latin typeface="+mn-lt"/>
                <a:ea typeface="+mn-ea"/>
                <a:cs typeface="+mn-cs"/>
                <a:hlinkClick r:id="rId3"/>
              </a:rPr>
              <a:t>33</a:t>
            </a:r>
            <a:endParaRPr lang="en-CA" sz="1200" b="0" i="0" kern="1200" dirty="0">
              <a:solidFill>
                <a:schemeClr val="tx1"/>
              </a:solidFill>
              <a:effectLst/>
              <a:latin typeface="+mn-lt"/>
              <a:ea typeface="+mn-ea"/>
              <a:cs typeface="+mn-cs"/>
            </a:endParaRPr>
          </a:p>
          <a:p>
            <a:r>
              <a:rPr lang="en-CA" dirty="0"/>
              <a:t>Because it influences blood flow, might be particularly helpful in </a:t>
            </a:r>
            <a:r>
              <a:rPr lang="en-CA" dirty="0" err="1"/>
              <a:t>vasculogenic</a:t>
            </a:r>
            <a:r>
              <a:rPr lang="en-CA" dirty="0"/>
              <a:t> ED…may not be as effective in neurogenic or hormonal ED</a:t>
            </a:r>
            <a:br>
              <a:rPr lang="en-CA" dirty="0"/>
            </a:br>
            <a:endParaRPr lang="en-CA" dirty="0"/>
          </a:p>
          <a:p>
            <a:r>
              <a:rPr lang="en-CA" dirty="0"/>
              <a:t>Onset: 5-30 mins</a:t>
            </a:r>
          </a:p>
          <a:p>
            <a:r>
              <a:rPr lang="en-CA" dirty="0"/>
              <a:t>Duration: 1-2 hours</a:t>
            </a:r>
            <a:br>
              <a:rPr lang="en-CA" dirty="0"/>
            </a:br>
            <a:r>
              <a:rPr lang="en-CA" dirty="0"/>
              <a:t>Cannot use more than once/24 hours</a:t>
            </a:r>
          </a:p>
          <a:p>
            <a:r>
              <a:rPr lang="en-CA" dirty="0"/>
              <a:t>Well tolerated (mild pain, redness at site of application). No significant drug-drug interactions.</a:t>
            </a:r>
          </a:p>
          <a:p>
            <a:r>
              <a:rPr lang="en-CA" dirty="0"/>
              <a:t>Partner exposure…female partners did report </a:t>
            </a:r>
            <a:r>
              <a:rPr lang="en-CA" dirty="0" err="1"/>
              <a:t>occas</a:t>
            </a:r>
            <a:r>
              <a:rPr lang="en-CA" dirty="0"/>
              <a:t> vaginal burning, itching (temporary, resolved within 1-2 hours)</a:t>
            </a:r>
          </a:p>
          <a:p>
            <a:r>
              <a:rPr lang="en-CA" dirty="0"/>
              <a:t>Do not use if partner is pregnant. Do not use if having oral sex (can use condoms)</a:t>
            </a:r>
          </a:p>
          <a:p>
            <a:r>
              <a:rPr lang="en-CA" sz="1200" b="0" i="0" kern="1200" dirty="0">
                <a:solidFill>
                  <a:schemeClr val="tx1"/>
                </a:solidFill>
                <a:effectLst/>
                <a:latin typeface="+mn-lt"/>
                <a:ea typeface="+mn-ea"/>
                <a:cs typeface="+mn-cs"/>
              </a:rPr>
              <a:t>Dodecyl-2-N,N-dimethylaminopropionate hydrochloride</a:t>
            </a:r>
            <a:endParaRPr lang="en-CA" dirty="0"/>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41</a:t>
            </a:fld>
            <a:endParaRPr lang="en-US"/>
          </a:p>
        </p:txBody>
      </p:sp>
    </p:spTree>
    <p:extLst>
      <p:ext uri="{BB962C8B-B14F-4D97-AF65-F5344CB8AC3E}">
        <p14:creationId xmlns:p14="http://schemas.microsoft.com/office/powerpoint/2010/main" val="35713707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CA" b="1" dirty="0"/>
              <a:t>ICI: </a:t>
            </a:r>
            <a:r>
              <a:rPr lang="en-CA" dirty="0"/>
              <a:t>27g needle at lateral aspect of penile shaft; bypasses the need for neural input of NO (pts with a largely neurogenic form of ED, ex </a:t>
            </a:r>
            <a:r>
              <a:rPr lang="en-CA" dirty="0" err="1"/>
              <a:t>postradical</a:t>
            </a:r>
            <a:r>
              <a:rPr lang="en-CA" dirty="0"/>
              <a:t> prostatectomy, who fail oral therapy can be successfully treated with low dose ICI)</a:t>
            </a:r>
          </a:p>
          <a:p>
            <a:pPr fontAlgn="auto">
              <a:spcBef>
                <a:spcPts val="0"/>
              </a:spcBef>
              <a:spcAft>
                <a:spcPts val="0"/>
              </a:spcAft>
              <a:defRPr/>
            </a:pPr>
            <a:r>
              <a:rPr lang="en-CA" dirty="0"/>
              <a:t>First dose usually given in urologist/physician’s office;</a:t>
            </a:r>
            <a:r>
              <a:rPr lang="en-CA" baseline="0" dirty="0"/>
              <a:t> </a:t>
            </a:r>
            <a:r>
              <a:rPr lang="en-CA" baseline="0" dirty="0" err="1"/>
              <a:t>pt’s</a:t>
            </a:r>
            <a:r>
              <a:rPr lang="en-CA" baseline="0" dirty="0"/>
              <a:t> often taught to self-inject</a:t>
            </a:r>
            <a:br>
              <a:rPr lang="en-CA" baseline="0" dirty="0"/>
            </a:br>
            <a:r>
              <a:rPr lang="en-CA" baseline="0" dirty="0"/>
              <a:t>Erection (with stimulation/foreplay) after ~20 </a:t>
            </a:r>
            <a:r>
              <a:rPr lang="en-CA" baseline="0" dirty="0" err="1"/>
              <a:t>mins</a:t>
            </a:r>
            <a:endParaRPr lang="en-CA" dirty="0"/>
          </a:p>
          <a:p>
            <a:pPr fontAlgn="auto">
              <a:spcBef>
                <a:spcPts val="0"/>
              </a:spcBef>
              <a:spcAft>
                <a:spcPts val="0"/>
              </a:spcAft>
              <a:defRPr/>
            </a:pPr>
            <a:r>
              <a:rPr lang="en-CA" b="1" dirty="0"/>
              <a:t>Efficacy: 85-90%; helpful for pts with neurogenic ED</a:t>
            </a:r>
          </a:p>
          <a:p>
            <a:pPr fontAlgn="auto">
              <a:spcBef>
                <a:spcPts val="0"/>
              </a:spcBef>
              <a:spcAft>
                <a:spcPts val="0"/>
              </a:spcAft>
              <a:defRPr/>
            </a:pPr>
            <a:endParaRPr lang="en-CA" dirty="0"/>
          </a:p>
          <a:p>
            <a:pPr fontAlgn="auto">
              <a:spcBef>
                <a:spcPts val="0"/>
              </a:spcBef>
              <a:spcAft>
                <a:spcPts val="0"/>
              </a:spcAft>
              <a:defRPr/>
            </a:pPr>
            <a:r>
              <a:rPr lang="en-CA" b="1" dirty="0"/>
              <a:t>Transurethral (medicated urethral system for erection [MUSE]) – </a:t>
            </a:r>
            <a:r>
              <a:rPr lang="en-CA" b="0" dirty="0" err="1"/>
              <a:t>alprostadil</a:t>
            </a:r>
            <a:r>
              <a:rPr lang="en-CA" b="0" dirty="0"/>
              <a:t> suppository</a:t>
            </a:r>
            <a:r>
              <a:rPr lang="en-CA" b="0" baseline="0" dirty="0"/>
              <a:t> [‘pellet’] </a:t>
            </a:r>
            <a:r>
              <a:rPr lang="en-CA" dirty="0"/>
              <a:t>(absorption from urethra and transport through the erectile bodies by communicating vessels between the corpus </a:t>
            </a:r>
            <a:r>
              <a:rPr lang="en-CA" dirty="0" err="1"/>
              <a:t>spongiosum</a:t>
            </a:r>
            <a:r>
              <a:rPr lang="en-CA" dirty="0"/>
              <a:t> and the corpora </a:t>
            </a:r>
            <a:r>
              <a:rPr lang="en-CA" dirty="0" err="1"/>
              <a:t>cavernosa</a:t>
            </a:r>
            <a:r>
              <a:rPr lang="en-CA" dirty="0"/>
              <a:t>)</a:t>
            </a:r>
          </a:p>
          <a:p>
            <a:pPr fontAlgn="auto">
              <a:spcBef>
                <a:spcPts val="0"/>
              </a:spcBef>
              <a:spcAft>
                <a:spcPts val="0"/>
              </a:spcAft>
              <a:defRPr/>
            </a:pPr>
            <a:r>
              <a:rPr lang="en-CA" dirty="0"/>
              <a:t>Efficacy: 20-40%</a:t>
            </a:r>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42</a:t>
            </a:fld>
            <a:endParaRPr lang="en-US"/>
          </a:p>
        </p:txBody>
      </p:sp>
    </p:spTree>
    <p:extLst>
      <p:ext uri="{BB962C8B-B14F-4D97-AF65-F5344CB8AC3E}">
        <p14:creationId xmlns:p14="http://schemas.microsoft.com/office/powerpoint/2010/main" val="11961005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299559" y="4450477"/>
            <a:ext cx="6365623" cy="4216241"/>
          </a:xfrm>
        </p:spPr>
        <p:txBody>
          <a:bodyPr>
            <a:normAutofit/>
          </a:bodyPr>
          <a:lstStyle/>
          <a:p>
            <a:pPr fontAlgn="auto">
              <a:spcBef>
                <a:spcPts val="0"/>
              </a:spcBef>
              <a:spcAft>
                <a:spcPts val="0"/>
              </a:spcAft>
              <a:defRPr/>
            </a:pPr>
            <a:endParaRPr lang="en-CA" dirty="0"/>
          </a:p>
          <a:p>
            <a:pPr fontAlgn="auto">
              <a:spcBef>
                <a:spcPts val="0"/>
              </a:spcBef>
              <a:spcAft>
                <a:spcPts val="0"/>
              </a:spcAft>
              <a:defRPr/>
            </a:pPr>
            <a:r>
              <a:rPr lang="en-CA" b="1" dirty="0"/>
              <a:t>Vacuum erection devices (VED): efficacy 90-100%</a:t>
            </a:r>
          </a:p>
          <a:p>
            <a:pPr fontAlgn="auto">
              <a:spcBef>
                <a:spcPts val="0"/>
              </a:spcBef>
              <a:spcAft>
                <a:spcPts val="0"/>
              </a:spcAft>
              <a:defRPr/>
            </a:pPr>
            <a:endParaRPr lang="en-CA" dirty="0"/>
          </a:p>
          <a:p>
            <a:pPr fontAlgn="auto">
              <a:spcBef>
                <a:spcPts val="0"/>
              </a:spcBef>
              <a:spcAft>
                <a:spcPts val="0"/>
              </a:spcAft>
              <a:defRPr/>
            </a:pPr>
            <a:r>
              <a:rPr lang="en-US" b="1" dirty="0"/>
              <a:t>Inflatable implants.</a:t>
            </a:r>
            <a:r>
              <a:rPr lang="en-US" dirty="0"/>
              <a:t> These may have a two- or three-piece design. Three-piece implants consist of a fluid-filled reservoir in the abdomen, a pump with a release valve in the scrotum, and two inflatable cylinders in the penis (see Figure 1). Squeezing the pump transfers fluid from the reservoir into the cylinders, causing an erection. Pushing the release valve drains the fluid back into the abdominal reservoir. Two-piece implants combine the fluid-filled reservoir and the pump in the scrotum (see Figure 2). Bending the penis returns the fluid to the reservoir. </a:t>
            </a:r>
            <a:br>
              <a:rPr lang="en-US" dirty="0"/>
            </a:br>
            <a:endParaRPr lang="en-US" dirty="0"/>
          </a:p>
          <a:p>
            <a:pPr fontAlgn="auto">
              <a:spcBef>
                <a:spcPts val="0"/>
              </a:spcBef>
              <a:spcAft>
                <a:spcPts val="0"/>
              </a:spcAft>
              <a:defRPr/>
            </a:pPr>
            <a:r>
              <a:rPr lang="en-US" b="1" dirty="0" err="1"/>
              <a:t>Semirigid</a:t>
            </a:r>
            <a:r>
              <a:rPr lang="en-US" b="1" dirty="0"/>
              <a:t>, or malleable, rods.</a:t>
            </a:r>
            <a:r>
              <a:rPr lang="en-US" dirty="0"/>
              <a:t> As the name implies, this type of implant consists of bendable rods, usually constructed of braided stainless steel wires or articulating plastic disks, covered with silicone (see Figure 3). The rods are bent upward to have sex and pointed down to conceal the device under clothing. This type of implant is always firm. </a:t>
            </a:r>
          </a:p>
          <a:p>
            <a:pPr fontAlgn="auto">
              <a:spcBef>
                <a:spcPts val="0"/>
              </a:spcBef>
              <a:spcAft>
                <a:spcPts val="0"/>
              </a:spcAft>
              <a:defRPr/>
            </a:pPr>
            <a:r>
              <a:rPr lang="en-CA" dirty="0"/>
              <a:t>Efficacy: 95-100%</a:t>
            </a:r>
          </a:p>
        </p:txBody>
      </p:sp>
      <p:sp>
        <p:nvSpPr>
          <p:cNvPr id="1249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D46AA6-9FB6-43EB-978A-8D3B5832458F}" type="slidenum">
              <a:rPr lang="en-US"/>
              <a:pPr fontAlgn="base">
                <a:spcBef>
                  <a:spcPct val="0"/>
                </a:spcBef>
                <a:spcAft>
                  <a:spcPct val="0"/>
                </a:spcAft>
              </a:pPr>
              <a:t>43</a:t>
            </a:fld>
            <a:endParaRPr lang="en-US"/>
          </a:p>
        </p:txBody>
      </p:sp>
    </p:spTree>
    <p:extLst>
      <p:ext uri="{BB962C8B-B14F-4D97-AF65-F5344CB8AC3E}">
        <p14:creationId xmlns:p14="http://schemas.microsoft.com/office/powerpoint/2010/main" val="10719748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Urostop</a:t>
            </a:r>
            <a:r>
              <a:rPr lang="en-CA" dirty="0"/>
              <a:t> -- $20 each; cheaper if more are purchased; non-latex</a:t>
            </a:r>
          </a:p>
          <a:p>
            <a:endParaRPr lang="en-CA" dirty="0"/>
          </a:p>
          <a:p>
            <a:r>
              <a:rPr lang="en-CA" dirty="0"/>
              <a:t>Painful ejaculation (</a:t>
            </a:r>
            <a:r>
              <a:rPr lang="en-CA" dirty="0" err="1"/>
              <a:t>dysorgasmia</a:t>
            </a:r>
            <a:r>
              <a:rPr lang="en-CA" dirty="0"/>
              <a:t>) – discuss on orgasm slide</a:t>
            </a:r>
          </a:p>
          <a:p>
            <a:endParaRPr lang="en-CA" dirty="0"/>
          </a:p>
          <a:p>
            <a:r>
              <a:rPr lang="en-CA" dirty="0"/>
              <a:t>Study on pelvic floor physio in pts after prostate cancer </a:t>
            </a:r>
            <a:r>
              <a:rPr lang="en-CA" dirty="0">
                <a:sym typeface="Wingdings" panose="05000000000000000000" pitchFamily="2" charset="2"/>
              </a:rPr>
              <a:t> ~50% of pts improved </a:t>
            </a:r>
          </a:p>
          <a:p>
            <a:endParaRPr lang="en-CA" dirty="0">
              <a:sym typeface="Wingdings" panose="05000000000000000000" pitchFamily="2" charset="2"/>
            </a:endParaRPr>
          </a:p>
          <a:p>
            <a:r>
              <a:rPr lang="en-CA" dirty="0" err="1">
                <a:sym typeface="Wingdings" panose="05000000000000000000" pitchFamily="2" charset="2"/>
              </a:rPr>
              <a:t>Climacturia</a:t>
            </a:r>
            <a:r>
              <a:rPr lang="en-CA" dirty="0">
                <a:sym typeface="Wingdings" panose="05000000000000000000" pitchFamily="2" charset="2"/>
              </a:rPr>
              <a:t>:</a:t>
            </a:r>
          </a:p>
          <a:p>
            <a:r>
              <a:rPr lang="en-CA" dirty="0">
                <a:sym typeface="Wingdings" panose="05000000000000000000" pitchFamily="2" charset="2"/>
              </a:rPr>
              <a:t>Empty bladder</a:t>
            </a:r>
          </a:p>
          <a:p>
            <a:r>
              <a:rPr lang="en-CA" dirty="0">
                <a:sym typeface="Wingdings" panose="05000000000000000000" pitchFamily="2" charset="2"/>
              </a:rPr>
              <a:t>Condom</a:t>
            </a:r>
          </a:p>
          <a:p>
            <a:r>
              <a:rPr lang="en-CA" dirty="0">
                <a:sym typeface="Wingdings" panose="05000000000000000000" pitchFamily="2" charset="2"/>
              </a:rPr>
              <a:t>Constriction ring  put on once achieved highest quality erection</a:t>
            </a:r>
          </a:p>
          <a:p>
            <a:r>
              <a:rPr lang="en-CA" dirty="0">
                <a:sym typeface="Wingdings" panose="05000000000000000000" pitchFamily="2" charset="2"/>
              </a:rPr>
              <a:t>Pelvic floor physio</a:t>
            </a:r>
          </a:p>
          <a:p>
            <a:r>
              <a:rPr lang="en-CA" dirty="0">
                <a:sym typeface="Wingdings" panose="05000000000000000000" pitchFamily="2" charset="2"/>
              </a:rPr>
              <a:t>Surgery  urinary sphincter or urinary sling (small study in men who also had incontinence</a:t>
            </a:r>
            <a:endParaRPr lang="en-CA" dirty="0"/>
          </a:p>
          <a:p>
            <a:endParaRPr lang="en-CA" dirty="0"/>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44</a:t>
            </a:fld>
            <a:endParaRPr lang="en-US"/>
          </a:p>
        </p:txBody>
      </p:sp>
    </p:spTree>
    <p:extLst>
      <p:ext uri="{BB962C8B-B14F-4D97-AF65-F5344CB8AC3E}">
        <p14:creationId xmlns:p14="http://schemas.microsoft.com/office/powerpoint/2010/main" val="5476323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3852" y="4449743"/>
            <a:ext cx="6561297" cy="4216241"/>
          </a:xfrm>
        </p:spPr>
        <p:txBody>
          <a:bodyPr/>
          <a:lstStyle/>
          <a:p>
            <a:r>
              <a:rPr lang="en-CA" sz="1200" b="0" i="0" kern="1200" dirty="0">
                <a:solidFill>
                  <a:schemeClr val="tx1"/>
                </a:solidFill>
                <a:effectLst/>
                <a:latin typeface="+mn-lt"/>
                <a:ea typeface="+mn-ea"/>
                <a:cs typeface="+mn-cs"/>
              </a:rPr>
              <a:t>the available therapeutic options for impaired or absent orgasmic sensation after surgery have been under-investigated. Poor understanding of mechanisms involved in orgasmic dysfunction after treatment </a:t>
            </a:r>
            <a:r>
              <a:rPr lang="en-CA" dirty="0"/>
              <a:t>etiology is likely multifactorial (psychogenic, neurovascular, hormonal, etc.)</a:t>
            </a:r>
            <a:br>
              <a:rPr lang="en-CA" sz="1200" b="0" i="0" kern="1200" dirty="0">
                <a:solidFill>
                  <a:schemeClr val="tx1"/>
                </a:solidFill>
                <a:effectLst/>
                <a:latin typeface="+mn-lt"/>
                <a:ea typeface="+mn-ea"/>
                <a:cs typeface="+mn-cs"/>
              </a:rPr>
            </a:b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From a general perspective, there are no highly effective pharmacotherapies for altered orgasmic sensations, and the treatment is largely based on addressing potential causative factors, as well as on the use of psychotherapy</a:t>
            </a:r>
            <a:endParaRPr lang="en-CA" sz="1200" dirty="0">
              <a:latin typeface="Arial" panose="020B0604020202020204" pitchFamily="34" charset="0"/>
              <a:cs typeface="Arial" panose="020B0604020202020204" pitchFamily="34" charset="0"/>
            </a:endParaRPr>
          </a:p>
          <a:p>
            <a:endParaRPr lang="en-CA" sz="1200" dirty="0">
              <a:latin typeface="Arial" panose="020B0604020202020204" pitchFamily="34" charset="0"/>
              <a:cs typeface="Arial" panose="020B0604020202020204" pitchFamily="34" charset="0"/>
            </a:endParaRPr>
          </a:p>
          <a:p>
            <a:r>
              <a:rPr lang="en-CA" sz="1200" dirty="0">
                <a:latin typeface="Arial" panose="020B0604020202020204" pitchFamily="34" charset="0"/>
                <a:cs typeface="Arial" panose="020B0604020202020204" pitchFamily="34" charset="0"/>
              </a:rPr>
              <a:t>Diminished sensation at time of orgasm</a:t>
            </a:r>
          </a:p>
          <a:p>
            <a:r>
              <a:rPr lang="en-CA" sz="1200" dirty="0">
                <a:latin typeface="Arial" panose="020B0604020202020204" pitchFamily="34" charset="0"/>
                <a:cs typeface="Arial" panose="020B0604020202020204" pitchFamily="34" charset="0"/>
              </a:rPr>
              <a:t>Painful (</a:t>
            </a:r>
            <a:r>
              <a:rPr lang="en-CA" sz="1200" dirty="0" err="1">
                <a:latin typeface="Arial" panose="020B0604020202020204" pitchFamily="34" charset="0"/>
                <a:cs typeface="Arial" panose="020B0604020202020204" pitchFamily="34" charset="0"/>
              </a:rPr>
              <a:t>dysorgasmia</a:t>
            </a:r>
            <a:r>
              <a:rPr lang="en-CA" sz="1200" dirty="0">
                <a:latin typeface="Arial" panose="020B0604020202020204" pitchFamily="34" charset="0"/>
                <a:cs typeface="Arial" panose="020B0604020202020204" pitchFamily="34" charset="0"/>
              </a:rPr>
              <a:t>)</a:t>
            </a:r>
          </a:p>
          <a:p>
            <a:r>
              <a:rPr lang="en-CA" sz="1200" dirty="0">
                <a:latin typeface="Arial" panose="020B0604020202020204" pitchFamily="34" charset="0"/>
                <a:cs typeface="Arial" panose="020B0604020202020204" pitchFamily="34" charset="0"/>
              </a:rPr>
              <a:t>Lack of orgasm (anorgasmia)</a:t>
            </a:r>
            <a:endParaRPr lang="en-CA" dirty="0"/>
          </a:p>
          <a:p>
            <a:r>
              <a:rPr lang="en-CA" b="1" dirty="0"/>
              <a:t>PVS:</a:t>
            </a:r>
            <a:r>
              <a:rPr lang="en-CA" dirty="0"/>
              <a:t> applied to </a:t>
            </a:r>
            <a:r>
              <a:rPr lang="en-CA" dirty="0" err="1"/>
              <a:t>frenular</a:t>
            </a:r>
            <a:r>
              <a:rPr lang="en-CA" dirty="0"/>
              <a:t> area of glans</a:t>
            </a:r>
            <a:br>
              <a:rPr lang="en-CA" b="1" dirty="0"/>
            </a:br>
            <a:r>
              <a:rPr lang="en-CA" b="1" dirty="0"/>
              <a:t>Tamsulosin:</a:t>
            </a:r>
            <a:r>
              <a:rPr lang="en-CA" dirty="0"/>
              <a:t> 1 study, prospective, non-placebo controlled. No control group </a:t>
            </a:r>
            <a:r>
              <a:rPr lang="en-CA" dirty="0">
                <a:sym typeface="Wingdings" panose="05000000000000000000" pitchFamily="2" charset="2"/>
              </a:rPr>
              <a:t> was improvement d/t spontaneous recovery ?</a:t>
            </a:r>
          </a:p>
          <a:p>
            <a:endParaRPr lang="en-CA"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CA" b="1" dirty="0"/>
              <a:t>Cabergoline</a:t>
            </a:r>
            <a:r>
              <a:rPr lang="en-CA" dirty="0"/>
              <a:t>: </a:t>
            </a:r>
            <a:r>
              <a:rPr lang="en-CA" sz="1200" b="0" i="0" kern="1200" dirty="0">
                <a:solidFill>
                  <a:schemeClr val="tx1"/>
                </a:solidFill>
                <a:effectLst/>
                <a:latin typeface="+mn-lt"/>
                <a:ea typeface="+mn-ea"/>
                <a:cs typeface="+mn-cs"/>
              </a:rPr>
              <a:t>is a dopamine agonist that acts centrally to normalize serum prolactin (prolactin is thought to be responsible for refractory period); found to  improve EF and  libido in men with Parkinson’s disease</a:t>
            </a:r>
            <a:endParaRPr lang="en-CA" dirty="0"/>
          </a:p>
          <a:p>
            <a:r>
              <a:rPr lang="en-CA" sz="1200" b="0" i="0" kern="1200" dirty="0">
                <a:solidFill>
                  <a:schemeClr val="tx1"/>
                </a:solidFill>
                <a:effectLst/>
                <a:latin typeface="+mn-lt"/>
                <a:ea typeface="+mn-ea"/>
                <a:cs typeface="+mn-cs"/>
              </a:rPr>
              <a:t>A recent report described resolution of idiopathic anorgasmia in an 82-year-old man using oxytocin.</a:t>
            </a:r>
            <a:r>
              <a:rPr lang="en-CA" sz="1200" b="0" i="0" kern="1200" dirty="0">
                <a:solidFill>
                  <a:schemeClr val="tx1"/>
                </a:solidFill>
                <a:effectLst/>
                <a:latin typeface="+mn-lt"/>
                <a:ea typeface="+mn-ea"/>
                <a:cs typeface="+mn-cs"/>
                <a:hlinkClick r:id="rId3"/>
              </a:rPr>
              <a:t>2</a:t>
            </a:r>
            <a:r>
              <a:rPr lang="en-CA" sz="1200" b="0" i="0" kern="1200" dirty="0">
                <a:solidFill>
                  <a:schemeClr val="tx1"/>
                </a:solidFill>
                <a:effectLst/>
                <a:latin typeface="+mn-lt"/>
                <a:ea typeface="+mn-ea"/>
                <a:cs typeface="+mn-cs"/>
              </a:rPr>
              <a:t> Prior studies have indicated that oxytocin levels increase during arousal and peak during orgasm.</a:t>
            </a:r>
            <a:r>
              <a:rPr lang="en-CA" sz="1200" b="0" i="0" kern="1200" dirty="0">
                <a:solidFill>
                  <a:schemeClr val="tx1"/>
                </a:solidFill>
                <a:effectLst/>
                <a:latin typeface="+mn-lt"/>
                <a:ea typeface="+mn-ea"/>
                <a:cs typeface="+mn-cs"/>
                <a:hlinkClick r:id="rId4"/>
              </a:rPr>
              <a:t>20</a:t>
            </a:r>
            <a:r>
              <a:rPr lang="en-CA" sz="1200" b="0" i="0" kern="1200" dirty="0">
                <a:solidFill>
                  <a:schemeClr val="tx1"/>
                </a:solidFill>
                <a:effectLst/>
                <a:latin typeface="+mn-lt"/>
                <a:ea typeface="+mn-ea"/>
                <a:cs typeface="+mn-cs"/>
              </a:rPr>
              <a:t> However, the 2- to 3-minute half-life of oxytocin necessitates intranasal administration during intercourse at the point when orgasm is desired, a significant inconvenience to the patient.</a:t>
            </a:r>
            <a:r>
              <a:rPr lang="en-CA" sz="1200" b="0" i="0" kern="1200" dirty="0">
                <a:solidFill>
                  <a:schemeClr val="tx1"/>
                </a:solidFill>
                <a:effectLst/>
                <a:latin typeface="+mn-lt"/>
                <a:ea typeface="+mn-ea"/>
                <a:cs typeface="+mn-cs"/>
                <a:hlinkClick r:id="rId3"/>
              </a:rPr>
              <a:t>2</a:t>
            </a:r>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Also, recent report published (2017) that oxytocin may be involved in pathogenesis of prostate cancer </a:t>
            </a:r>
            <a:br>
              <a:rPr lang="en-CA" sz="1200" b="0" i="0" kern="1200" dirty="0">
                <a:solidFill>
                  <a:schemeClr val="tx1"/>
                </a:solidFill>
                <a:effectLst/>
                <a:latin typeface="+mn-lt"/>
                <a:ea typeface="+mn-ea"/>
                <a:cs typeface="+mn-cs"/>
              </a:rPr>
            </a:br>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N=131 men  treated with cabergoline for orgasmic disorder, 87 (66.4%) reported subjective improvement in orgasm and 44 (33.6%) reported no change in orgasm. </a:t>
            </a:r>
          </a:p>
          <a:p>
            <a:r>
              <a:rPr lang="en-CA" sz="1200" b="0" i="0" kern="1200" dirty="0">
                <a:solidFill>
                  <a:schemeClr val="tx1"/>
                </a:solidFill>
                <a:effectLst/>
                <a:latin typeface="+mn-lt"/>
                <a:ea typeface="+mn-ea"/>
                <a:cs typeface="+mn-cs"/>
              </a:rPr>
              <a:t>Age and history of prostatectomy do not influence the efficacy of cabergoline, its use might be applicable in all men with orgasmic </a:t>
            </a:r>
            <a:r>
              <a:rPr lang="en-CA" sz="1200" b="0" i="0" kern="1200" dirty="0" err="1">
                <a:solidFill>
                  <a:schemeClr val="tx1"/>
                </a:solidFill>
                <a:effectLst/>
                <a:latin typeface="+mn-lt"/>
                <a:ea typeface="+mn-ea"/>
                <a:cs typeface="+mn-cs"/>
              </a:rPr>
              <a:t>disorde</a:t>
            </a:r>
            <a:endParaRPr lang="en-CA" dirty="0"/>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45</a:t>
            </a:fld>
            <a:endParaRPr lang="en-US"/>
          </a:p>
        </p:txBody>
      </p:sp>
    </p:spTree>
    <p:extLst>
      <p:ext uri="{BB962C8B-B14F-4D97-AF65-F5344CB8AC3E}">
        <p14:creationId xmlns:p14="http://schemas.microsoft.com/office/powerpoint/2010/main" val="11191091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4672" y="4450477"/>
            <a:ext cx="6367730" cy="4216241"/>
          </a:xfrm>
        </p:spPr>
        <p:txBody>
          <a:bodyPr/>
          <a:lstStyle/>
          <a:p>
            <a:r>
              <a:rPr lang="en-CA" sz="1200" b="0" i="0" kern="1200" dirty="0">
                <a:solidFill>
                  <a:schemeClr val="tx1"/>
                </a:solidFill>
                <a:effectLst/>
                <a:latin typeface="+mn-lt"/>
                <a:ea typeface="+mn-ea"/>
                <a:cs typeface="+mn-cs"/>
              </a:rPr>
              <a:t>Penile vibratory stimulation is mostly used to stimulate an erection in men with ED and ejaculation in men with spinal cord injury. It works through the stimulation of branches of the pudendal nerves that lie along the penile shaft. The stimulation causes a reflex parasympathetic erection through the activation of nerve terminal endings that release nitric oxide and hence cGMP and cAMP that cause </a:t>
            </a:r>
            <a:r>
              <a:rPr lang="en-CA" sz="1200" b="0" i="0" kern="1200" dirty="0" err="1">
                <a:solidFill>
                  <a:schemeClr val="tx1"/>
                </a:solidFill>
                <a:effectLst/>
                <a:latin typeface="+mn-lt"/>
                <a:ea typeface="+mn-ea"/>
                <a:cs typeface="+mn-cs"/>
              </a:rPr>
              <a:t>cavernosal</a:t>
            </a:r>
            <a:r>
              <a:rPr lang="en-CA" sz="1200" b="0" i="0" kern="1200" dirty="0">
                <a:solidFill>
                  <a:schemeClr val="tx1"/>
                </a:solidFill>
                <a:effectLst/>
                <a:latin typeface="+mn-lt"/>
                <a:ea typeface="+mn-ea"/>
                <a:cs typeface="+mn-cs"/>
              </a:rPr>
              <a:t> smooth muscle dilation</a:t>
            </a:r>
          </a:p>
          <a:p>
            <a:endParaRPr lang="en-CA" sz="1200" b="0" i="0" kern="1200" dirty="0">
              <a:solidFill>
                <a:schemeClr val="tx1"/>
              </a:solidFill>
              <a:effectLst/>
              <a:latin typeface="+mn-lt"/>
              <a:ea typeface="+mn-ea"/>
              <a:cs typeface="+mn-cs"/>
            </a:endParaRPr>
          </a:p>
          <a:p>
            <a:r>
              <a:rPr lang="en-CA" sz="1200" b="0" i="0" kern="1200" dirty="0" err="1">
                <a:solidFill>
                  <a:schemeClr val="tx1"/>
                </a:solidFill>
                <a:effectLst/>
                <a:latin typeface="+mn-lt"/>
                <a:ea typeface="+mn-ea"/>
                <a:cs typeface="+mn-cs"/>
              </a:rPr>
              <a:t>Fode</a:t>
            </a:r>
            <a:r>
              <a:rPr lang="en-CA" sz="1200" b="0" i="0" kern="1200" dirty="0">
                <a:solidFill>
                  <a:schemeClr val="tx1"/>
                </a:solidFill>
                <a:effectLst/>
                <a:latin typeface="+mn-lt"/>
                <a:ea typeface="+mn-ea"/>
                <a:cs typeface="+mn-cs"/>
              </a:rPr>
              <a:t> </a:t>
            </a:r>
            <a:r>
              <a:rPr lang="en-CA" sz="1200" b="0" i="1" kern="1200" dirty="0">
                <a:solidFill>
                  <a:schemeClr val="tx1"/>
                </a:solidFill>
                <a:effectLst/>
                <a:latin typeface="+mn-lt"/>
                <a:ea typeface="+mn-ea"/>
                <a:cs typeface="+mn-cs"/>
              </a:rPr>
              <a:t>et al.</a:t>
            </a:r>
            <a:r>
              <a:rPr lang="en-CA" sz="1200" b="0" i="0"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hlinkClick r:id="rId3"/>
              </a:rPr>
              <a:t>40</a:t>
            </a:r>
            <a:r>
              <a:rPr lang="en-CA" sz="1200" b="0" i="0" kern="1200" dirty="0">
                <a:solidFill>
                  <a:schemeClr val="tx1"/>
                </a:solidFill>
                <a:effectLst/>
                <a:latin typeface="+mn-lt"/>
                <a:ea typeface="+mn-ea"/>
                <a:cs typeface="+mn-cs"/>
              </a:rPr>
              <a:t>) reported the first human trial to investigate if PVS helps to recover EF in patients undergoing nerve-sparing RP. In their study, they randomized 68 patients into using PVS with oral PDE5Is versus oral PDE5Is alone. PVS consisted of stimulating the frenulum once daily for at least 1 week before surgery and for 6 weeks after catheter was removed. After 12 months, results showed that IIEF scores were higher in patients using the combination of PVS with oral PDE5Is, although no statistical difference was appreciated. Although they did not specify which type, frequency or dosage of the PDE5Is was used, this trial suggests that PVS may play a future role in penile rehabilitation.</a:t>
            </a:r>
          </a:p>
          <a:p>
            <a:r>
              <a:rPr lang="en-CA" sz="1200" b="0" i="0" kern="1200" dirty="0">
                <a:solidFill>
                  <a:schemeClr val="tx1"/>
                </a:solidFill>
                <a:effectLst/>
                <a:latin typeface="+mn-lt"/>
                <a:ea typeface="+mn-ea"/>
                <a:cs typeface="+mn-cs"/>
              </a:rPr>
              <a:t>/</a:t>
            </a:r>
          </a:p>
          <a:p>
            <a:r>
              <a:rPr lang="en-CA" sz="1200" b="0" i="0"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hlinkClick r:id="rId4"/>
              </a:rPr>
              <a:t>Vol 6, No 1 (February 2017) </a:t>
            </a:r>
            <a:r>
              <a:rPr lang="en-CA" sz="1200" b="0" i="0" kern="1200" dirty="0">
                <a:solidFill>
                  <a:schemeClr val="tx1"/>
                </a:solidFill>
                <a:effectLst/>
                <a:latin typeface="+mn-lt"/>
                <a:ea typeface="+mn-ea"/>
                <a:cs typeface="+mn-cs"/>
              </a:rPr>
              <a:t>/</a:t>
            </a:r>
          </a:p>
          <a:p>
            <a:r>
              <a:rPr lang="en-CA" sz="1200" b="0" i="0" kern="1200" dirty="0">
                <a:solidFill>
                  <a:schemeClr val="tx1"/>
                </a:solidFill>
                <a:effectLst/>
                <a:latin typeface="+mn-lt"/>
                <a:ea typeface="+mn-ea"/>
                <a:cs typeface="+mn-cs"/>
              </a:rPr>
              <a:t> The controversy surrounding penile rehabilitation after radical prostatectomy</a:t>
            </a:r>
          </a:p>
          <a:p>
            <a:r>
              <a:rPr lang="en-CA" sz="1200" b="1" i="0" kern="1200" dirty="0">
                <a:solidFill>
                  <a:schemeClr val="tx1"/>
                </a:solidFill>
                <a:effectLst/>
                <a:latin typeface="+mn-lt"/>
                <a:ea typeface="+mn-ea"/>
                <a:cs typeface="+mn-cs"/>
              </a:rPr>
              <a:t>Review Article</a:t>
            </a:r>
          </a:p>
          <a:p>
            <a:r>
              <a:rPr lang="en-CA" sz="1200" b="1" i="0" kern="1200" dirty="0">
                <a:solidFill>
                  <a:schemeClr val="tx1"/>
                </a:solidFill>
                <a:effectLst/>
                <a:latin typeface="+mn-lt"/>
                <a:ea typeface="+mn-ea"/>
                <a:cs typeface="+mn-cs"/>
              </a:rPr>
              <a:t>The controversy surrounding penile rehabilitation after radical prostatectomy</a:t>
            </a:r>
          </a:p>
          <a:p>
            <a:r>
              <a:rPr lang="en-CA" sz="1200" b="0" i="0" kern="1200" dirty="0">
                <a:solidFill>
                  <a:schemeClr val="tx1"/>
                </a:solidFill>
                <a:effectLst/>
                <a:latin typeface="+mn-lt"/>
                <a:ea typeface="+mn-ea"/>
                <a:cs typeface="+mn-cs"/>
              </a:rPr>
              <a:t>Jonathan Clavell-Hernández</a:t>
            </a:r>
            <a:r>
              <a:rPr lang="en-CA" sz="1200" b="0" i="0" kern="1200" baseline="30000" dirty="0">
                <a:solidFill>
                  <a:schemeClr val="tx1"/>
                </a:solidFill>
                <a:effectLst/>
                <a:latin typeface="+mn-lt"/>
                <a:ea typeface="+mn-ea"/>
                <a:cs typeface="+mn-cs"/>
              </a:rPr>
              <a:t>1</a:t>
            </a:r>
            <a:r>
              <a:rPr lang="en-CA" sz="1200" b="0" i="0" kern="1200" dirty="0">
                <a:solidFill>
                  <a:schemeClr val="tx1"/>
                </a:solidFill>
                <a:effectLst/>
                <a:latin typeface="+mn-lt"/>
                <a:ea typeface="+mn-ea"/>
                <a:cs typeface="+mn-cs"/>
              </a:rPr>
              <a:t>, Run Wang</a:t>
            </a:r>
            <a:r>
              <a:rPr lang="en-CA" sz="1200" b="0" i="0" kern="1200" baseline="30000" dirty="0">
                <a:solidFill>
                  <a:schemeClr val="tx1"/>
                </a:solidFill>
                <a:effectLst/>
                <a:latin typeface="+mn-lt"/>
                <a:ea typeface="+mn-ea"/>
                <a:cs typeface="+mn-cs"/>
              </a:rPr>
              <a:t>1,2</a:t>
            </a:r>
            <a:endParaRPr lang="en-C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46</a:t>
            </a:fld>
            <a:endParaRPr lang="en-US"/>
          </a:p>
        </p:txBody>
      </p:sp>
    </p:spTree>
    <p:extLst>
      <p:ext uri="{BB962C8B-B14F-4D97-AF65-F5344CB8AC3E}">
        <p14:creationId xmlns:p14="http://schemas.microsoft.com/office/powerpoint/2010/main" val="12085379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A8ED99-F1C2-40D2-9FDA-CE23A2733289}" type="slidenum">
              <a:rPr lang="en-US"/>
              <a:pPr/>
              <a:t>47</a:t>
            </a:fld>
            <a:endParaRPr 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xfrm>
            <a:off x="282416" y="4247277"/>
            <a:ext cx="6512242" cy="4216241"/>
          </a:xfrm>
        </p:spPr>
        <p:txBody>
          <a:bodyPr/>
          <a:lstStyle/>
          <a:p>
            <a:r>
              <a:rPr lang="en-CA" sz="1200" b="1" i="0" kern="1200" dirty="0">
                <a:solidFill>
                  <a:schemeClr val="tx1"/>
                </a:solidFill>
                <a:effectLst/>
                <a:latin typeface="+mn-lt"/>
                <a:ea typeface="+mn-ea"/>
                <a:cs typeface="+mn-cs"/>
              </a:rPr>
              <a:t>Being studied;</a:t>
            </a:r>
          </a:p>
          <a:p>
            <a:r>
              <a:rPr lang="en-CA" sz="1200" b="1" i="0" kern="1200" dirty="0">
                <a:solidFill>
                  <a:schemeClr val="tx1"/>
                </a:solidFill>
                <a:effectLst/>
                <a:latin typeface="+mn-lt"/>
                <a:ea typeface="+mn-ea"/>
                <a:cs typeface="+mn-cs"/>
              </a:rPr>
              <a:t> Proposed saturation model for the relationship of prostate cancer (</a:t>
            </a:r>
            <a:r>
              <a:rPr lang="en-CA" sz="1200" b="1" i="0" kern="1200" dirty="0" err="1">
                <a:solidFill>
                  <a:schemeClr val="tx1"/>
                </a:solidFill>
                <a:effectLst/>
                <a:latin typeface="+mn-lt"/>
                <a:ea typeface="+mn-ea"/>
                <a:cs typeface="+mn-cs"/>
              </a:rPr>
              <a:t>PCa</a:t>
            </a:r>
            <a:r>
              <a:rPr lang="en-CA" sz="1200" b="1" i="0" kern="1200" dirty="0">
                <a:solidFill>
                  <a:schemeClr val="tx1"/>
                </a:solidFill>
                <a:effectLst/>
                <a:latin typeface="+mn-lt"/>
                <a:ea typeface="+mn-ea"/>
                <a:cs typeface="+mn-cs"/>
              </a:rPr>
              <a:t>) growth and serum T concentration. The traditional belief has been that higher T concentration caused increasing rates of </a:t>
            </a:r>
            <a:r>
              <a:rPr lang="en-CA" sz="1200" b="1" i="0" kern="1200" dirty="0" err="1">
                <a:solidFill>
                  <a:schemeClr val="tx1"/>
                </a:solidFill>
                <a:effectLst/>
                <a:latin typeface="+mn-lt"/>
                <a:ea typeface="+mn-ea"/>
                <a:cs typeface="+mn-cs"/>
              </a:rPr>
              <a:t>PCa</a:t>
            </a:r>
            <a:r>
              <a:rPr lang="en-CA" sz="1200" b="1" i="0" kern="1200" dirty="0">
                <a:solidFill>
                  <a:schemeClr val="tx1"/>
                </a:solidFill>
                <a:effectLst/>
                <a:latin typeface="+mn-lt"/>
                <a:ea typeface="+mn-ea"/>
                <a:cs typeface="+mn-cs"/>
              </a:rPr>
              <a:t> growth, as represented by curves a and b. All available evidence demonstrates a powerful effect of T on </a:t>
            </a:r>
            <a:r>
              <a:rPr lang="en-CA" sz="1200" b="1" i="0" kern="1200" dirty="0" err="1">
                <a:solidFill>
                  <a:schemeClr val="tx1"/>
                </a:solidFill>
                <a:effectLst/>
                <a:latin typeface="+mn-lt"/>
                <a:ea typeface="+mn-ea"/>
                <a:cs typeface="+mn-cs"/>
              </a:rPr>
              <a:t>PCa</a:t>
            </a:r>
            <a:r>
              <a:rPr lang="en-CA" sz="1200" b="1" i="0" kern="1200" dirty="0">
                <a:solidFill>
                  <a:schemeClr val="tx1"/>
                </a:solidFill>
                <a:effectLst/>
                <a:latin typeface="+mn-lt"/>
                <a:ea typeface="+mn-ea"/>
                <a:cs typeface="+mn-cs"/>
              </a:rPr>
              <a:t> growth at low T concentration, yet little or no effect above the near-castrate range. The proposed model for the relationship between T and </a:t>
            </a:r>
            <a:r>
              <a:rPr lang="en-CA" sz="1200" b="1" i="0" kern="1200" dirty="0" err="1">
                <a:solidFill>
                  <a:schemeClr val="tx1"/>
                </a:solidFill>
                <a:effectLst/>
                <a:latin typeface="+mn-lt"/>
                <a:ea typeface="+mn-ea"/>
                <a:cs typeface="+mn-cs"/>
              </a:rPr>
              <a:t>PCa</a:t>
            </a:r>
            <a:r>
              <a:rPr lang="en-CA" sz="1200" b="1" i="0" kern="1200" dirty="0">
                <a:solidFill>
                  <a:schemeClr val="tx1"/>
                </a:solidFill>
                <a:effectLst/>
                <a:latin typeface="+mn-lt"/>
                <a:ea typeface="+mn-ea"/>
                <a:cs typeface="+mn-cs"/>
              </a:rPr>
              <a:t> is thus shown as curve c and is consistent with a saturation model, as seen in many other biologic systems. From Morgentaler.13</a:t>
            </a:r>
            <a:endParaRPr lang="en-CA" sz="1200" b="0" i="0" kern="1200" dirty="0">
              <a:solidFill>
                <a:schemeClr val="tx1"/>
              </a:solidFill>
              <a:effectLst/>
              <a:latin typeface="+mn-lt"/>
              <a:ea typeface="+mn-ea"/>
              <a:cs typeface="+mn-cs"/>
            </a:endParaRPr>
          </a:p>
          <a:p>
            <a:br>
              <a:rPr lang="en-CA" dirty="0"/>
            </a:br>
            <a:r>
              <a:rPr lang="en-CA" sz="1200" b="0" i="0" kern="1200" dirty="0">
                <a:solidFill>
                  <a:schemeClr val="tx1"/>
                </a:solidFill>
                <a:effectLst/>
                <a:latin typeface="+mn-lt"/>
                <a:ea typeface="+mn-ea"/>
                <a:cs typeface="+mn-cs"/>
              </a:rPr>
              <a:t>Whereas it had been assumed for decades that increasing serum androgen concentrations would increase </a:t>
            </a:r>
            <a:r>
              <a:rPr lang="en-CA" sz="1200" b="0" i="0" kern="1200" dirty="0" err="1">
                <a:solidFill>
                  <a:schemeClr val="tx1"/>
                </a:solidFill>
                <a:effectLst/>
                <a:latin typeface="+mn-lt"/>
                <a:ea typeface="+mn-ea"/>
                <a:cs typeface="+mn-cs"/>
              </a:rPr>
              <a:t>PCa</a:t>
            </a:r>
            <a:r>
              <a:rPr lang="en-CA" sz="1200" b="0" i="0" kern="1200" dirty="0">
                <a:solidFill>
                  <a:schemeClr val="tx1"/>
                </a:solidFill>
                <a:effectLst/>
                <a:latin typeface="+mn-lt"/>
                <a:ea typeface="+mn-ea"/>
                <a:cs typeface="+mn-cs"/>
              </a:rPr>
              <a:t> growth, it is now appreciated that </a:t>
            </a:r>
            <a:r>
              <a:rPr lang="en-CA" sz="1200" b="0" i="0" kern="1200" dirty="0" err="1">
                <a:solidFill>
                  <a:schemeClr val="tx1"/>
                </a:solidFill>
                <a:effectLst/>
                <a:latin typeface="+mn-lt"/>
                <a:ea typeface="+mn-ea"/>
                <a:cs typeface="+mn-cs"/>
              </a:rPr>
              <a:t>PCa</a:t>
            </a:r>
            <a:r>
              <a:rPr lang="en-CA" sz="1200" b="0" i="0" kern="1200" dirty="0">
                <a:solidFill>
                  <a:schemeClr val="tx1"/>
                </a:solidFill>
                <a:effectLst/>
                <a:latin typeface="+mn-lt"/>
                <a:ea typeface="+mn-ea"/>
                <a:cs typeface="+mn-cs"/>
              </a:rPr>
              <a:t> is exquisitely sensitive to changes in serum androgens at very low concentrations, yet behaves in indifferent fashion with changes in concentration above a saturation point, the concentration of maximal androgen stimulation. </a:t>
            </a:r>
            <a:r>
              <a:rPr lang="en-CA" sz="1200" b="0" i="0" u="none" strike="noStrike" kern="1200" baseline="30000" dirty="0">
                <a:solidFill>
                  <a:schemeClr val="tx1"/>
                </a:solidFill>
                <a:effectLst/>
                <a:latin typeface="+mn-lt"/>
                <a:ea typeface="+mn-ea"/>
                <a:cs typeface="+mn-cs"/>
                <a:hlinkClick r:id="rId3"/>
              </a:rPr>
              <a:t>[13]</a:t>
            </a:r>
            <a:r>
              <a:rPr lang="en-CA" sz="1200" b="0" i="0" kern="1200" baseline="30000" dirty="0">
                <a:solidFill>
                  <a:schemeClr val="tx1"/>
                </a:solidFill>
                <a:effectLst/>
                <a:latin typeface="+mn-lt"/>
                <a:ea typeface="+mn-ea"/>
                <a:cs typeface="+mn-cs"/>
              </a:rPr>
              <a:t>,</a:t>
            </a:r>
            <a:r>
              <a:rPr lang="en-CA" sz="1200" b="0" i="0" u="none" strike="noStrike" kern="1200" baseline="30000" dirty="0">
                <a:solidFill>
                  <a:schemeClr val="tx1"/>
                </a:solidFill>
                <a:effectLst/>
                <a:latin typeface="+mn-lt"/>
                <a:ea typeface="+mn-ea"/>
                <a:cs typeface="+mn-cs"/>
                <a:hlinkClick r:id="rId4"/>
              </a:rPr>
              <a:t>[14]</a:t>
            </a:r>
            <a:r>
              <a:rPr lang="en-CA" sz="1200" b="0" i="0" kern="1200" dirty="0">
                <a:solidFill>
                  <a:schemeClr val="tx1"/>
                </a:solidFill>
                <a:effectLst/>
                <a:latin typeface="+mn-lt"/>
                <a:ea typeface="+mn-ea"/>
                <a:cs typeface="+mn-cs"/>
              </a:rPr>
              <a:t> In other words, there is a limit to the ability of androgens to stimulate prostate growth, whether benign or malignant. </a:t>
            </a:r>
            <a:endParaRPr lang="en-US" baseline="0" dirty="0"/>
          </a:p>
          <a:p>
            <a:r>
              <a:rPr lang="en-US" baseline="0" dirty="0"/>
              <a:t>Does not seem to be as simple as dose-response/dose-risk; may have to do with saturation of receptors, etc. </a:t>
            </a:r>
            <a:br>
              <a:rPr lang="en-US" baseline="0" dirty="0"/>
            </a:br>
            <a:r>
              <a:rPr lang="en-US" baseline="0" dirty="0"/>
              <a:t>There may be a safe amount of T after prostate cancer BUT we do not know in what context (</a:t>
            </a:r>
            <a:r>
              <a:rPr lang="en-US" baseline="0" dirty="0" err="1"/>
              <a:t>ie</a:t>
            </a:r>
            <a:r>
              <a:rPr lang="en-US" baseline="0" dirty="0"/>
              <a:t>…only in early stage disease?? Vs late/metastatic disease) or what dose</a:t>
            </a:r>
          </a:p>
          <a:p>
            <a:br>
              <a:rPr lang="en-US" baseline="0" dirty="0"/>
            </a:br>
            <a:r>
              <a:rPr lang="en-US" baseline="0" dirty="0"/>
              <a:t>Interesting as we know that prostate cancer risk increases as we age….T levels decline as we age; if it were as simple as amount of T in the body, young men, who have high T levels (comparatively) would be at higher risk and that is not the case</a:t>
            </a:r>
          </a:p>
          <a:p>
            <a:r>
              <a:rPr lang="en-US" baseline="0" dirty="0"/>
              <a:t>Not as simple as once thought….not merely related to absolute amount of T</a:t>
            </a:r>
          </a:p>
          <a:p>
            <a:r>
              <a:rPr lang="en-US" dirty="0"/>
              <a:t>Although it is clear that prostate cancer is exquisitely sensitive to changes in serum testosterone at low concentrations, there is considerable evidence that prostate cancer growth becomes androgen indifferent at higher concentrations. The most likely mechanism for this loss of androgen sensitivity at higher testosterone concentrations is the finite capacity of the androgen receptor to bind androgen. This saturation model explains why serum testosterone appears unrelated to prostate cancer risk in the general population and why testosterone administration in men with metastatic prostate cancer causes rapid progression in castrated but not hormonally intact men. Worrisome features of prostate cancer such as high Gleason score, </a:t>
            </a:r>
            <a:r>
              <a:rPr lang="en-US" dirty="0" err="1"/>
              <a:t>extracapsular</a:t>
            </a:r>
            <a:r>
              <a:rPr lang="en-US" dirty="0"/>
              <a:t> disease and biochemical recurrence after surgery have been reported in association with low but not high testosterone. In 6 uncontrolled studies results of testosterone therapy have been reported after radical prostatectomy, external beam radiation therapy or brachytherapy. In a total of 111 men 2 (1.8%) biochemical recurrences were observed. Anecdotal evidence suggests that testosterone therapy does not necessarily cause increased prostate specific antigen even in men with untreated prostate cancer.</a:t>
            </a:r>
          </a:p>
          <a:p>
            <a:endParaRPr lang="en-CA" dirty="0"/>
          </a:p>
          <a:p>
            <a:endParaRPr lang="en-CA" dirty="0"/>
          </a:p>
          <a:p>
            <a:r>
              <a:rPr lang="en-CA" dirty="0"/>
              <a:t>Given the uncertainty of risks, we recommend limiting treatment with T to those with clear potential for benefits, namely those who are </a:t>
            </a:r>
            <a:r>
              <a:rPr lang="en-CA" dirty="0" err="1"/>
              <a:t>symptomatic.The</a:t>
            </a:r>
            <a:r>
              <a:rPr lang="en-CA" dirty="0"/>
              <a:t> safest group to offer T therapy consists of men with undetectable PSA 1-2 years following RP for Gleason 6 disease or lower. These men are at low risk for developing </a:t>
            </a:r>
            <a:r>
              <a:rPr lang="en-CA" dirty="0" err="1"/>
              <a:t>PCa</a:t>
            </a:r>
            <a:r>
              <a:rPr lang="en-CA" dirty="0"/>
              <a:t> </a:t>
            </a:r>
            <a:r>
              <a:rPr lang="en-CA" dirty="0" err="1"/>
              <a:t>recurrence.Somewhat</a:t>
            </a:r>
            <a:r>
              <a:rPr lang="en-CA" dirty="0"/>
              <a:t> more risky are men following XRT or brachytherapy, since the possibility exists of residual </a:t>
            </a:r>
            <a:r>
              <a:rPr lang="en-CA" i="1" dirty="0"/>
              <a:t>in situ</a:t>
            </a:r>
            <a:r>
              <a:rPr lang="en-CA" dirty="0"/>
              <a:t> </a:t>
            </a:r>
            <a:r>
              <a:rPr lang="en-CA" dirty="0" err="1"/>
              <a:t>PCa</a:t>
            </a:r>
            <a:r>
              <a:rPr lang="en-CA" dirty="0"/>
              <a:t>. These men often have low but detectable PSA levels, and PSA concentrations may fluctuate from time to time. If PSA rises, it may well be assumed by patient and healthcare providers that increased T was </a:t>
            </a:r>
            <a:r>
              <a:rPr lang="en-CA" dirty="0" err="1"/>
              <a:t>responsible.The</a:t>
            </a:r>
            <a:r>
              <a:rPr lang="en-CA" dirty="0"/>
              <a:t> most risky group is men with advanced, recurrent, or metastatic disease. It is to be expected that PSA will rise in these men over time, regardless of whether they receive T therapy. Many will eventually die from </a:t>
            </a:r>
            <a:r>
              <a:rPr lang="en-CA" dirty="0" err="1"/>
              <a:t>PCa</a:t>
            </a:r>
            <a:r>
              <a:rPr lang="en-CA" dirty="0"/>
              <a:t>. Any evidence for disease progression in the setting of T therapy will be attributed by others to higher T. We strongly caution against the use of T therapy in these populations, except in an investigational </a:t>
            </a:r>
            <a:r>
              <a:rPr lang="en-CA" dirty="0" err="1"/>
              <a:t>setting.Men</a:t>
            </a:r>
            <a:r>
              <a:rPr lang="en-CA" dirty="0"/>
              <a:t> on active surveillance also represent a high risk group. Published reports indicate that approximately 25%-30% of men on active surveillance protocols will demonstrate disease progression over 3-5 years, even without T therapy. Those prescribing T therapy may be held responsible for disease progression even if this would have occurred without </a:t>
            </a:r>
            <a:r>
              <a:rPr lang="en-CA" dirty="0" err="1"/>
              <a:t>treatment.Men</a:t>
            </a:r>
            <a:r>
              <a:rPr lang="en-CA" dirty="0"/>
              <a:t> with serum T concentrations below the saturation point (approximately 250 ng dl</a:t>
            </a:r>
            <a:r>
              <a:rPr lang="en-CA" baseline="30000" dirty="0"/>
              <a:t>−1</a:t>
            </a:r>
            <a:r>
              <a:rPr lang="en-CA" dirty="0"/>
              <a:t> or 8 nmol l</a:t>
            </a:r>
            <a:r>
              <a:rPr lang="en-CA" baseline="30000" dirty="0"/>
              <a:t>−1</a:t>
            </a:r>
            <a:r>
              <a:rPr lang="en-CA" dirty="0"/>
              <a:t> ) are likely to demonstrate a rise in PSA with T therapy. This occurs because serum PSA in a T-deficient man is falsely depressed. The magnitude of the PSA increase will be greater for men substantially below the saturation point than for men with serum T only slightly below it. PSA will usually stabilize after 3-6 months of T therapy. A continued rise beyond 6 months is worrisome for advancing </a:t>
            </a:r>
            <a:r>
              <a:rPr lang="en-CA" dirty="0" err="1"/>
              <a:t>disease.Use</a:t>
            </a:r>
            <a:r>
              <a:rPr lang="en-CA" dirty="0"/>
              <a:t> extreme caution in men currently on ADT, particularly if ADT had been instituted to treat metastatic disease. The likelihood is that whatever initial clinical benefits had accrued from ADT will be reversed with T therapy, with the possibility of even greater disease progression. This is the population that demonstrated a high rate of disease progression, usually within 30 days, in older studies leading to the subsequent prohibition against T therapy in all men with </a:t>
            </a:r>
            <a:r>
              <a:rPr lang="en-CA" dirty="0" err="1"/>
              <a:t>PCa</a:t>
            </a:r>
            <a:r>
              <a:rPr lang="en-CA" dirty="0"/>
              <a:t>. For men on ADT for minimal or localized disease (e.g. no metastases or nodal disease, low Gleason score), consideration should first be given to a trial off ADT, as this will adequately resolve symptoms of T deficiency in many men without resorting to exogenous T </a:t>
            </a:r>
            <a:r>
              <a:rPr lang="en-CA" dirty="0" err="1"/>
              <a:t>treatments.Patients</a:t>
            </a:r>
            <a:r>
              <a:rPr lang="en-CA" dirty="0"/>
              <a:t> must be advised that T therapy in men with </a:t>
            </a:r>
            <a:r>
              <a:rPr lang="en-CA" dirty="0" err="1"/>
              <a:t>PCa</a:t>
            </a:r>
            <a:r>
              <a:rPr lang="en-CA" dirty="0"/>
              <a:t> has not been adequately studied to provide any assurances of safety, and that treatment involves risk of </a:t>
            </a:r>
            <a:r>
              <a:rPr lang="en-CA" dirty="0" err="1"/>
              <a:t>PCa</a:t>
            </a:r>
            <a:r>
              <a:rPr lang="en-CA" dirty="0"/>
              <a:t> progression or recurrence, and </a:t>
            </a:r>
            <a:r>
              <a:rPr lang="en-CA" dirty="0" err="1"/>
              <a:t>death.We</a:t>
            </a:r>
            <a:r>
              <a:rPr lang="en-CA" dirty="0"/>
              <a:t> recommend a signed informed consent from all individuals who wish to undergo T therapy after a diagnosis of </a:t>
            </a:r>
            <a:r>
              <a:rPr lang="en-CA" dirty="0" err="1"/>
              <a:t>PCa</a:t>
            </a:r>
            <a:r>
              <a:rPr lang="en-CA" dirty="0"/>
              <a:t>, regardless of prior treatment or likelihood of cure.</a:t>
            </a:r>
            <a:br>
              <a:rPr lang="en-CA" dirty="0"/>
            </a:br>
            <a:endParaRPr lang="en-US" dirty="0"/>
          </a:p>
        </p:txBody>
      </p:sp>
    </p:spTree>
    <p:extLst>
      <p:ext uri="{BB962C8B-B14F-4D97-AF65-F5344CB8AC3E}">
        <p14:creationId xmlns:p14="http://schemas.microsoft.com/office/powerpoint/2010/main" val="20963256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48</a:t>
            </a:fld>
            <a:endParaRPr lang="en-US"/>
          </a:p>
        </p:txBody>
      </p:sp>
    </p:spTree>
    <p:extLst>
      <p:ext uri="{BB962C8B-B14F-4D97-AF65-F5344CB8AC3E}">
        <p14:creationId xmlns:p14="http://schemas.microsoft.com/office/powerpoint/2010/main" val="28416783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 cautious about the use</a:t>
            </a:r>
            <a:r>
              <a:rPr lang="en-US" baseline="0" dirty="0"/>
              <a:t> of herbal or ‘natural’ products…always check with your doctor as there may be interactions between the herbal product and other medications you are taking.</a:t>
            </a:r>
          </a:p>
          <a:p>
            <a:endParaRPr lang="en-US" baseline="0" dirty="0"/>
          </a:p>
          <a:p>
            <a:endParaRPr lang="en-US" baseline="0" dirty="0"/>
          </a:p>
          <a:p>
            <a:r>
              <a:rPr lang="en-US" baseline="0" dirty="0"/>
              <a:t>Presentation at the World Meeting on Sexual Medicine in Chicago in 2012:</a:t>
            </a:r>
          </a:p>
          <a:p>
            <a:r>
              <a:rPr lang="en-US" baseline="0" dirty="0"/>
              <a:t>Researchers tested ‘herbal and natural’ performance enhancement dietary supplements purporting to have PDE5i; purchased online</a:t>
            </a:r>
          </a:p>
          <a:p>
            <a:pPr marL="171450" indent="-171450">
              <a:buFont typeface="Arial" panose="020B0604020202020204" pitchFamily="34" charset="0"/>
              <a:buChar char="•"/>
            </a:pPr>
            <a:r>
              <a:rPr lang="en-US" baseline="0" dirty="0"/>
              <a:t>74/91  (81%) samples contained an active pharm ingredient (18 (20%) were </a:t>
            </a:r>
            <a:r>
              <a:rPr lang="en-US" baseline="0" dirty="0" err="1"/>
              <a:t>overpotent</a:t>
            </a:r>
            <a:r>
              <a:rPr lang="en-US" baseline="0" dirty="0"/>
              <a:t>)</a:t>
            </a:r>
          </a:p>
          <a:p>
            <a:pPr marL="171450" indent="-171450">
              <a:buFont typeface="Arial" panose="020B0604020202020204" pitchFamily="34" charset="0"/>
              <a:buChar char="•"/>
            </a:pPr>
            <a:r>
              <a:rPr lang="en-US" baseline="0" dirty="0"/>
              <a:t>35 (38%) actually contained </a:t>
            </a:r>
            <a:r>
              <a:rPr lang="en-US" baseline="0" dirty="0" err="1"/>
              <a:t>tadalafil</a:t>
            </a:r>
            <a:r>
              <a:rPr lang="en-US" baseline="0" dirty="0"/>
              <a:t> or sildenafil; 8 contained both</a:t>
            </a:r>
          </a:p>
          <a:p>
            <a:pPr marL="171450" indent="-171450">
              <a:buFont typeface="Arial" panose="020B0604020202020204" pitchFamily="34" charset="0"/>
              <a:buChar char="•"/>
            </a:pPr>
            <a:r>
              <a:rPr lang="en-US" baseline="0" dirty="0"/>
              <a:t>Labeling inadequacies: no expiration date or lot numbers included</a:t>
            </a:r>
          </a:p>
          <a:p>
            <a:pPr marL="171450" indent="-171450">
              <a:buFont typeface="Arial" panose="020B0604020202020204" pitchFamily="34" charset="0"/>
              <a:buChar char="•"/>
            </a:pPr>
            <a:r>
              <a:rPr lang="en-US" baseline="0" dirty="0"/>
              <a:t>Other analyses have revealed fillers such as brick dust, ink toner, etc.</a:t>
            </a:r>
          </a:p>
        </p:txBody>
      </p:sp>
      <p:sp>
        <p:nvSpPr>
          <p:cNvPr id="4" name="Slide Number Placeholder 3"/>
          <p:cNvSpPr>
            <a:spLocks noGrp="1"/>
          </p:cNvSpPr>
          <p:nvPr>
            <p:ph type="sldNum" sz="quarter" idx="10"/>
          </p:nvPr>
        </p:nvSpPr>
        <p:spPr/>
        <p:txBody>
          <a:bodyPr/>
          <a:lstStyle/>
          <a:p>
            <a:pPr>
              <a:defRPr/>
            </a:pPr>
            <a:fld id="{2A9B9CF3-EFD3-4B6A-BFCA-FE11DC36BE3A}" type="slidenum">
              <a:rPr lang="en-US" smtClean="0"/>
              <a:pPr>
                <a:defRPr/>
              </a:pPr>
              <a:t>49</a:t>
            </a:fld>
            <a:endParaRPr lang="en-US"/>
          </a:p>
        </p:txBody>
      </p:sp>
    </p:spTree>
    <p:extLst>
      <p:ext uri="{BB962C8B-B14F-4D97-AF65-F5344CB8AC3E}">
        <p14:creationId xmlns:p14="http://schemas.microsoft.com/office/powerpoint/2010/main" val="1395310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5</a:t>
            </a:fld>
            <a:endParaRPr lang="en-US" dirty="0"/>
          </a:p>
        </p:txBody>
      </p:sp>
    </p:spTree>
    <p:extLst>
      <p:ext uri="{BB962C8B-B14F-4D97-AF65-F5344CB8AC3E}">
        <p14:creationId xmlns:p14="http://schemas.microsoft.com/office/powerpoint/2010/main" val="26870154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50</a:t>
            </a:fld>
            <a:endParaRPr lang="en-US"/>
          </a:p>
        </p:txBody>
      </p:sp>
    </p:spTree>
    <p:extLst>
      <p:ext uri="{BB962C8B-B14F-4D97-AF65-F5344CB8AC3E}">
        <p14:creationId xmlns:p14="http://schemas.microsoft.com/office/powerpoint/2010/main" val="10099670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89090" name="Notes Placeholder 2"/>
          <p:cNvSpPr>
            <a:spLocks noGrp="1"/>
          </p:cNvSpPr>
          <p:nvPr>
            <p:ph type="body" idx="1"/>
          </p:nvPr>
        </p:nvSpPr>
        <p:spPr bwMode="auto">
          <a:xfrm>
            <a:off x="338731" y="4216400"/>
            <a:ext cx="6736707" cy="4217670"/>
          </a:xfrm>
          <a:noFill/>
        </p:spPr>
        <p:txBody>
          <a:bodyPr wrap="square" numCol="1" anchor="t" anchorCtr="0" compatLnSpc="1">
            <a:prstTxWarp prst="textNoShape">
              <a:avLst/>
            </a:prstTxWarp>
          </a:bodyPr>
          <a:lstStyle/>
          <a:p>
            <a:pPr>
              <a:spcBef>
                <a:spcPct val="0"/>
              </a:spcBef>
            </a:pPr>
            <a:r>
              <a:rPr lang="en-US" b="0" dirty="0"/>
              <a:t>Moisturizers</a:t>
            </a:r>
            <a:r>
              <a:rPr lang="en-US" b="0" baseline="0" dirty="0"/>
              <a:t> and lubricants are different products with different intended uses. </a:t>
            </a:r>
            <a:endParaRPr lang="en-US" b="0" dirty="0"/>
          </a:p>
          <a:p>
            <a:pPr>
              <a:spcBef>
                <a:spcPct val="0"/>
              </a:spcBef>
            </a:pPr>
            <a:r>
              <a:rPr lang="en-US" b="1" dirty="0"/>
              <a:t>Moisturizers: should be used 2-3 times/week for at least 2-3 months for optimal benefit</a:t>
            </a:r>
          </a:p>
          <a:p>
            <a:pPr>
              <a:spcBef>
                <a:spcPct val="0"/>
              </a:spcBef>
            </a:pPr>
            <a:r>
              <a:rPr lang="en-US" b="1" dirty="0"/>
              <a:t>Moisturizers: best absorption when used before bedtime</a:t>
            </a:r>
          </a:p>
          <a:p>
            <a:pPr>
              <a:spcBef>
                <a:spcPct val="0"/>
              </a:spcBef>
            </a:pPr>
            <a:r>
              <a:rPr lang="en-US" dirty="0"/>
              <a:t>Ex: </a:t>
            </a:r>
            <a:r>
              <a:rPr lang="en-US" dirty="0" err="1"/>
              <a:t>vit</a:t>
            </a:r>
            <a:r>
              <a:rPr lang="en-US" baseline="0" dirty="0"/>
              <a:t> E oil, Replens, coconut oil, Mae</a:t>
            </a:r>
            <a:endParaRPr lang="en-US" dirty="0"/>
          </a:p>
          <a:p>
            <a:pPr>
              <a:spcBef>
                <a:spcPct val="0"/>
              </a:spcBef>
            </a:pPr>
            <a:endParaRPr lang="en-US" dirty="0"/>
          </a:p>
          <a:p>
            <a:pPr>
              <a:spcBef>
                <a:spcPct val="0"/>
              </a:spcBef>
            </a:pPr>
            <a:r>
              <a:rPr lang="en-US" b="1" dirty="0"/>
              <a:t>Lubricants (to be used for sexual activity):</a:t>
            </a:r>
          </a:p>
          <a:p>
            <a:pPr>
              <a:spcBef>
                <a:spcPct val="0"/>
              </a:spcBef>
            </a:pPr>
            <a:r>
              <a:rPr lang="en-US" dirty="0"/>
              <a:t>Avoid petroleum based lubricants as they do not wash away easily and can increase the risk of infection</a:t>
            </a:r>
          </a:p>
          <a:p>
            <a:pPr>
              <a:spcBef>
                <a:spcPct val="0"/>
              </a:spcBef>
            </a:pPr>
            <a:r>
              <a:rPr lang="en-US" dirty="0"/>
              <a:t>Perfumed or flavored lubricants can cause irritation</a:t>
            </a:r>
          </a:p>
          <a:p>
            <a:pPr>
              <a:spcBef>
                <a:spcPct val="0"/>
              </a:spcBef>
            </a:pPr>
            <a:endParaRPr lang="en-US" dirty="0"/>
          </a:p>
          <a:p>
            <a:pPr>
              <a:spcBef>
                <a:spcPct val="0"/>
              </a:spcBef>
            </a:pPr>
            <a:r>
              <a:rPr lang="en-US" b="1" dirty="0"/>
              <a:t>Avoid glycerin (can cause yeast infections), propylene glycol (irritant)</a:t>
            </a:r>
            <a:br>
              <a:rPr lang="en-US" b="1" dirty="0"/>
            </a:br>
            <a:r>
              <a:rPr lang="en-US" b="1" dirty="0"/>
              <a:t>Some pts prefer paraben-free products</a:t>
            </a:r>
          </a:p>
          <a:p>
            <a:pPr rtl="0" eaLnBrk="1" fontAlgn="t" latinLnBrk="0" hangingPunct="1"/>
            <a:r>
              <a:rPr lang="en-US" sz="1200" b="1" i="0" u="none" strike="noStrike" kern="1200" dirty="0">
                <a:solidFill>
                  <a:schemeClr val="tx1"/>
                </a:solidFill>
                <a:effectLst/>
                <a:latin typeface="+mn-lt"/>
                <a:ea typeface="+mn-ea"/>
                <a:cs typeface="+mn-cs"/>
              </a:rPr>
              <a:t>Vaginal Moisturizers</a:t>
            </a:r>
            <a:endParaRPr lang="en-CA"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Available in gels, tablets</a:t>
            </a:r>
            <a:r>
              <a:rPr lang="en-US" sz="1200" b="0" i="0" u="none" strike="noStrike" kern="1200" baseline="0" dirty="0">
                <a:solidFill>
                  <a:schemeClr val="tx1"/>
                </a:solidFill>
                <a:effectLst/>
                <a:latin typeface="+mn-lt"/>
                <a:ea typeface="+mn-ea"/>
                <a:cs typeface="+mn-cs"/>
              </a:rPr>
              <a:t> or liquid bead</a:t>
            </a:r>
            <a:endParaRPr lang="en-CA"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Administered in a tampon-shaped application or as a vaginal suppository</a:t>
            </a:r>
            <a:endParaRPr lang="en-CA"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Used to hydrate the vaginal tissues</a:t>
            </a:r>
            <a:r>
              <a:rPr lang="en-US" sz="1200" b="0" i="0" u="none" strike="noStrike" kern="1200" baseline="0" dirty="0">
                <a:solidFill>
                  <a:schemeClr val="tx1"/>
                </a:solidFill>
                <a:effectLst/>
                <a:latin typeface="+mn-lt"/>
                <a:ea typeface="+mn-ea"/>
                <a:cs typeface="+mn-cs"/>
              </a:rPr>
              <a:t> and improve vaginal pH</a:t>
            </a:r>
            <a:endParaRPr lang="en-CA"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Non-hormonal, over-the-counter</a:t>
            </a:r>
            <a:endParaRPr lang="en-CA"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Last fo</a:t>
            </a:r>
            <a:r>
              <a:rPr lang="en-US" sz="1200" b="0" i="0" u="none" strike="noStrike" kern="1200" baseline="0" dirty="0">
                <a:solidFill>
                  <a:schemeClr val="tx1"/>
                </a:solidFill>
                <a:effectLst/>
                <a:latin typeface="+mn-lt"/>
                <a:ea typeface="+mn-ea"/>
                <a:cs typeface="+mn-cs"/>
              </a:rPr>
              <a:t>r up to 2-3 days then need to be reapplied (use 2-3 times/week)</a:t>
            </a:r>
            <a:endParaRPr lang="en-CA"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Examples: Replens</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vitamin E capsules (need to be punctured</a:t>
            </a:r>
            <a:r>
              <a:rPr lang="en-US" sz="1200" b="0" i="0" u="none" strike="noStrike" kern="1200" baseline="0" dirty="0">
                <a:solidFill>
                  <a:schemeClr val="tx1"/>
                </a:solidFill>
                <a:effectLst/>
                <a:latin typeface="+mn-lt"/>
                <a:ea typeface="+mn-ea"/>
                <a:cs typeface="+mn-cs"/>
              </a:rPr>
              <a:t> prior to insertion), Mae, Me Again</a:t>
            </a:r>
            <a:r>
              <a:rPr lang="en-US" sz="1200" b="0" i="0" u="none" strike="noStrike" kern="1200" baseline="30000" dirty="0">
                <a:solidFill>
                  <a:schemeClr val="tx1"/>
                </a:solidFill>
                <a:effectLst/>
                <a:latin typeface="+mn-lt"/>
                <a:ea typeface="+mn-ea"/>
                <a:cs typeface="+mn-cs"/>
              </a:rPr>
              <a:t>®</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Hyalo-Gyn</a:t>
            </a:r>
            <a:r>
              <a:rPr lang="en-US" sz="1200" b="0" i="0" u="none" strike="noStrike" kern="1200" baseline="30000" dirty="0">
                <a:solidFill>
                  <a:schemeClr val="tx1"/>
                </a:solidFill>
                <a:effectLst/>
                <a:latin typeface="+mn-lt"/>
                <a:ea typeface="+mn-ea"/>
                <a:cs typeface="+mn-cs"/>
              </a:rPr>
              <a:t>®</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Luvena</a:t>
            </a:r>
            <a:r>
              <a:rPr lang="en-US" sz="1200" b="0" i="0" u="none" strike="noStrike" kern="1200" baseline="30000" dirty="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a:p>
            <a:pPr>
              <a:spcBef>
                <a:spcPct val="0"/>
              </a:spcBef>
            </a:pPr>
            <a:endParaRPr lang="en-US" b="1" dirty="0"/>
          </a:p>
        </p:txBody>
      </p:sp>
      <p:sp>
        <p:nvSpPr>
          <p:cNvPr id="890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96A4928-8CFF-483D-84BA-EA05369DD19B}" type="slidenum">
              <a:rPr lang="en-US"/>
              <a:pPr fontAlgn="base">
                <a:spcBef>
                  <a:spcPct val="0"/>
                </a:spcBef>
                <a:spcAft>
                  <a:spcPct val="0"/>
                </a:spcAft>
              </a:pPr>
              <a:t>51</a:t>
            </a:fld>
            <a:endParaRPr lang="en-US"/>
          </a:p>
        </p:txBody>
      </p:sp>
    </p:spTree>
    <p:extLst>
      <p:ext uri="{BB962C8B-B14F-4D97-AF65-F5344CB8AC3E}">
        <p14:creationId xmlns:p14="http://schemas.microsoft.com/office/powerpoint/2010/main" val="25821612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hlinkClick r:id="rId3"/>
              </a:rPr>
              <a:t>liquidsilk.com</a:t>
            </a:r>
            <a:endParaRPr lang="en-CA" sz="1200" b="0" i="0" u="none" strike="noStrike" kern="1200" dirty="0">
              <a:solidFill>
                <a:schemeClr val="tx1"/>
              </a:solidFill>
              <a:effectLst/>
              <a:latin typeface="+mn-lt"/>
              <a:ea typeface="+mn-ea"/>
              <a:cs typeface="+mn-cs"/>
            </a:endParaRPr>
          </a:p>
          <a:p>
            <a:r>
              <a:rPr lang="en-CA" dirty="0"/>
              <a:t>http://sliquid.com/</a:t>
            </a:r>
          </a:p>
          <a:p>
            <a:r>
              <a:rPr lang="en-CA" dirty="0"/>
              <a:t>https://www.yesyesyes.org/</a:t>
            </a:r>
          </a:p>
          <a:p>
            <a:endParaRPr lang="en-CA" dirty="0"/>
          </a:p>
          <a:p>
            <a:r>
              <a:rPr lang="en-CA" dirty="0"/>
              <a:t>OTC in drug stores, sex stores </a:t>
            </a:r>
          </a:p>
        </p:txBody>
      </p:sp>
      <p:sp>
        <p:nvSpPr>
          <p:cNvPr id="4" name="Slide Number Placeholder 3"/>
          <p:cNvSpPr>
            <a:spLocks noGrp="1"/>
          </p:cNvSpPr>
          <p:nvPr>
            <p:ph type="sldNum" sz="quarter" idx="10"/>
          </p:nvPr>
        </p:nvSpPr>
        <p:spPr/>
        <p:txBody>
          <a:bodyPr/>
          <a:lstStyle/>
          <a:p>
            <a:fld id="{F41362AE-960F-4515-9F6D-E5382B078D70}" type="slidenum">
              <a:rPr lang="en-US" smtClean="0"/>
              <a:t>52</a:t>
            </a:fld>
            <a:endParaRPr lang="en-US"/>
          </a:p>
        </p:txBody>
      </p:sp>
    </p:spTree>
    <p:extLst>
      <p:ext uri="{BB962C8B-B14F-4D97-AF65-F5344CB8AC3E}">
        <p14:creationId xmlns:p14="http://schemas.microsoft.com/office/powerpoint/2010/main" val="28234207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p:spPr>
      </p:sp>
      <p:sp>
        <p:nvSpPr>
          <p:cNvPr id="952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No research on vibrators for PVS</a:t>
            </a:r>
          </a:p>
          <a:p>
            <a:pPr>
              <a:spcBef>
                <a:spcPct val="0"/>
              </a:spcBef>
            </a:pPr>
            <a:endParaRPr lang="en-US" dirty="0"/>
          </a:p>
          <a:p>
            <a:pPr>
              <a:spcBef>
                <a:spcPct val="0"/>
              </a:spcBef>
            </a:pPr>
            <a:r>
              <a:rPr lang="en-US" dirty="0"/>
              <a:t>Pulse Duo </a:t>
            </a:r>
            <a:r>
              <a:rPr lang="en-US" dirty="0">
                <a:sym typeface="Wingdings" panose="05000000000000000000" pitchFamily="2" charset="2"/>
              </a:rPr>
              <a:t> (hot </a:t>
            </a:r>
            <a:r>
              <a:rPr lang="en-US" dirty="0" err="1">
                <a:sym typeface="Wingdings" panose="05000000000000000000" pitchFamily="2" charset="2"/>
              </a:rPr>
              <a:t>octopuss</a:t>
            </a:r>
            <a:r>
              <a:rPr lang="en-US" dirty="0">
                <a:sym typeface="Wingdings" panose="05000000000000000000" pitchFamily="2" charset="2"/>
              </a:rPr>
              <a:t>); can be used flaccid or erect, solo or with partner. Adjustable. Can act as a masturbator (when used with lubricant). </a:t>
            </a:r>
            <a:endParaRPr lang="en-US" dirty="0"/>
          </a:p>
          <a:p>
            <a:pPr>
              <a:spcBef>
                <a:spcPct val="0"/>
              </a:spcBef>
            </a:pPr>
            <a:endParaRPr lang="en-US" dirty="0"/>
          </a:p>
          <a:p>
            <a:pPr>
              <a:spcBef>
                <a:spcPct val="0"/>
              </a:spcBef>
            </a:pPr>
            <a:endParaRPr lang="en-US" dirty="0"/>
          </a:p>
        </p:txBody>
      </p:sp>
      <p:sp>
        <p:nvSpPr>
          <p:cNvPr id="952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74D595F-B9CE-42DB-B027-FC038D23783D}" type="slidenum">
              <a:rPr lang="en-US"/>
              <a:pPr fontAlgn="base">
                <a:spcBef>
                  <a:spcPct val="0"/>
                </a:spcBef>
                <a:spcAft>
                  <a:spcPct val="0"/>
                </a:spcAft>
              </a:pPr>
              <a:t>53</a:t>
            </a:fld>
            <a:endParaRPr lang="en-US"/>
          </a:p>
        </p:txBody>
      </p:sp>
    </p:spTree>
    <p:extLst>
      <p:ext uri="{BB962C8B-B14F-4D97-AF65-F5344CB8AC3E}">
        <p14:creationId xmlns:p14="http://schemas.microsoft.com/office/powerpoint/2010/main" val="38314012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https://www.nkdwaxing.com/wp-content/uploads/2014/11/nkd-waxing-nottingham-festive-vajazzle-01-e1417276566432.jpg</a:t>
            </a:r>
          </a:p>
          <a:p>
            <a:r>
              <a:rPr lang="en-CA" dirty="0"/>
              <a:t>http://www.morandinipeople.com/lepilation-integrale-gagne-du-terrain-chez-les-hommes/news/53639/attachment/pejazzle</a:t>
            </a:r>
          </a:p>
          <a:p>
            <a:r>
              <a:rPr lang="en-CA" dirty="0" err="1"/>
              <a:t>Vajazzle</a:t>
            </a:r>
            <a:endParaRPr lang="en-CA" dirty="0"/>
          </a:p>
          <a:p>
            <a:r>
              <a:rPr lang="en-CA" dirty="0" err="1"/>
              <a:t>Pejazzle</a:t>
            </a:r>
            <a:endParaRPr lang="en-CA" dirty="0"/>
          </a:p>
          <a:p>
            <a:r>
              <a:rPr lang="en-CA" dirty="0"/>
              <a:t>‘</a:t>
            </a:r>
            <a:r>
              <a:rPr lang="en-CA" dirty="0" err="1"/>
              <a:t>Dickorating</a:t>
            </a:r>
            <a:r>
              <a:rPr lang="en-CA" dirty="0"/>
              <a:t>’</a:t>
            </a:r>
          </a:p>
          <a:p>
            <a:endParaRPr lang="en-CA" dirty="0"/>
          </a:p>
          <a:p>
            <a:r>
              <a:rPr lang="en-CA" dirty="0"/>
              <a:t>https://www.thesun.co.uk/living/1811856/x-factor-wannabe-ottavio-just-got-a-genital-wax-and-pejazzle-on-body-fixers/</a:t>
            </a:r>
          </a:p>
          <a:p>
            <a:endParaRPr lang="en-CA" dirty="0"/>
          </a:p>
          <a:p>
            <a:endParaRPr lang="en-CA" dirty="0"/>
          </a:p>
          <a:p>
            <a:r>
              <a:rPr lang="en-CA" sz="1200" dirty="0">
                <a:latin typeface="Arial" panose="020B0604020202020204" pitchFamily="34" charset="0"/>
                <a:cs typeface="Arial" panose="020B0604020202020204" pitchFamily="34" charset="0"/>
              </a:rPr>
              <a:t>If it suits you, Try to have fun with it!</a:t>
            </a:r>
            <a:endParaRPr lang="en-CA" dirty="0"/>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54</a:t>
            </a:fld>
            <a:endParaRPr lang="en-US"/>
          </a:p>
        </p:txBody>
      </p:sp>
    </p:spTree>
    <p:extLst>
      <p:ext uri="{BB962C8B-B14F-4D97-AF65-F5344CB8AC3E}">
        <p14:creationId xmlns:p14="http://schemas.microsoft.com/office/powerpoint/2010/main" val="7500481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Adaptability </a:t>
            </a:r>
            <a:br>
              <a:rPr lang="en-CA" dirty="0"/>
            </a:br>
            <a:r>
              <a:rPr lang="en-CA" dirty="0"/>
              <a:t>Reframe sexual practices</a:t>
            </a:r>
          </a:p>
          <a:p>
            <a:r>
              <a:rPr lang="en-CA" dirty="0"/>
              <a:t>Oral, manual stimulation, mutual masturbation, kissing, etc. </a:t>
            </a:r>
          </a:p>
          <a:p>
            <a:r>
              <a:rPr lang="en-CA" dirty="0"/>
              <a:t>Changing positions (standing --- not flat on back, might help)</a:t>
            </a:r>
          </a:p>
          <a:p>
            <a:r>
              <a:rPr lang="en-CA" dirty="0"/>
              <a:t>Cuddling </a:t>
            </a:r>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55</a:t>
            </a:fld>
            <a:endParaRPr lang="en-US"/>
          </a:p>
        </p:txBody>
      </p:sp>
    </p:spTree>
    <p:extLst>
      <p:ext uri="{BB962C8B-B14F-4D97-AF65-F5344CB8AC3E}">
        <p14:creationId xmlns:p14="http://schemas.microsoft.com/office/powerpoint/2010/main" val="42752366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p>
            <a:fld id="{BBDA4137-7006-4F53-B9A8-B34B2DAA632F}" type="slidenum">
              <a:rPr lang="en-US" smtClean="0"/>
              <a:pPr/>
              <a:t>56</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p:spPr>
        <p:txBody>
          <a:bodyPr/>
          <a:lstStyle/>
          <a:p>
            <a:pPr eaLnBrk="1" hangingPunct="1"/>
            <a:r>
              <a:rPr lang="en-US" dirty="0"/>
              <a:t>Websites --- use direct website</a:t>
            </a:r>
            <a:r>
              <a:rPr lang="en-US" baseline="0" dirty="0"/>
              <a:t> addresses (don’t type ‘sex’ into a Google search!)</a:t>
            </a:r>
            <a:endParaRPr lang="en-US" dirty="0"/>
          </a:p>
          <a:p>
            <a:pPr eaLnBrk="1" hangingPunct="1"/>
            <a:endParaRPr lang="en-US" dirty="0"/>
          </a:p>
          <a:p>
            <a:pPr eaLnBrk="1" hangingPunct="1"/>
            <a:r>
              <a:rPr lang="en-US" dirty="0"/>
              <a:t>Fertile Future, Fertile Hope</a:t>
            </a:r>
          </a:p>
          <a:p>
            <a:pPr eaLnBrk="1" hangingPunct="1"/>
            <a:endParaRPr lang="en-US" dirty="0"/>
          </a:p>
          <a:p>
            <a:pPr eaLnBrk="1" hangingPunct="1"/>
            <a:r>
              <a:rPr lang="en-US" dirty="0"/>
              <a:t>Counselors, psychologists</a:t>
            </a:r>
          </a:p>
        </p:txBody>
      </p:sp>
    </p:spTree>
    <p:extLst>
      <p:ext uri="{BB962C8B-B14F-4D97-AF65-F5344CB8AC3E}">
        <p14:creationId xmlns:p14="http://schemas.microsoft.com/office/powerpoint/2010/main" val="9413673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57</a:t>
            </a:fld>
            <a:endParaRPr lang="en-US"/>
          </a:p>
        </p:txBody>
      </p:sp>
    </p:spTree>
    <p:extLst>
      <p:ext uri="{BB962C8B-B14F-4D97-AF65-F5344CB8AC3E}">
        <p14:creationId xmlns:p14="http://schemas.microsoft.com/office/powerpoint/2010/main" val="9629093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58</a:t>
            </a:fld>
            <a:endParaRPr lang="en-US"/>
          </a:p>
        </p:txBody>
      </p:sp>
    </p:spTree>
    <p:extLst>
      <p:ext uri="{BB962C8B-B14F-4D97-AF65-F5344CB8AC3E}">
        <p14:creationId xmlns:p14="http://schemas.microsoft.com/office/powerpoint/2010/main" val="34419636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59</a:t>
            </a:fld>
            <a:endParaRPr lang="en-US"/>
          </a:p>
        </p:txBody>
      </p:sp>
    </p:spTree>
    <p:extLst>
      <p:ext uri="{BB962C8B-B14F-4D97-AF65-F5344CB8AC3E}">
        <p14:creationId xmlns:p14="http://schemas.microsoft.com/office/powerpoint/2010/main" val="1559116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Busy slide; draw</a:t>
            </a:r>
            <a:r>
              <a:rPr lang="en-US" baseline="0" dirty="0"/>
              <a:t> your attention to the bolded section</a:t>
            </a:r>
          </a:p>
          <a:p>
            <a:r>
              <a:rPr lang="en-US" baseline="0" dirty="0"/>
              <a:t>And also, want to emphasize that sexuality is </a:t>
            </a:r>
            <a:r>
              <a:rPr lang="en-US" b="1" dirty="0"/>
              <a:t>not the same as sexual function!!</a:t>
            </a:r>
            <a:br>
              <a:rPr lang="en-US" b="1" dirty="0"/>
            </a:br>
            <a:r>
              <a:rPr lang="en-US" b="0" dirty="0"/>
              <a:t>Sexual function</a:t>
            </a:r>
            <a:r>
              <a:rPr lang="en-US" b="0" baseline="0" dirty="0"/>
              <a:t> may be part of sexuality but it’s not the only part nor is it the defining part. </a:t>
            </a:r>
          </a:p>
          <a:p>
            <a:endParaRPr lang="en-CA" b="0"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“Sex…something we do; sexuality…something we are” (Girts, 1990. </a:t>
            </a:r>
            <a:r>
              <a:rPr lang="en-CA" dirty="0" err="1">
                <a:latin typeface="Arial" panose="020B0604020202020204" pitchFamily="34" charset="0"/>
                <a:cs typeface="Arial" panose="020B0604020202020204" pitchFamily="34" charset="0"/>
              </a:rPr>
              <a:t>Rehabil</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Nurs</a:t>
            </a:r>
            <a:r>
              <a:rPr lang="en-CA" dirty="0">
                <a:latin typeface="Arial" panose="020B0604020202020204" pitchFamily="34" charset="0"/>
                <a:cs typeface="Arial" panose="020B0604020202020204" pitchFamily="34" charset="0"/>
              </a:rPr>
              <a:t>; 15: 205-206</a:t>
            </a:r>
          </a:p>
          <a:p>
            <a:pPr defTabSz="465205">
              <a:defRPr/>
            </a:pPr>
            <a:endParaRPr lang="en-CA" dirty="0">
              <a:latin typeface="Arial" panose="020B0604020202020204" pitchFamily="34" charset="0"/>
              <a:cs typeface="Arial" panose="020B0604020202020204" pitchFamily="34" charset="0"/>
            </a:endParaRPr>
          </a:p>
          <a:p>
            <a:pPr defTabSz="465205">
              <a:defRPr/>
            </a:pPr>
            <a:r>
              <a:rPr lang="en-CA" dirty="0">
                <a:latin typeface="Arial" panose="020B0604020202020204" pitchFamily="34" charset="0"/>
                <a:cs typeface="Arial" panose="020B0604020202020204" pitchFamily="34" charset="0"/>
              </a:rPr>
              <a:t>Sexuality in palliative care: the capacity of the individual (and partner?) to link emotional needs with physical intimacy within the constraints of their ability’</a:t>
            </a:r>
          </a:p>
          <a:p>
            <a:endParaRPr lang="en-US" dirty="0"/>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6</a:t>
            </a:fld>
            <a:endParaRPr lang="en-US"/>
          </a:p>
        </p:txBody>
      </p:sp>
    </p:spTree>
    <p:extLst>
      <p:ext uri="{BB962C8B-B14F-4D97-AF65-F5344CB8AC3E}">
        <p14:creationId xmlns:p14="http://schemas.microsoft.com/office/powerpoint/2010/main" val="37796745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60</a:t>
            </a:fld>
            <a:endParaRPr lang="en-US"/>
          </a:p>
        </p:txBody>
      </p:sp>
    </p:spTree>
    <p:extLst>
      <p:ext uri="{BB962C8B-B14F-4D97-AF65-F5344CB8AC3E}">
        <p14:creationId xmlns:p14="http://schemas.microsoft.com/office/powerpoint/2010/main" val="33282520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3263"/>
            <a:ext cx="4683125" cy="3513137"/>
          </a:xfrm>
        </p:spPr>
      </p:sp>
      <p:sp>
        <p:nvSpPr>
          <p:cNvPr id="3" name="Notes Placeholder 2"/>
          <p:cNvSpPr>
            <a:spLocks noGrp="1"/>
          </p:cNvSpPr>
          <p:nvPr>
            <p:ph type="body" idx="1"/>
          </p:nvPr>
        </p:nvSpPr>
        <p:spPr/>
        <p:txBody>
          <a:bodyPr/>
          <a:lstStyle/>
          <a:p>
            <a:r>
              <a:rPr lang="en-CA" dirty="0"/>
              <a:t>pink cherry</a:t>
            </a:r>
          </a:p>
          <a:p>
            <a:r>
              <a:rPr lang="en-CA" dirty="0"/>
              <a:t>A little more interesting </a:t>
            </a:r>
          </a:p>
          <a:p>
            <a:r>
              <a:rPr lang="en-CA" dirty="0"/>
              <a:t>http://femaniwellness.com/</a:t>
            </a:r>
          </a:p>
          <a:p>
            <a:endParaRPr lang="en-CA" dirty="0"/>
          </a:p>
          <a:p>
            <a:r>
              <a:rPr lang="en-CA" dirty="0"/>
              <a:t>http://www.alittlemoreinteresting.com/</a:t>
            </a:r>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61</a:t>
            </a:fld>
            <a:endParaRPr lang="en-US"/>
          </a:p>
        </p:txBody>
      </p:sp>
    </p:spTree>
    <p:extLst>
      <p:ext uri="{BB962C8B-B14F-4D97-AF65-F5344CB8AC3E}">
        <p14:creationId xmlns:p14="http://schemas.microsoft.com/office/powerpoint/2010/main" val="10747989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What matters is how the changes affect the individual person and his partner (if he has a partner) </a:t>
            </a:r>
          </a:p>
          <a:p>
            <a:endParaRPr lang="en-US" baseline="0" dirty="0"/>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62</a:t>
            </a:fld>
            <a:endParaRPr lang="en-US"/>
          </a:p>
        </p:txBody>
      </p:sp>
    </p:spTree>
    <p:extLst>
      <p:ext uri="{BB962C8B-B14F-4D97-AF65-F5344CB8AC3E}">
        <p14:creationId xmlns:p14="http://schemas.microsoft.com/office/powerpoint/2010/main" val="23414438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be discouraged if something doesn’t work…it may need more time to ‘kick</a:t>
            </a:r>
            <a:r>
              <a:rPr lang="en-US" baseline="0" dirty="0"/>
              <a:t> in’ or you may need to try something else…or a combination of a few things</a:t>
            </a:r>
          </a:p>
          <a:p>
            <a:endParaRPr lang="en-US" baseline="0" dirty="0"/>
          </a:p>
          <a:p>
            <a:r>
              <a:rPr lang="en-US" baseline="0" dirty="0"/>
              <a:t>Things may be different but that doesn’t mean that you cannot have a good quality, satisfying sexual relationship</a:t>
            </a:r>
            <a:endParaRPr lang="en-US" dirty="0"/>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63</a:t>
            </a:fld>
            <a:endParaRPr lang="en-US"/>
          </a:p>
        </p:txBody>
      </p:sp>
    </p:spTree>
    <p:extLst>
      <p:ext uri="{BB962C8B-B14F-4D97-AF65-F5344CB8AC3E}">
        <p14:creationId xmlns:p14="http://schemas.microsoft.com/office/powerpoint/2010/main" val="19024223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64</a:t>
            </a:fld>
            <a:endParaRPr lang="en-US"/>
          </a:p>
        </p:txBody>
      </p:sp>
    </p:spTree>
    <p:extLst>
      <p:ext uri="{BB962C8B-B14F-4D97-AF65-F5344CB8AC3E}">
        <p14:creationId xmlns:p14="http://schemas.microsoft.com/office/powerpoint/2010/main" val="731219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441" y="4519454"/>
            <a:ext cx="6112192" cy="4216241"/>
          </a:xfrm>
        </p:spPr>
        <p:txBody>
          <a:bodyPr/>
          <a:lstStyle/>
          <a:p>
            <a:r>
              <a:rPr lang="en-CA" dirty="0"/>
              <a:t>Perhaps a more enigmatic question is, ‘what is sexual satisfaction’? </a:t>
            </a:r>
          </a:p>
          <a:p>
            <a:r>
              <a:rPr lang="en-CA" dirty="0"/>
              <a:t>What is required??? Is it possible to be sexually satisfied without a partner? Is an erection needed? Ejaculation? Can you be satisfied without orgasm? Is emotional intimacy needed?</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CA" b="1" dirty="0"/>
              <a:t>What is Sexual Satisfaction? Thematic Analysis of Lay People's Definitions</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We present thematic analysis of written responses of 449 women and 311 men to the question “How would you define sexual satisfaction?” The participants were </a:t>
            </a:r>
            <a:r>
              <a:rPr lang="en-CA" sz="1200" b="1" i="0" kern="1200" dirty="0">
                <a:solidFill>
                  <a:schemeClr val="tx1"/>
                </a:solidFill>
                <a:effectLst/>
                <a:latin typeface="+mn-lt"/>
                <a:ea typeface="+mn-ea"/>
                <a:cs typeface="+mn-cs"/>
              </a:rPr>
              <a:t>heterosexual individuals with a mean age of 36.05 years (</a:t>
            </a:r>
            <a:r>
              <a:rPr lang="en-CA" sz="1200" b="1" i="1" kern="1200" dirty="0">
                <a:solidFill>
                  <a:schemeClr val="tx1"/>
                </a:solidFill>
                <a:effectLst/>
                <a:latin typeface="+mn-lt"/>
                <a:ea typeface="+mn-ea"/>
                <a:cs typeface="+mn-cs"/>
              </a:rPr>
              <a:t>SD</a:t>
            </a:r>
            <a:r>
              <a:rPr lang="en-CA" sz="1200" b="1" i="0" kern="1200" dirty="0">
                <a:solidFill>
                  <a:schemeClr val="tx1"/>
                </a:solidFill>
                <a:effectLst/>
                <a:latin typeface="+mn-lt"/>
                <a:ea typeface="+mn-ea"/>
                <a:cs typeface="+mn-cs"/>
              </a:rPr>
              <a:t> = 8.34) involved in a committed exclusive relationship</a:t>
            </a:r>
            <a:r>
              <a:rPr lang="en-CA" sz="1200" b="0" i="0" kern="1200" dirty="0">
                <a:solidFill>
                  <a:schemeClr val="tx1"/>
                </a:solidFill>
                <a:effectLst/>
                <a:latin typeface="+mn-lt"/>
                <a:ea typeface="+mn-ea"/>
                <a:cs typeface="+mn-cs"/>
              </a:rPr>
              <a:t>. In this exploratory study, two main themes were identified: personal sexual well-being and dyadic processes. </a:t>
            </a:r>
            <a:br>
              <a:rPr lang="en-CA" sz="1200" b="0" i="0" kern="1200" dirty="0">
                <a:solidFill>
                  <a:schemeClr val="tx1"/>
                </a:solidFill>
                <a:effectLst/>
                <a:latin typeface="+mn-lt"/>
                <a:ea typeface="+mn-ea"/>
                <a:cs typeface="+mn-cs"/>
              </a:rPr>
            </a:b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The </a:t>
            </a:r>
            <a:r>
              <a:rPr lang="en-CA" sz="1200" b="0" i="0" u="sng" kern="1200" dirty="0">
                <a:solidFill>
                  <a:schemeClr val="tx1"/>
                </a:solidFill>
                <a:effectLst/>
                <a:latin typeface="+mn-lt"/>
                <a:ea typeface="+mn-ea"/>
                <a:cs typeface="+mn-cs"/>
              </a:rPr>
              <a:t>first theme </a:t>
            </a:r>
            <a:r>
              <a:rPr lang="en-CA" sz="1200" b="0" i="0" kern="1200" dirty="0">
                <a:solidFill>
                  <a:schemeClr val="tx1"/>
                </a:solidFill>
                <a:effectLst/>
                <a:latin typeface="+mn-lt"/>
                <a:ea typeface="+mn-ea"/>
                <a:cs typeface="+mn-cs"/>
              </a:rPr>
              <a:t>focuses on the </a:t>
            </a:r>
            <a:r>
              <a:rPr lang="en-CA" sz="1200" b="0" i="0" u="sng" kern="1200" dirty="0">
                <a:solidFill>
                  <a:schemeClr val="tx1"/>
                </a:solidFill>
                <a:effectLst/>
                <a:latin typeface="+mn-lt"/>
                <a:ea typeface="+mn-ea"/>
                <a:cs typeface="+mn-cs"/>
              </a:rPr>
              <a:t>positive aspects of individual sexual experience, such as pleasure, positive feelings, arousal, sexual openness, and orgasm</a:t>
            </a:r>
            <a:r>
              <a:rPr lang="en-CA" sz="1200" b="0" i="0" kern="1200" dirty="0">
                <a:solidFill>
                  <a:schemeClr val="tx1"/>
                </a:solidFill>
                <a:effectLst/>
                <a:latin typeface="+mn-lt"/>
                <a:ea typeface="+mn-ea"/>
                <a:cs typeface="+mn-cs"/>
              </a:rPr>
              <a:t>. </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The </a:t>
            </a:r>
            <a:r>
              <a:rPr lang="en-CA" sz="1200" b="0" i="0" u="sng" kern="1200" dirty="0">
                <a:solidFill>
                  <a:schemeClr val="tx1"/>
                </a:solidFill>
                <a:effectLst/>
                <a:latin typeface="+mn-lt"/>
                <a:ea typeface="+mn-ea"/>
                <a:cs typeface="+mn-cs"/>
              </a:rPr>
              <a:t>second theme</a:t>
            </a:r>
            <a:r>
              <a:rPr lang="en-CA" sz="1200" b="0" i="0" kern="1200" dirty="0">
                <a:solidFill>
                  <a:schemeClr val="tx1"/>
                </a:solidFill>
                <a:effectLst/>
                <a:latin typeface="+mn-lt"/>
                <a:ea typeface="+mn-ea"/>
                <a:cs typeface="+mn-cs"/>
              </a:rPr>
              <a:t> emphasizes </a:t>
            </a:r>
            <a:r>
              <a:rPr lang="en-CA" sz="1200" b="0" i="0" u="sng" kern="1200" dirty="0">
                <a:solidFill>
                  <a:schemeClr val="tx1"/>
                </a:solidFill>
                <a:effectLst/>
                <a:latin typeface="+mn-lt"/>
                <a:ea typeface="+mn-ea"/>
                <a:cs typeface="+mn-cs"/>
              </a:rPr>
              <a:t>relational dimensions, such as mutuality, romance, expression of feelings, creativity, acting out desires, and frequency of sexual activity</a:t>
            </a:r>
            <a:r>
              <a:rPr lang="en-CA" sz="1200" b="0" i="0" kern="1200" dirty="0">
                <a:solidFill>
                  <a:schemeClr val="tx1"/>
                </a:solidFill>
                <a:effectLst/>
                <a:latin typeface="+mn-lt"/>
                <a:ea typeface="+mn-ea"/>
                <a:cs typeface="+mn-cs"/>
              </a:rPr>
              <a:t>. Our results highlight that </a:t>
            </a:r>
            <a:r>
              <a:rPr lang="en-CA" sz="1200" b="1" i="0" kern="1200" dirty="0">
                <a:solidFill>
                  <a:schemeClr val="tx1"/>
                </a:solidFill>
                <a:effectLst/>
                <a:latin typeface="+mn-lt"/>
                <a:ea typeface="+mn-ea"/>
                <a:cs typeface="+mn-cs"/>
              </a:rPr>
              <a:t>mutual pleasure </a:t>
            </a:r>
            <a:r>
              <a:rPr lang="en-CA" sz="1200" b="0" i="0" kern="1200" dirty="0">
                <a:solidFill>
                  <a:schemeClr val="tx1"/>
                </a:solidFill>
                <a:effectLst/>
                <a:latin typeface="+mn-lt"/>
                <a:ea typeface="+mn-ea"/>
                <a:cs typeface="+mn-cs"/>
              </a:rPr>
              <a:t>is a crucial component of sexual satisfaction and </a:t>
            </a:r>
            <a:r>
              <a:rPr lang="en-CA" sz="1200" b="1" i="0" kern="1200" dirty="0">
                <a:solidFill>
                  <a:schemeClr val="tx1"/>
                </a:solidFill>
                <a:effectLst/>
                <a:latin typeface="+mn-lt"/>
                <a:ea typeface="+mn-ea"/>
                <a:cs typeface="+mn-cs"/>
              </a:rPr>
              <a:t>that sexual satisfaction derives from positive sexual experiences and not from the absence of conflict or dysfunction</a:t>
            </a:r>
            <a:r>
              <a:rPr lang="en-CA" sz="1200" b="0" i="0" kern="1200" dirty="0">
                <a:solidFill>
                  <a:schemeClr val="tx1"/>
                </a:solidFill>
                <a:effectLst/>
                <a:latin typeface="+mn-lt"/>
                <a:ea typeface="+mn-ea"/>
                <a:cs typeface="+mn-cs"/>
              </a:rPr>
              <a:t>.</a:t>
            </a:r>
            <a:endParaRPr lang="en-CA" dirty="0"/>
          </a:p>
          <a:p>
            <a:endParaRPr lang="en-CA" dirty="0"/>
          </a:p>
          <a:p>
            <a:r>
              <a:rPr lang="en-CA" b="1" i="0" dirty="0">
                <a:solidFill>
                  <a:srgbClr val="000000"/>
                </a:solidFill>
                <a:effectLst/>
                <a:latin typeface="Freight"/>
              </a:rPr>
              <a:t>Most commonly described terms:  "feel", "pleasure", "activity", "relationship", "partner", and coming in last, "orgasms".</a:t>
            </a:r>
            <a:endParaRPr lang="en-CA" b="1" dirty="0"/>
          </a:p>
          <a:p>
            <a:endParaRPr lang="en-CA" dirty="0"/>
          </a:p>
          <a:p>
            <a:endParaRPr lang="en-CA" dirty="0"/>
          </a:p>
          <a:p>
            <a:endParaRPr lang="en-CA" b="1" dirty="0"/>
          </a:p>
          <a:p>
            <a:endParaRPr lang="en-CA" dirty="0"/>
          </a:p>
        </p:txBody>
      </p:sp>
      <p:sp>
        <p:nvSpPr>
          <p:cNvPr id="4" name="Slide Number Placeholder 3"/>
          <p:cNvSpPr>
            <a:spLocks noGrp="1"/>
          </p:cNvSpPr>
          <p:nvPr>
            <p:ph type="sldNum" sz="quarter" idx="10"/>
          </p:nvPr>
        </p:nvSpPr>
        <p:spPr/>
        <p:txBody>
          <a:bodyPr/>
          <a:lstStyle/>
          <a:p>
            <a:pPr>
              <a:defRPr/>
            </a:pPr>
            <a:fld id="{BDDF5FA0-23C5-451A-84E1-B03EBD2570EF}" type="slidenum">
              <a:rPr lang="en-US" smtClean="0"/>
              <a:pPr>
                <a:defRPr/>
              </a:pPr>
              <a:t>7</a:t>
            </a:fld>
            <a:endParaRPr lang="en-US"/>
          </a:p>
        </p:txBody>
      </p:sp>
    </p:spTree>
    <p:extLst>
      <p:ext uri="{BB962C8B-B14F-4D97-AF65-F5344CB8AC3E}">
        <p14:creationId xmlns:p14="http://schemas.microsoft.com/office/powerpoint/2010/main" val="3994424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a:t>Sexuality is a broad concept encompassing aspects of self-image, body image, patterns of affection, social/family/gender roles and physical and emotional intimacy. </a:t>
            </a:r>
            <a:br>
              <a:rPr lang="en-US" dirty="0"/>
            </a:br>
            <a:endParaRPr lang="en-US" dirty="0"/>
          </a:p>
          <a:p>
            <a:pPr>
              <a:spcBef>
                <a:spcPct val="0"/>
              </a:spcBef>
            </a:pPr>
            <a:r>
              <a:rPr lang="en-US" dirty="0"/>
              <a:t>Factors influencing sexuality may precede a cancer diagnosis, may arise upon being diagnosed with cancer or may emerge with treatment. Some of these factors may be associated with normal aging while others may be exclusively related to the cancer or its treatment. </a:t>
            </a:r>
            <a:endParaRPr lang="en-CA" dirty="0"/>
          </a:p>
          <a:p>
            <a:pPr>
              <a:spcBef>
                <a:spcPct val="0"/>
              </a:spcBef>
            </a:pPr>
            <a:endParaRPr lang="en-US" dirty="0"/>
          </a:p>
          <a:p>
            <a:pPr>
              <a:spcBef>
                <a:spcPct val="0"/>
              </a:spcBef>
            </a:pPr>
            <a:r>
              <a:rPr lang="en-US" dirty="0"/>
              <a:t>Sexual function relies on nervous, vascular and endocrine system function</a:t>
            </a:r>
            <a:br>
              <a:rPr lang="en-US" dirty="0"/>
            </a:br>
            <a:endParaRPr lang="en-US" dirty="0"/>
          </a:p>
          <a:p>
            <a:pPr>
              <a:spcBef>
                <a:spcPct val="0"/>
              </a:spcBef>
            </a:pPr>
            <a:r>
              <a:rPr lang="en-US" dirty="0"/>
              <a:t>An array of psychological factors may contribute to altered sexual function and sexuality. These include body image, self-esteem, altered mood, depression, anxiety, perceived lack of control, gender role confusion and fear. Many of these factors are influenced directly and indirectly by the cancer or its treatment. </a:t>
            </a:r>
            <a:br>
              <a:rPr lang="en-US" dirty="0"/>
            </a:br>
            <a:br>
              <a:rPr lang="en-US" dirty="0"/>
            </a:br>
            <a:r>
              <a:rPr lang="en-US" dirty="0"/>
              <a:t>Comorbid medical conditions may also impact sexual function and sexuality. Diabetes, peripheral vascular disease, depression, heart disease, hormone deficiencies, trauma, prolactinoma and pain can all affect sexual function.</a:t>
            </a:r>
          </a:p>
        </p:txBody>
      </p:sp>
      <p:sp>
        <p:nvSpPr>
          <p:cNvPr id="4" name="Slide Number Placeholder 3"/>
          <p:cNvSpPr>
            <a:spLocks noGrp="1"/>
          </p:cNvSpPr>
          <p:nvPr>
            <p:ph type="sldNum" sz="quarter" idx="10"/>
          </p:nvPr>
        </p:nvSpPr>
        <p:spPr/>
        <p:txBody>
          <a:bodyPr/>
          <a:lstStyle/>
          <a:p>
            <a:pPr>
              <a:defRPr/>
            </a:pPr>
            <a:fld id="{15FA8669-FA00-4AF4-9A93-AC32C5F8B5E0}" type="slidenum">
              <a:rPr lang="en-CA" smtClean="0"/>
              <a:pPr>
                <a:defRPr/>
              </a:pPr>
              <a:t>8</a:t>
            </a:fld>
            <a:endParaRPr lang="en-CA"/>
          </a:p>
        </p:txBody>
      </p:sp>
    </p:spTree>
    <p:extLst>
      <p:ext uri="{BB962C8B-B14F-4D97-AF65-F5344CB8AC3E}">
        <p14:creationId xmlns:p14="http://schemas.microsoft.com/office/powerpoint/2010/main" val="48054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D56D94B1-AA13-4101-AFF2-EB4363C9602F}" type="slidenum">
              <a:rPr lang="en-US" smtClean="0"/>
              <a:pPr/>
              <a:t>9</a:t>
            </a:fld>
            <a:endParaRPr lang="en-US"/>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xfrm>
            <a:off x="343009" y="4450477"/>
            <a:ext cx="6734066" cy="4216241"/>
          </a:xfrm>
          <a:noFill/>
          <a:ln/>
        </p:spPr>
        <p:txBody>
          <a:bodyPr/>
          <a:lstStyle/>
          <a:p>
            <a:pPr eaLnBrk="1" hangingPunct="1"/>
            <a:r>
              <a:rPr lang="en-US" sz="1200" dirty="0"/>
              <a:t>Stages associated with illness:</a:t>
            </a:r>
          </a:p>
          <a:p>
            <a:pPr lvl="1" eaLnBrk="1" hangingPunct="1"/>
            <a:r>
              <a:rPr lang="en-US" sz="1200" dirty="0"/>
              <a:t>Crisis phase </a:t>
            </a:r>
            <a:r>
              <a:rPr lang="en-US" sz="1200" dirty="0">
                <a:sym typeface="Wingdings" pitchFamily="2" charset="2"/>
              </a:rPr>
              <a:t> reorganization, adaptation to treatments, flexibility to social demands of illness</a:t>
            </a:r>
          </a:p>
          <a:p>
            <a:pPr lvl="1" eaLnBrk="1" hangingPunct="1"/>
            <a:r>
              <a:rPr lang="en-US" sz="1200" dirty="0">
                <a:sym typeface="Wingdings" pitchFamily="2" charset="2"/>
              </a:rPr>
              <a:t>Chronic phase  renegotiate relationships with family, learn to live with uncertainty, balance connectedness and separateness within social/familial relationships</a:t>
            </a:r>
            <a:endParaRPr lang="en-US" sz="1200" dirty="0"/>
          </a:p>
          <a:p>
            <a:pPr eaLnBrk="1" hangingPunct="1"/>
            <a:endParaRPr lang="en-US" sz="1200" dirty="0"/>
          </a:p>
          <a:p>
            <a:pPr eaLnBrk="1" hangingPunct="1"/>
            <a:r>
              <a:rPr lang="en-US" sz="1200" dirty="0"/>
              <a:t>New diagnosis…concerned about what it will take to control/cure the cancer; focus on getting better/surviving; important time to ask about fertility</a:t>
            </a:r>
          </a:p>
          <a:p>
            <a:pPr lvl="1">
              <a:lnSpc>
                <a:spcPct val="90000"/>
              </a:lnSpc>
            </a:pPr>
            <a:r>
              <a:rPr lang="en-US" dirty="0">
                <a:latin typeface="Arial" charset="0"/>
              </a:rPr>
              <a:t>Fertility preservation</a:t>
            </a:r>
          </a:p>
          <a:p>
            <a:pPr lvl="1">
              <a:lnSpc>
                <a:spcPct val="90000"/>
              </a:lnSpc>
            </a:pPr>
            <a:r>
              <a:rPr lang="en-US" dirty="0">
                <a:latin typeface="Arial" charset="0"/>
              </a:rPr>
              <a:t>What are the sexual side effects of treatment</a:t>
            </a:r>
          </a:p>
          <a:p>
            <a:pPr lvl="1">
              <a:lnSpc>
                <a:spcPct val="90000"/>
              </a:lnSpc>
            </a:pPr>
            <a:r>
              <a:rPr lang="en-US" dirty="0">
                <a:latin typeface="Arial" charset="0"/>
              </a:rPr>
              <a:t>Preserving function/preventing adverse effects on sexual function</a:t>
            </a:r>
            <a:br>
              <a:rPr lang="en-US" dirty="0">
                <a:latin typeface="Arial" charset="0"/>
              </a:rPr>
            </a:br>
            <a:endParaRPr lang="en-US" sz="1200" dirty="0"/>
          </a:p>
          <a:p>
            <a:pPr eaLnBrk="1" hangingPunct="1"/>
            <a:r>
              <a:rPr lang="en-US" sz="1200" dirty="0"/>
              <a:t>Treatment…side effects, low counts, fatigue/nausea/vomiting, </a:t>
            </a:r>
            <a:r>
              <a:rPr lang="en-US" sz="1200" dirty="0" err="1"/>
              <a:t>etc</a:t>
            </a:r>
            <a:br>
              <a:rPr lang="en-US" sz="1200" dirty="0"/>
            </a:br>
            <a:r>
              <a:rPr lang="en-US" sz="1200" dirty="0"/>
              <a:t>	</a:t>
            </a:r>
            <a:r>
              <a:rPr lang="en-US" dirty="0">
                <a:latin typeface="Arial" charset="0"/>
              </a:rPr>
              <a:t>Managing side effects of treatment and impact on sexuality </a:t>
            </a:r>
          </a:p>
          <a:p>
            <a:pPr lvl="1">
              <a:lnSpc>
                <a:spcPct val="90000"/>
              </a:lnSpc>
            </a:pPr>
            <a:r>
              <a:rPr lang="en-US" dirty="0">
                <a:latin typeface="Arial" charset="0"/>
              </a:rPr>
              <a:t>Safe sex practices</a:t>
            </a:r>
            <a:endParaRPr lang="en-US" sz="1200" dirty="0"/>
          </a:p>
          <a:p>
            <a:pPr eaLnBrk="1" hangingPunct="1"/>
            <a:br>
              <a:rPr lang="en-US" sz="1200" dirty="0"/>
            </a:br>
            <a:r>
              <a:rPr lang="en-US" sz="1200" dirty="0"/>
              <a:t>Recovery &amp; Survivorship…reintegrating…fear of recurrence…starting new relationships</a:t>
            </a:r>
            <a:br>
              <a:rPr lang="en-US" sz="1200" dirty="0"/>
            </a:br>
            <a:r>
              <a:rPr lang="en-US" sz="1200" dirty="0"/>
              <a:t>	</a:t>
            </a:r>
            <a:r>
              <a:rPr lang="en-US" dirty="0">
                <a:latin typeface="Arial" charset="0"/>
              </a:rPr>
              <a:t>Getting back to ‘normal’ or ‘a new normal’</a:t>
            </a:r>
            <a:endParaRPr lang="en-US" sz="1200" dirty="0">
              <a:latin typeface="Arial" charset="0"/>
            </a:endParaRPr>
          </a:p>
          <a:p>
            <a:pPr eaLnBrk="1" hangingPunct="1"/>
            <a:endParaRPr lang="en-US" sz="1200" dirty="0">
              <a:latin typeface="Arial" charset="0"/>
            </a:endParaRPr>
          </a:p>
          <a:p>
            <a:pPr eaLnBrk="1" hangingPunct="1"/>
            <a:r>
              <a:rPr lang="en-US" sz="1200" dirty="0"/>
              <a:t>Advanced disease/EOL </a:t>
            </a:r>
            <a:br>
              <a:rPr lang="en-US" sz="1200" dirty="0"/>
            </a:br>
            <a:r>
              <a:rPr lang="en-US" sz="1200" dirty="0"/>
              <a:t>	</a:t>
            </a:r>
            <a:r>
              <a:rPr lang="en-US" dirty="0">
                <a:latin typeface="Arial" charset="0"/>
              </a:rPr>
              <a:t>Preserving intimacy (physical, emotional)</a:t>
            </a:r>
          </a:p>
          <a:p>
            <a:pPr lvl="1">
              <a:lnSpc>
                <a:spcPct val="90000"/>
              </a:lnSpc>
            </a:pPr>
            <a:r>
              <a:rPr lang="en-US" dirty="0">
                <a:latin typeface="Arial" charset="0"/>
              </a:rPr>
              <a:t>Managing symptoms at EOL</a:t>
            </a:r>
          </a:p>
          <a:p>
            <a:pPr eaLnBrk="1" hangingPunct="1"/>
            <a:endParaRPr lang="en-US" dirty="0"/>
          </a:p>
        </p:txBody>
      </p:sp>
    </p:spTree>
    <p:extLst>
      <p:ext uri="{BB962C8B-B14F-4D97-AF65-F5344CB8AC3E}">
        <p14:creationId xmlns:p14="http://schemas.microsoft.com/office/powerpoint/2010/main" val="3426049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5" name="Rounded Rectangle 7"/>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12"/>
          <p:cNvSpPr/>
          <p:nvPr/>
        </p:nvSpPr>
        <p:spPr>
          <a:xfrm>
            <a:off x="7712075" y="3136900"/>
            <a:ext cx="911225" cy="2074863"/>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13"/>
          <p:cNvSpPr/>
          <p:nvPr/>
        </p:nvSpPr>
        <p:spPr>
          <a:xfrm>
            <a:off x="446088" y="3055938"/>
            <a:ext cx="6946900" cy="224472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10"/>
          <p:cNvSpPr/>
          <p:nvPr/>
        </p:nvSpPr>
        <p:spPr>
          <a:xfrm>
            <a:off x="541338" y="4559300"/>
            <a:ext cx="6756400" cy="663575"/>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9"/>
          <p:cNvSpPr/>
          <p:nvPr/>
        </p:nvSpPr>
        <p:spPr>
          <a:xfrm>
            <a:off x="539750" y="3140075"/>
            <a:ext cx="6759575" cy="207645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CA"/>
              <a:t>Click to edit Master title style</a:t>
            </a:r>
            <a:endParaRPr lang="en-US" dirty="0"/>
          </a:p>
        </p:txBody>
      </p:sp>
      <p:sp>
        <p:nvSpPr>
          <p:cNvPr id="12" name="Date Placeholder 3"/>
          <p:cNvSpPr>
            <a:spLocks noGrp="1"/>
          </p:cNvSpPr>
          <p:nvPr>
            <p:ph type="dt" sz="half" idx="10"/>
          </p:nvPr>
        </p:nvSpPr>
        <p:spPr/>
        <p:txBody>
          <a:bodyPr/>
          <a:lstStyle>
            <a:lvl1pPr>
              <a:defRPr/>
            </a:lvl1pPr>
          </a:lstStyle>
          <a:p>
            <a:pPr>
              <a:defRPr/>
            </a:pPr>
            <a:fld id="{981AF750-1EC8-498C-AE7C-4678C6BB21E3}" type="datetimeFigureOut">
              <a:rPr lang="en-US"/>
              <a:pPr>
                <a:defRPr/>
              </a:pPr>
              <a:t>9/12/2017</a:t>
            </a:fld>
            <a:endParaRPr lang="en-US"/>
          </a:p>
        </p:txBody>
      </p:sp>
      <p:sp>
        <p:nvSpPr>
          <p:cNvPr id="13" name="Footer Placeholder 4"/>
          <p:cNvSpPr>
            <a:spLocks noGrp="1"/>
          </p:cNvSpPr>
          <p:nvPr>
            <p:ph type="ftr" sz="quarter" idx="11"/>
          </p:nvPr>
        </p:nvSpPr>
        <p:spPr/>
        <p:txBody>
          <a:bodyPr/>
          <a:lstStyle>
            <a:lvl1pPr>
              <a:defRPr/>
            </a:lvl1pPr>
          </a:lstStyle>
          <a:p>
            <a:pPr>
              <a:defRPr/>
            </a:pPr>
            <a:endParaRPr lang="en-US"/>
          </a:p>
        </p:txBody>
      </p:sp>
      <p:sp>
        <p:nvSpPr>
          <p:cNvPr id="14" name="Slide Number Placeholder 5"/>
          <p:cNvSpPr>
            <a:spLocks noGrp="1"/>
          </p:cNvSpPr>
          <p:nvPr>
            <p:ph type="sldNum" sz="quarter" idx="12"/>
          </p:nvPr>
        </p:nvSpPr>
        <p:spPr>
          <a:xfrm>
            <a:off x="7786688" y="4625975"/>
            <a:ext cx="762000" cy="457200"/>
          </a:xfrm>
        </p:spPr>
        <p:txBody>
          <a:bodyPr/>
          <a:lstStyle>
            <a:lvl1pPr algn="ctr">
              <a:defRPr sz="2800" smtClean="0">
                <a:solidFill>
                  <a:schemeClr val="accent1">
                    <a:lumMod val="50000"/>
                  </a:schemeClr>
                </a:solidFill>
              </a:defRPr>
            </a:lvl1pPr>
          </a:lstStyle>
          <a:p>
            <a:pPr>
              <a:defRPr/>
            </a:pPr>
            <a:fld id="{F560C0F2-C08B-4968-9F47-B2D7C32BA52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lvl1pPr>
              <a:defRPr/>
            </a:lvl1pPr>
          </a:lstStyle>
          <a:p>
            <a:pPr>
              <a:defRPr/>
            </a:pPr>
            <a:fld id="{38DA3E62-B932-4D86-9EFE-01707A9BE7C2}" type="datetimeFigureOut">
              <a:rPr lang="en-US"/>
              <a:pPr>
                <a:defRPr/>
              </a:pPr>
              <a:t>9/12/2017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07E57A-DBFE-4378-B4AC-8CE095F33BA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6"/>
          <p:cNvSpPr/>
          <p:nvPr/>
        </p:nvSpPr>
        <p:spPr>
          <a:xfrm>
            <a:off x="6861175" y="228600"/>
            <a:ext cx="1860550" cy="6122988"/>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p>
        </p:txBody>
      </p:sp>
      <p:sp>
        <p:nvSpPr>
          <p:cNvPr id="5" name="Rectangle 7"/>
          <p:cNvSpPr/>
          <p:nvPr/>
        </p:nvSpPr>
        <p:spPr>
          <a:xfrm>
            <a:off x="6954838" y="350838"/>
            <a:ext cx="1673225" cy="5876925"/>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CA"/>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6" name="Date Placeholder 3"/>
          <p:cNvSpPr>
            <a:spLocks noGrp="1"/>
          </p:cNvSpPr>
          <p:nvPr>
            <p:ph type="dt" sz="half" idx="10"/>
          </p:nvPr>
        </p:nvSpPr>
        <p:spPr/>
        <p:txBody>
          <a:bodyPr/>
          <a:lstStyle>
            <a:lvl1pPr>
              <a:defRPr/>
            </a:lvl1pPr>
          </a:lstStyle>
          <a:p>
            <a:pPr>
              <a:defRPr/>
            </a:pPr>
            <a:fld id="{72A3D1DB-08CD-4158-B29E-FD5D611FEC78}" type="datetimeFigureOut">
              <a:rPr lang="en-US"/>
              <a:pPr>
                <a:defRPr/>
              </a:pPr>
              <a:t>9/12/2017</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B53DCC0A-918B-4CA7-A3A8-1DB723523EF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lvl1pPr>
              <a:defRPr/>
            </a:lvl1pPr>
          </a:lstStyle>
          <a:p>
            <a:pPr>
              <a:defRPr/>
            </a:pPr>
            <a:fld id="{C82F6613-6251-4F72-8101-5B18D4F7FCE9}" type="datetimeFigureOut">
              <a:rPr lang="en-US"/>
              <a:pPr>
                <a:defRPr/>
              </a:pPr>
              <a:t>9/12/2017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0599C3-71D5-4C17-8DBC-7CCF046AC2E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5" name="Rounded Rectangle 7"/>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15"/>
          <p:cNvSpPr/>
          <p:nvPr/>
        </p:nvSpPr>
        <p:spPr>
          <a:xfrm>
            <a:off x="568325" y="3048000"/>
            <a:ext cx="8032750" cy="224472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14"/>
          <p:cNvSpPr/>
          <p:nvPr/>
        </p:nvSpPr>
        <p:spPr>
          <a:xfrm>
            <a:off x="676275" y="4541838"/>
            <a:ext cx="7816850" cy="663575"/>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13"/>
          <p:cNvSpPr/>
          <p:nvPr/>
        </p:nvSpPr>
        <p:spPr>
          <a:xfrm>
            <a:off x="676275" y="3124200"/>
            <a:ext cx="7816850" cy="2078038"/>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CA"/>
              <a:t>Click to edit Master title style</a:t>
            </a:r>
            <a:endParaRPr lang="en-US" dirty="0"/>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10" name="Date Placeholder 3"/>
          <p:cNvSpPr>
            <a:spLocks noGrp="1"/>
          </p:cNvSpPr>
          <p:nvPr>
            <p:ph type="dt" sz="half" idx="10"/>
          </p:nvPr>
        </p:nvSpPr>
        <p:spPr/>
        <p:txBody>
          <a:bodyPr/>
          <a:lstStyle>
            <a:lvl1pPr>
              <a:defRPr/>
            </a:lvl1pPr>
          </a:lstStyle>
          <a:p>
            <a:pPr>
              <a:defRPr/>
            </a:pPr>
            <a:fld id="{6D7D43EA-F7D2-4536-8092-736E5666B4FF}" type="datetimeFigureOut">
              <a:rPr lang="en-US"/>
              <a:pPr>
                <a:defRPr/>
              </a:pPr>
              <a:t>9/12/2017</a:t>
            </a:fld>
            <a:endParaRPr lang="en-US"/>
          </a:p>
        </p:txBody>
      </p:sp>
      <p:sp>
        <p:nvSpPr>
          <p:cNvPr id="11" name="Footer Placeholder 4"/>
          <p:cNvSpPr>
            <a:spLocks noGrp="1"/>
          </p:cNvSpPr>
          <p:nvPr>
            <p:ph type="ftr" sz="quarter" idx="11"/>
          </p:nvPr>
        </p:nvSpPr>
        <p:spPr/>
        <p:txBody>
          <a:bodyPr/>
          <a:lstStyle>
            <a:lvl1pPr>
              <a:defRPr/>
            </a:lvl1pPr>
          </a:lstStyle>
          <a:p>
            <a:pPr>
              <a:defRPr/>
            </a:pPr>
            <a:endParaRPr lang="en-US"/>
          </a:p>
        </p:txBody>
      </p:sp>
      <p:sp>
        <p:nvSpPr>
          <p:cNvPr id="12" name="Slide Number Placeholder 5"/>
          <p:cNvSpPr>
            <a:spLocks noGrp="1"/>
          </p:cNvSpPr>
          <p:nvPr>
            <p:ph type="sldNum" sz="quarter" idx="12"/>
          </p:nvPr>
        </p:nvSpPr>
        <p:spPr/>
        <p:txBody>
          <a:bodyPr/>
          <a:lstStyle>
            <a:lvl1pPr>
              <a:defRPr/>
            </a:lvl1pPr>
          </a:lstStyle>
          <a:p>
            <a:pPr>
              <a:defRPr/>
            </a:pPr>
            <a:fld id="{9DA8298D-6BE2-44F4-B863-365954B0D78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CA"/>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C7F99BBA-F6E7-47F7-801B-5F5AACFCCE2B}" type="datetimeFigureOut">
              <a:rPr lang="en-US"/>
              <a:pPr>
                <a:defRPr/>
              </a:pPr>
              <a:t>9/12/2017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2752327-4133-4749-BABD-9DB21564548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0AF31AE9-77CC-454C-8C6C-C3F8D7234C04}" type="datetimeFigureOut">
              <a:rPr lang="en-US"/>
              <a:pPr>
                <a:defRPr/>
              </a:pPr>
              <a:t>9/12/2017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7F152E5-ABB2-4FBB-AE6F-974AAF03AD1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3E55ADA-2C4C-422D-A16E-953A91789F7B}" type="datetimeFigureOut">
              <a:rPr lang="en-US"/>
              <a:pPr>
                <a:defRPr/>
              </a:pPr>
              <a:t>9/12/2017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B6701A6-5CDA-4CD1-BA72-5D541DACB16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 name="Rounded Rectangle 10"/>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Date Placeholder 1"/>
          <p:cNvSpPr>
            <a:spLocks noGrp="1"/>
          </p:cNvSpPr>
          <p:nvPr>
            <p:ph type="dt" sz="half" idx="10"/>
          </p:nvPr>
        </p:nvSpPr>
        <p:spPr/>
        <p:txBody>
          <a:bodyPr/>
          <a:lstStyle>
            <a:lvl1pPr>
              <a:defRPr/>
            </a:lvl1pPr>
          </a:lstStyle>
          <a:p>
            <a:pPr>
              <a:defRPr/>
            </a:pPr>
            <a:fld id="{D610BA53-5366-4AAD-A807-A7B79FB47230}" type="datetimeFigureOut">
              <a:rPr lang="en-US"/>
              <a:pPr>
                <a:defRPr/>
              </a:pPr>
              <a:t>9/12/2017</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3"/>
          <p:cNvSpPr>
            <a:spLocks noGrp="1"/>
          </p:cNvSpPr>
          <p:nvPr>
            <p:ph type="sldNum" sz="quarter" idx="12"/>
          </p:nvPr>
        </p:nvSpPr>
        <p:spPr/>
        <p:txBody>
          <a:bodyPr/>
          <a:lstStyle>
            <a:lvl1pPr>
              <a:defRPr/>
            </a:lvl1pPr>
          </a:lstStyle>
          <a:p>
            <a:pPr>
              <a:defRPr/>
            </a:pPr>
            <a:fld id="{BC2B6668-F294-4D1D-8CC6-C94C35A63C3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6" name="Rounded Rectangle 11"/>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9"/>
          <p:cNvSpPr/>
          <p:nvPr/>
        </p:nvSpPr>
        <p:spPr>
          <a:xfrm>
            <a:off x="676275" y="1643063"/>
            <a:ext cx="2484438" cy="3233737"/>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2" name="Title 1"/>
          <p:cNvSpPr>
            <a:spLocks noGrp="1"/>
          </p:cNvSpPr>
          <p:nvPr>
            <p:ph type="title"/>
          </p:nvPr>
        </p:nvSpPr>
        <p:spPr>
          <a:xfrm>
            <a:off x="769000" y="1734312"/>
            <a:ext cx="2298634" cy="1191620"/>
          </a:xfrm>
        </p:spPr>
        <p:txBody>
          <a:bodyPr anchor="b"/>
          <a:lstStyle>
            <a:lvl1pPr algn="l">
              <a:defRPr sz="2000" b="0">
                <a:solidFill>
                  <a:schemeClr val="accent1">
                    <a:lumMod val="75000"/>
                  </a:schemeClr>
                </a:solidFill>
              </a:defRPr>
            </a:lvl1pPr>
          </a:lstStyle>
          <a:p>
            <a:r>
              <a:rPr lang="en-CA"/>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fld id="{5422C435-08E4-4EB5-89B7-A99E285D818E}" type="datetimeFigureOut">
              <a:rPr lang="en-US"/>
              <a:pPr>
                <a:defRPr/>
              </a:pPr>
              <a:t>9/12/2017</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pPr>
              <a:defRPr/>
            </a:pPr>
            <a:fld id="{B789AEC2-E557-4A46-A4D2-7F0125A6F80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6" name="Rounded Rectangle 8"/>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11"/>
          <p:cNvSpPr/>
          <p:nvPr/>
        </p:nvSpPr>
        <p:spPr>
          <a:xfrm>
            <a:off x="762000" y="5029200"/>
            <a:ext cx="7600950" cy="120332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12"/>
          <p:cNvSpPr/>
          <p:nvPr/>
        </p:nvSpPr>
        <p:spPr>
          <a:xfrm>
            <a:off x="914400" y="5638800"/>
            <a:ext cx="7327900" cy="452438"/>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10"/>
          <p:cNvSpPr/>
          <p:nvPr/>
        </p:nvSpPr>
        <p:spPr>
          <a:xfrm>
            <a:off x="604838" y="5075238"/>
            <a:ext cx="7947025" cy="1096962"/>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a:t>Drag picture to placeholder or click icon to add</a:t>
            </a:r>
            <a:endParaRPr lang="en-US" noProof="0" dirty="0"/>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2" name="Title 1"/>
          <p:cNvSpPr>
            <a:spLocks noGrp="1"/>
          </p:cNvSpPr>
          <p:nvPr>
            <p:ph type="title"/>
          </p:nvPr>
        </p:nvSpPr>
        <p:spPr>
          <a:xfrm>
            <a:off x="914400" y="5105400"/>
            <a:ext cx="7328514" cy="523043"/>
          </a:xfrm>
        </p:spPr>
        <p:txBody>
          <a:bodyPr anchorCtr="0"/>
          <a:lstStyle>
            <a:lvl1pPr algn="ctr">
              <a:defRPr sz="2000" b="0">
                <a:solidFill>
                  <a:schemeClr val="accent1">
                    <a:lumMod val="75000"/>
                  </a:schemeClr>
                </a:solidFill>
              </a:defRPr>
            </a:lvl1pPr>
          </a:lstStyle>
          <a:p>
            <a:r>
              <a:rPr lang="en-CA"/>
              <a:t>Click to edit Master title style</a:t>
            </a:r>
            <a:endParaRPr lang="en-US" dirty="0"/>
          </a:p>
        </p:txBody>
      </p:sp>
      <p:sp>
        <p:nvSpPr>
          <p:cNvPr id="11" name="Date Placeholder 4"/>
          <p:cNvSpPr>
            <a:spLocks noGrp="1"/>
          </p:cNvSpPr>
          <p:nvPr>
            <p:ph type="dt" sz="half" idx="10"/>
          </p:nvPr>
        </p:nvSpPr>
        <p:spPr/>
        <p:txBody>
          <a:bodyPr/>
          <a:lstStyle>
            <a:lvl1pPr>
              <a:defRPr/>
            </a:lvl1pPr>
          </a:lstStyle>
          <a:p>
            <a:pPr>
              <a:defRPr/>
            </a:pPr>
            <a:fld id="{F3D4A1B0-3905-4DB2-BA72-F8F4E2DCBCE6}" type="datetimeFigureOut">
              <a:rPr lang="en-US"/>
              <a:pPr>
                <a:defRPr/>
              </a:pPr>
              <a:t>9/12/2017</a:t>
            </a:fld>
            <a:endParaRPr lang="en-US"/>
          </a:p>
        </p:txBody>
      </p:sp>
      <p:sp>
        <p:nvSpPr>
          <p:cNvPr id="12" name="Slide Number Placeholder 6"/>
          <p:cNvSpPr>
            <a:spLocks noGrp="1"/>
          </p:cNvSpPr>
          <p:nvPr>
            <p:ph type="sldNum" sz="quarter" idx="11"/>
          </p:nvPr>
        </p:nvSpPr>
        <p:spPr/>
        <p:txBody>
          <a:bodyPr/>
          <a:lstStyle>
            <a:lvl1pPr>
              <a:defRPr/>
            </a:lvl1pPr>
          </a:lstStyle>
          <a:p>
            <a:pPr>
              <a:defRPr/>
            </a:pPr>
            <a:fld id="{3578835C-E435-441F-8AD7-3ED508DB0D7C}" type="slidenum">
              <a:rPr lang="en-US"/>
              <a:pPr>
                <a:defRPr/>
              </a:pPr>
              <a:t>‹#›</a:t>
            </a:fld>
            <a:endParaRPr lang="en-US"/>
          </a:p>
        </p:txBody>
      </p:sp>
      <p:sp>
        <p:nvSpPr>
          <p:cNvPr id="13" name="Footer Placeholder 5"/>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7" name="Rounded Rectangle 6"/>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8" name="Text Placeholder 2"/>
          <p:cNvSpPr>
            <a:spLocks noGrp="1"/>
          </p:cNvSpPr>
          <p:nvPr>
            <p:ph type="body" idx="1"/>
          </p:nvPr>
        </p:nvSpPr>
        <p:spPr bwMode="auto">
          <a:xfrm>
            <a:off x="457200" y="1752600"/>
            <a:ext cx="8229600" cy="4373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2"/>
                </a:solidFill>
                <a:latin typeface="+mn-lt"/>
              </a:defRPr>
            </a:lvl1pPr>
          </a:lstStyle>
          <a:p>
            <a:pPr>
              <a:defRPr/>
            </a:pPr>
            <a:fld id="{D61A0824-BA63-4DAB-AEB0-41C8C2359CE7}" type="datetimeFigureOut">
              <a:rPr lang="en-US"/>
              <a:pPr>
                <a:defRPr/>
              </a:pPr>
              <a:t>9/12/2017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2"/>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2"/>
                </a:solidFill>
                <a:latin typeface="+mn-lt"/>
              </a:defRPr>
            </a:lvl1pPr>
          </a:lstStyle>
          <a:p>
            <a:pPr>
              <a:defRPr/>
            </a:pPr>
            <a:fld id="{E29F63F9-CD33-411C-9FCA-A7A8A6EACD0A}" type="slidenum">
              <a:rPr lang="en-US"/>
              <a:pPr>
                <a:defRPr/>
              </a:pPr>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p>
        </p:txBody>
      </p:sp>
      <p:sp>
        <p:nvSpPr>
          <p:cNvPr id="10" name="Rectangle 9"/>
          <p:cNvSpPr/>
          <p:nvPr/>
        </p:nvSpPr>
        <p:spPr>
          <a:xfrm>
            <a:off x="373063" y="373063"/>
            <a:ext cx="8380412" cy="1117600"/>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25450" y="407988"/>
            <a:ext cx="8261350" cy="1039812"/>
          </a:xfrm>
          <a:prstGeom prst="rect">
            <a:avLst/>
          </a:prstGeom>
        </p:spPr>
        <p:txBody>
          <a:bodyPr vert="horz" lIns="91440" tIns="45720" rIns="91440" bIns="45720" rtlCol="0" anchor="ctr">
            <a:normAutofit/>
          </a:bodyPr>
          <a:lstStyle/>
          <a:p>
            <a:r>
              <a:rPr lang="en-CA"/>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47" r:id="rId1"/>
    <p:sldLayoutId id="2147483942" r:id="rId2"/>
    <p:sldLayoutId id="2147483948" r:id="rId3"/>
    <p:sldLayoutId id="2147483943" r:id="rId4"/>
    <p:sldLayoutId id="2147483944" r:id="rId5"/>
    <p:sldLayoutId id="2147483945" r:id="rId6"/>
    <p:sldLayoutId id="2147483949" r:id="rId7"/>
    <p:sldLayoutId id="2147483950" r:id="rId8"/>
    <p:sldLayoutId id="2147483951" r:id="rId9"/>
    <p:sldLayoutId id="2147483946" r:id="rId10"/>
    <p:sldLayoutId id="2147483952" r:id="rId11"/>
  </p:sldLayoutIdLst>
  <p:txStyles>
    <p:titleStyle>
      <a:lvl1pPr algn="ctr" rtl="0" fontAlgn="base">
        <a:spcBef>
          <a:spcPct val="0"/>
        </a:spcBef>
        <a:spcAft>
          <a:spcPct val="0"/>
        </a:spcAft>
        <a:defRPr sz="3500" kern="1200" cap="all">
          <a:solidFill>
            <a:srgbClr val="6B7D72"/>
          </a:solidFill>
          <a:latin typeface="+mj-lt"/>
          <a:ea typeface="+mj-ea"/>
          <a:cs typeface="+mj-cs"/>
        </a:defRPr>
      </a:lvl1pPr>
      <a:lvl2pPr algn="ctr" rtl="0" fontAlgn="base">
        <a:spcBef>
          <a:spcPct val="0"/>
        </a:spcBef>
        <a:spcAft>
          <a:spcPct val="0"/>
        </a:spcAft>
        <a:defRPr sz="3500">
          <a:solidFill>
            <a:srgbClr val="6B7D72"/>
          </a:solidFill>
          <a:latin typeface="Book Antiqua" pitchFamily="18" charset="0"/>
        </a:defRPr>
      </a:lvl2pPr>
      <a:lvl3pPr algn="ctr" rtl="0" fontAlgn="base">
        <a:spcBef>
          <a:spcPct val="0"/>
        </a:spcBef>
        <a:spcAft>
          <a:spcPct val="0"/>
        </a:spcAft>
        <a:defRPr sz="3500">
          <a:solidFill>
            <a:srgbClr val="6B7D72"/>
          </a:solidFill>
          <a:latin typeface="Book Antiqua" pitchFamily="18" charset="0"/>
        </a:defRPr>
      </a:lvl3pPr>
      <a:lvl4pPr algn="ctr" rtl="0" fontAlgn="base">
        <a:spcBef>
          <a:spcPct val="0"/>
        </a:spcBef>
        <a:spcAft>
          <a:spcPct val="0"/>
        </a:spcAft>
        <a:defRPr sz="3500">
          <a:solidFill>
            <a:srgbClr val="6B7D72"/>
          </a:solidFill>
          <a:latin typeface="Book Antiqua" pitchFamily="18" charset="0"/>
        </a:defRPr>
      </a:lvl4pPr>
      <a:lvl5pPr algn="ctr" rtl="0" fontAlgn="base">
        <a:spcBef>
          <a:spcPct val="0"/>
        </a:spcBef>
        <a:spcAft>
          <a:spcPct val="0"/>
        </a:spcAft>
        <a:defRPr sz="3500">
          <a:solidFill>
            <a:srgbClr val="6B7D72"/>
          </a:solidFill>
          <a:latin typeface="Book Antiqua" pitchFamily="18" charset="0"/>
        </a:defRPr>
      </a:lvl5pPr>
      <a:lvl6pPr marL="457200" algn="ctr" rtl="0" fontAlgn="base">
        <a:spcBef>
          <a:spcPct val="0"/>
        </a:spcBef>
        <a:spcAft>
          <a:spcPct val="0"/>
        </a:spcAft>
        <a:defRPr sz="3500">
          <a:solidFill>
            <a:srgbClr val="6B7D72"/>
          </a:solidFill>
          <a:latin typeface="Book Antiqua" pitchFamily="18" charset="0"/>
        </a:defRPr>
      </a:lvl6pPr>
      <a:lvl7pPr marL="914400" algn="ctr" rtl="0" fontAlgn="base">
        <a:spcBef>
          <a:spcPct val="0"/>
        </a:spcBef>
        <a:spcAft>
          <a:spcPct val="0"/>
        </a:spcAft>
        <a:defRPr sz="3500">
          <a:solidFill>
            <a:srgbClr val="6B7D72"/>
          </a:solidFill>
          <a:latin typeface="Book Antiqua" pitchFamily="18" charset="0"/>
        </a:defRPr>
      </a:lvl7pPr>
      <a:lvl8pPr marL="1371600" algn="ctr" rtl="0" fontAlgn="base">
        <a:spcBef>
          <a:spcPct val="0"/>
        </a:spcBef>
        <a:spcAft>
          <a:spcPct val="0"/>
        </a:spcAft>
        <a:defRPr sz="3500">
          <a:solidFill>
            <a:srgbClr val="6B7D72"/>
          </a:solidFill>
          <a:latin typeface="Book Antiqua" pitchFamily="18" charset="0"/>
        </a:defRPr>
      </a:lvl8pPr>
      <a:lvl9pPr marL="1828800" algn="ctr" rtl="0" fontAlgn="base">
        <a:spcBef>
          <a:spcPct val="0"/>
        </a:spcBef>
        <a:spcAft>
          <a:spcPct val="0"/>
        </a:spcAft>
        <a:defRPr sz="3500">
          <a:solidFill>
            <a:srgbClr val="6B7D72"/>
          </a:solidFill>
          <a:latin typeface="Book Antiqua" pitchFamily="18" charset="0"/>
        </a:defRPr>
      </a:lvl9pPr>
    </p:titleStyle>
    <p:bodyStyle>
      <a:lvl1pPr marL="342900" indent="-228600" algn="l" rtl="0" fontAlgn="base">
        <a:spcBef>
          <a:spcPct val="20000"/>
        </a:spcBef>
        <a:spcAft>
          <a:spcPct val="0"/>
        </a:spcAft>
        <a:buClr>
          <a:schemeClr val="accent1"/>
        </a:buClr>
        <a:buFont typeface="Arial" charset="0"/>
        <a:buChar char="•"/>
        <a:defRPr sz="2400" kern="1200">
          <a:solidFill>
            <a:schemeClr val="tx2"/>
          </a:solidFill>
          <a:latin typeface="+mn-lt"/>
          <a:ea typeface="+mn-ea"/>
          <a:cs typeface="+mn-cs"/>
        </a:defRPr>
      </a:lvl1pPr>
      <a:lvl2pPr marL="639763" indent="-228600" algn="l" rtl="0" fontAlgn="base">
        <a:spcBef>
          <a:spcPct val="20000"/>
        </a:spcBef>
        <a:spcAft>
          <a:spcPct val="0"/>
        </a:spcAft>
        <a:buClr>
          <a:schemeClr val="accent2"/>
        </a:buClr>
        <a:buFont typeface="Arial" charset="0"/>
        <a:buChar char="•"/>
        <a:defRPr sz="2000" kern="1200">
          <a:solidFill>
            <a:schemeClr val="tx2"/>
          </a:solidFill>
          <a:latin typeface="+mn-lt"/>
          <a:ea typeface="+mn-ea"/>
          <a:cs typeface="+mn-cs"/>
        </a:defRPr>
      </a:lvl2pPr>
      <a:lvl3pPr marL="914400" indent="-228600" algn="l" rtl="0" fontAlgn="base">
        <a:spcBef>
          <a:spcPct val="20000"/>
        </a:spcBef>
        <a:spcAft>
          <a:spcPct val="0"/>
        </a:spcAft>
        <a:buClr>
          <a:srgbClr val="B5AE53"/>
        </a:buClr>
        <a:buFont typeface="Arial" charset="0"/>
        <a:buChar char="•"/>
        <a:defRPr kern="1200">
          <a:solidFill>
            <a:schemeClr val="tx2"/>
          </a:solidFill>
          <a:latin typeface="+mn-lt"/>
          <a:ea typeface="+mn-ea"/>
          <a:cs typeface="+mn-cs"/>
        </a:defRPr>
      </a:lvl3pPr>
      <a:lvl4pPr marL="1279525" indent="-228600" algn="l" rtl="0" fontAlgn="base">
        <a:spcBef>
          <a:spcPct val="20000"/>
        </a:spcBef>
        <a:spcAft>
          <a:spcPct val="0"/>
        </a:spcAft>
        <a:buClr>
          <a:srgbClr val="848058"/>
        </a:buClr>
        <a:buFont typeface="Arial" charset="0"/>
        <a:buChar char="•"/>
        <a:defRPr sz="1600" kern="1200">
          <a:solidFill>
            <a:schemeClr val="tx2"/>
          </a:solidFill>
          <a:latin typeface="+mn-lt"/>
          <a:ea typeface="+mn-ea"/>
          <a:cs typeface="+mn-cs"/>
        </a:defRPr>
      </a:lvl4pPr>
      <a:lvl5pPr marL="1554163" indent="-228600" algn="l" rtl="0" fontAlgn="base">
        <a:spcBef>
          <a:spcPct val="20000"/>
        </a:spcBef>
        <a:spcAft>
          <a:spcPct val="0"/>
        </a:spcAft>
        <a:buClr>
          <a:srgbClr val="E8B54D"/>
        </a:buClr>
        <a:buFont typeface="Arial" charset="0"/>
        <a:buChar char="•"/>
        <a:defRPr sz="1600" kern="120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prostatecanceruk.org/prostate-information/living-with-prostate-cancer/gay-and-bisexual-men" TargetMode="Externa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6.gif"/></Relationships>
</file>

<file path=ppt/slides/_rels/slide43.xml.rels><?xml version="1.0" encoding="UTF-8" standalone="yes"?>
<Relationships xmlns="http://schemas.openxmlformats.org/package/2006/relationships"><Relationship Id="rId3" Type="http://schemas.openxmlformats.org/officeDocument/2006/relationships/hyperlink" Target="http://www.erecaid.org/" TargetMode="External"/><Relationship Id="rId7"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www.google.ca/url?sa=i&amp;rct=j&amp;q=&amp;esrc=s&amp;source=images&amp;cd=&amp;cad=rja&amp;uact=8&amp;ved=0CAcQjRw&amp;url=http://www.urologygroupvirginia.com/adult-patient-library-web-pages/erectile-dysfunction/erectile-dysfunction/&amp;ei=qWD_VJOdLIfvoAS984HADg&amp;bvm=bv.87920726,d.cGU&amp;psig=AFQjCNFF25YgB_532M3MejI2LEKQwGbPBw&amp;ust=1426108948415745" TargetMode="External"/><Relationship Id="rId5" Type="http://schemas.openxmlformats.org/officeDocument/2006/relationships/image" Target="../media/image68.jpeg"/><Relationship Id="rId4" Type="http://schemas.openxmlformats.org/officeDocument/2006/relationships/image" Target="../media/image67.jpe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jpeg"/></Relationships>
</file>

<file path=ppt/slides/_rels/slide5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89.jp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57.xml.rels><?xml version="1.0" encoding="UTF-8" standalone="yes"?>
<Relationships xmlns="http://schemas.openxmlformats.org/package/2006/relationships"><Relationship Id="rId8" Type="http://schemas.openxmlformats.org/officeDocument/2006/relationships/image" Target="../media/image109.jpg"/><Relationship Id="rId3" Type="http://schemas.openxmlformats.org/officeDocument/2006/relationships/image" Target="../media/image104.jpeg"/><Relationship Id="rId7" Type="http://schemas.openxmlformats.org/officeDocument/2006/relationships/image" Target="../media/image108.jpg"/><Relationship Id="rId12" Type="http://schemas.openxmlformats.org/officeDocument/2006/relationships/image" Target="../media/image112.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hyperlink" Target="http://www.amazon.com/gp/product/images/1890504874/ref=dp_image_z_0?ie=UTF8&amp;n=283155&amp;s=books" TargetMode="External"/><Relationship Id="rId5" Type="http://schemas.openxmlformats.org/officeDocument/2006/relationships/image" Target="../media/image106.png"/><Relationship Id="rId10" Type="http://schemas.openxmlformats.org/officeDocument/2006/relationships/image" Target="../media/image111.jpg"/><Relationship Id="rId4" Type="http://schemas.openxmlformats.org/officeDocument/2006/relationships/image" Target="../media/image105.png"/><Relationship Id="rId9" Type="http://schemas.openxmlformats.org/officeDocument/2006/relationships/image" Target="../media/image110.jpeg"/></Relationships>
</file>

<file path=ppt/slides/_rels/slide5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jpeg"/></Relationships>
</file>

<file path=ppt/slides/_rels/slide5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a:xfrm>
            <a:off x="428625" y="2428875"/>
            <a:ext cx="8229600" cy="1143000"/>
          </a:xfrm>
        </p:spPr>
        <p:txBody>
          <a:bodyPr>
            <a:normAutofit fontScale="90000"/>
          </a:bodyPr>
          <a:lstStyle/>
          <a:p>
            <a:pPr fontAlgn="auto">
              <a:spcAft>
                <a:spcPts val="0"/>
              </a:spcAft>
              <a:defRPr/>
            </a:pPr>
            <a:br>
              <a:rPr sz="4400" dirty="0">
                <a:solidFill>
                  <a:schemeClr val="accent1">
                    <a:lumMod val="75000"/>
                  </a:schemeClr>
                </a:solidFill>
                <a:latin typeface="Arial" pitchFamily="34" charset="0"/>
                <a:cs typeface="Arial" pitchFamily="34" charset="0"/>
              </a:rPr>
            </a:br>
            <a:br>
              <a:rPr lang="en-US" dirty="0">
                <a:solidFill>
                  <a:schemeClr val="accent1">
                    <a:lumMod val="75000"/>
                  </a:schemeClr>
                </a:solidFill>
                <a:latin typeface="Arial" pitchFamily="34" charset="0"/>
                <a:cs typeface="Arial" pitchFamily="34" charset="0"/>
              </a:rPr>
            </a:br>
            <a:endParaRPr sz="3600" dirty="0">
              <a:solidFill>
                <a:schemeClr val="accent1">
                  <a:lumMod val="75000"/>
                </a:schemeClr>
              </a:solidFill>
              <a:latin typeface="Arial" pitchFamily="34" charset="0"/>
              <a:cs typeface="Arial" pitchFamily="34" charset="0"/>
            </a:endParaRPr>
          </a:p>
        </p:txBody>
      </p:sp>
      <p:sp>
        <p:nvSpPr>
          <p:cNvPr id="14338" name="Rectangle 5"/>
          <p:cNvSpPr>
            <a:spLocks noGrp="1" noChangeArrowheads="1"/>
          </p:cNvSpPr>
          <p:nvPr>
            <p:ph idx="1"/>
          </p:nvPr>
        </p:nvSpPr>
        <p:spPr>
          <a:xfrm>
            <a:off x="785813" y="3025775"/>
            <a:ext cx="7543800" cy="2903538"/>
          </a:xfrm>
        </p:spPr>
        <p:txBody>
          <a:bodyPr/>
          <a:lstStyle/>
          <a:p>
            <a:pPr algn="ctr">
              <a:buFont typeface="Wingdings" pitchFamily="2" charset="2"/>
              <a:buNone/>
            </a:pPr>
            <a:endParaRPr lang="en-US" sz="2800" dirty="0">
              <a:latin typeface="Arial" charset="0"/>
            </a:endParaRPr>
          </a:p>
          <a:p>
            <a:pPr algn="ctr">
              <a:buFont typeface="Wingdings" pitchFamily="2" charset="2"/>
              <a:buNone/>
            </a:pPr>
            <a:endParaRPr lang="en-US" sz="2000" dirty="0">
              <a:latin typeface="Arial" charset="0"/>
            </a:endParaRPr>
          </a:p>
          <a:p>
            <a:pPr algn="ctr">
              <a:buFont typeface="Wingdings" pitchFamily="2" charset="2"/>
              <a:buNone/>
            </a:pPr>
            <a:endParaRPr lang="en-US" sz="2000" dirty="0">
              <a:latin typeface="Arial" charset="0"/>
            </a:endParaRPr>
          </a:p>
        </p:txBody>
      </p:sp>
      <p:sp>
        <p:nvSpPr>
          <p:cNvPr id="14339" name="Rectangle 15"/>
          <p:cNvSpPr>
            <a:spLocks noChangeArrowheads="1"/>
          </p:cNvSpPr>
          <p:nvPr/>
        </p:nvSpPr>
        <p:spPr bwMode="auto">
          <a:xfrm>
            <a:off x="0" y="0"/>
            <a:ext cx="9144000" cy="15875"/>
          </a:xfrm>
          <a:prstGeom prst="rect">
            <a:avLst/>
          </a:prstGeom>
          <a:solidFill>
            <a:srgbClr val="000000"/>
          </a:solidFill>
          <a:ln w="9525">
            <a:solidFill>
              <a:schemeClr val="tx1"/>
            </a:solidFill>
            <a:miter lim="800000"/>
            <a:headEnd/>
            <a:tailEnd/>
          </a:ln>
        </p:spPr>
        <p:txBody>
          <a:bodyPr wrap="none" anchor="ctr">
            <a:spAutoFit/>
          </a:bodyPr>
          <a:lstStyle/>
          <a:p>
            <a:endParaRPr lang="en-CA" dirty="0">
              <a:latin typeface="Century Gothic" pitchFamily="34" charset="0"/>
            </a:endParaRPr>
          </a:p>
        </p:txBody>
      </p:sp>
      <p:sp>
        <p:nvSpPr>
          <p:cNvPr id="14340" name="AutoShape 18" descr="data:image/jpeg;base64,/9j/4AAQSkZJRgABAQAAAQABAAD/2wCEAAkGBhQRERQUERQUFRQWGRUZFxQWFBcYFRgYGBYVGBwZFxoXICYeGRkjGh8UHzEsJCc1LS0vGB4xNjIqNSorLCkBCQoKDgwOGg8PGjAkHyQwNTQ1MzUsLDYsLCo1NSwuMi4sNDItLC4sNCowLCwtNCwsNS01LzUvLzUqLDUtLjQtNf/AABEIALgAsAMBIgACEQEDEQH/xAAcAAEAAgMBAQEAAAAAAAAAAAAABQYDBAcCAQj/xABBEAACAQMDAgQDBQYDBQkAAAABAgMABBEFEiEGMRMiQVEHFGEjMlJxgRUkQnKRoTNigjRDsbPxFlNzdIOSoqSy/8QAGgEBAAIDAQAAAAAAAAAAAAAAAAQFAQMGAv/EADARAAIBAgQDBgUFAQAAAAAAAAABAgMRBBIhMRNBUQVhccHh8BWBkaGxFDJCYtEi/9oADAMBAAIRAxEAPwDuNKUoBSlKAUpSgFKUoBSlKAUpSgFKUoBSlKAUpSgFKUoBSlKAUpSgFKUoBSlKAV5LV9NcF6s0dbjWLxW2jBDZKBjhYo+Bn8611aipxzS2JOGw/Hk43tZXO9ZpmuRXfwvsU8MZkyzop5g/iGcAYGD/AH+hqH6u6CtrZBJBkjaSQ4jbswXAKAYrE6nDV5e+RtpYelVmoKpq/wCvqd1zTNfn3pjoD5oq8ixxwNuCv5dxkHZSCOFI3YPuuPXNOqughanfGiyQgAM/kyrlsbcADIA2EnGAWA716zO17Ej4fS43A4yzXts7X6XP0Fmma4h0t8O7WeMvOT2iICCNPvqxx5wcnj0rft/hlYvHIcyblM4XmDH2e7AwAcnjnHP5V5hUzxzR2I1ShShJxdTb+vqdf3V6FcL+H+lrBrMSKF4WXzBduQYS2K7oKzTqKpFSWzNeJocCeW99E/qKUpWwjClKUApSlAKUpQClKUApSlAK4nqxxrN6T2w3/Khrtlfn3rydk1S7KsVO8chipx4UeeRjio2KhxKTj1Lbsmk6taUFzi/I6PqGrofC5cfaRkgHsACD/vcf2x9DUF15fLJBgZOEPJPf7RT+Jvp6/lVJs9Cup1Lqr7MHLuxVSoGTyxywx7A1Nab0M8sat80vhuAcJ4jAj2OWUd/Qiqqvi7K1WpG11eyfjybtsT44Cjh6ikqibT735WJrpy+W60xoA6wtErllXnd4YLKXJ7KQMkAY4I3A196rnWz05bfPjM/lGW27Q2GZkGPtEVgO2MEjzNWmPhsmCPmJcEFThUGQeCD34NfG+GycYuJeAANyocADAHGOAK9/GcNa1/szWsLQWJ4uZ5b32V+vUl+jtQWODDZ5SDkEeiHj76+hH0qQstWXwpRliSZ8DI53F8d5SB39ePoKpmodDTIhYXSlEU8SGRFVR6Z3MAP0qvXmkXESiR0k2EKRIpLLtIyMkHKjHvjFa8PiXKOWnUjbwf8AqPS7Po15tuok34r8otXSTZ1yIjsUc/8A167TXBvhnIW1WAkliVm5LFj/AITep57V3gVb4aGSmo9CB2rTdPEZHukvwfaUpUgqxSlKAUpSgFKUoBSlKAUpSgFczn0WNr28nKK8wlITefIpWKPGBjjn1wT7V0pmxj61zbqDVxaG8kIy3j4RfxO0Ue0H6AZJ+gqq7Wzugow3bS/JMwSbq2XM8dP620sbfMmNZ45GilUHCBwcqF3E7gy4I9+fyqn3Osfsq6MccsTwuSwiMinb/lO3JjcdgcYYY4JrV0q7jO83ADq5IugwGHidsibH44ZSTn0WQ/hrW1H4bCyla5Z820IEhbapZjuVQgTIG4Z3Zzt+6Peqqjh6NKtKnVdlLlbRvu6Wvp3Msqs6uGk4Sinbfw6+pI3/AMSnuB+6PFa4UkG4wWlbzDEZPkCZBGSck+le7D4oeASl1Il13Iktk27MNjEmcIQcggqTj17iom00t4bbwpRDNAnCyAiJlEsbPlTMqh2YvF5gx8MdgSaySQeJA22CGKFkl8SYOJmO1MuYvC8oZRkedlD7Y8jK5q5+F4Vw4eT58/ruVP6mpmzXJM9QftOfwXmhggUguniqC30yxG9u/YYXv3xVo1bqLasK2LQySzSeHGCxMZWMEyHcp+6q4GRnkgc1RrL4WCafx3dRaSIJhjysquN5jK+mFP3gcDGcelZL/UgrRSQ5DLsMAbkx26Z8MNnndKS0jeuCgqlqYejVqRhRd0uVtL9/PW2vcurLem6uKnw4RtfZefqdA07RYo9TtZY0CO5nVgvCH7Bznb2DZHcd66QK5507qK3U9jKnHM5K+qsIWVgfyJ/uK6ErZ7Vb9lZ/0yU902vuVWL0qtHqlKVaEUUpSgFKUoBSlKAUpSgFRl/rQjfw0SSWUruEaAfdyQCzMQqgkEcn0NSdV3qO3IliZHaIyh7cypjcjNiSJuQQcOrLyMfamgKh8S9JlNqLmZwLiOaN1EbHECHciiM8HduIYtgbiB6KBUD1Msl5bxXABLSRxzsoHdo1NvMVA77SIW/JzU1YQ/OmbxI7idrlHgFwm9re3XeSoJkCM7CQKWIXAK4woFbWiaa8Wk20rAiW1eZpFHJCGSRZl49h5/8AQKiYqMnBuG61XiuXz2J+GxCpZZL90ZX+T/xr7nK7W3aR1SP70nkXB77wR/TBOfpmuhaXaB4p9NuiWMabVc95LduI5B/mU4U/VR71RddjaG9lP3cSM6FR93c29GTHoRgj071PJ1U1wY5fCIu7cO3lxtnhxmaPHdWKDeB23JwecVTY2M60Yzjta9+ae6fhy7tzou0c9ZRrqOltfXyKhF07LHFfQTy7TFsiG7eyKobxiygZKq21MYB+8T6E1kTpOW4NnbRyEhkYTFdwjCIyyByDjd5ZFHIzuGOKu/U+hyXjJNaxRTRyxAbmneI4YAebbgupXZwDkYYdjivXTlhLYLPPeLHHGic7JWlZsBAMbjwAqqoHckjJ4FS32nF4bMmuJbbnm22OYWHfEs1/z17je6itzME022OwNHmRh/u4EG1R+bsFX8gxrnlxuDMHyGBIbPcMDgg/keKssvVD2ol+zPzk5DzOcFYcr5IlHdzGhA9txY89qh+llzeRu33EJlct7KrFpGz7cH+b9KiYKE8PTlJrRK66t834PRLwOo7Pc6EJ15LRrS/dt8uveyw6d41jZTycpJtCr+JHu3RQfo6xRbvceIKsnQkHyllFLC8e8gyz27yKm+OWRhG+5uEk4wpPD8g/wlXUvTks2nQpgrNc3UbsD3QSAqMj3jj25/lNer20hnkEUFvcqyhUVJYEe3XZtgWd4XdS22M+Tf5eCQrEGrvDwlGCzb8/F6v6HNYiuqqcv5OTb8NLfll907VlmZ02ukibd8brhgGztPGQQcNyD/Ca36gelYRiWRclS4jQsckx248IEn1ywkb/AFfWp6pJCFKUoBSlKAUpSgFKUoBWlq9h48LIDtY4KtjO11IZGx64YKfrit2vjUBz+509ryO4m2xF5U8ISNJxYvGCkwHtskDyBlwWOM4ABqeWUWsytu3W10V8/BCTkAKxI42SjaM/jA/HxRNM16TT9VvLZxmOeSWRd2diM6mRJW9oyMq+Pw59DUuuozHxZL4SeE3gxfKbPLOz24DwW6EglkmBYMCcgnnjIwnc2VKbg1fmk/r7sYuoelIw3gSriNtwtJh96POSYM+u3kqDwyjHdTVb6B0kpcTNJw8H2eP8zE5P5bV4/mrookUJ8te5khkwIZ3yCfwxzHvHcKcYbjcQOz5FRt3pb2bs0i+JHgD5kL9oFHZbgKM8c+cccnIXkmhx+Fq06c+DrGXLo+du580WeFx0o03Rk9H799SG0j90uWtDxFJultvYc5lhH8pO8fRj7V9vP3u7WLvBbFZJfZ5+8cf+gfaH67K3Nb0/5mEGFlEqESwScFRIvIOR3VhlT7hjXrSbFbS3Adxnl5ZWOA0jnLuxPuf7ACucc424n89vn1+n31N2V/t5e9Co9Z6IXvohH965A/RkIVmP027T+hq4dL9MRM+yFf3eJh4sh5aeVDwmfVUPmbHAOFA+9jastDe7cPtMMWMGYrtnkTOdkefNHGfVjgn0H8QyatqKtayi2TNnBE7MIyFNwsYOYoD/AN0ed0g78hckkjpsDhasoQdbRR2XV8m/DkiPi8dKcFRT0Xv0Mepal827mJlwEcQKZGjLRZ2T3Kuo8jMMxxEkD7zZIbjUinZpMpLI+1lhtHnieOdZpVcOjuxAnWFA8mGQ8482Qakr/RYr2ITYgRUjj++We3BTcWE0H2at4QLbdxx5skDAqp6BeveazbxoHEFirqgcYYKkfhl2HozsVAHoABgYIq7bsV0Kbnd9Ffy/LR1mxs1hjSNOFRVVfyUYGfc1noKVk1ilKUApSlAKUpQClKUApSlAV3qjoyO9aOXc0NxFzHPHjcOc7WVgVdO/B9z7moLWOnjbDcPCIZFiFxIjFbdSw3Aqp8qdyjc7MBW8uCt/r4Vz3oZuzmRlCh4LVl8RpZITaykSy3b5TfPdbgdibBvyBhkYe6qLFpd44DGzZp4Vd4/BlLJIDGSG+XmfiVODjdxwfOMYr1q/STBSbRynldVUEK0Qfbu+WkIPhZwvlIKcDGzuIGEmO6UvAiiBY1t0YHdDBHzKEiHnedhjmLepCKDjnIwS0lnaSOdjPZTtklCBHuPqfDf7KQ+pK8/WvVtb2sb5TxL64U8EYk2Nz2PEMJ/UHmsPRs7zW0s1zIZomLN4R8OdUyd+wbV8QMgIQowJBU4rRnSUSzW9wXuhG0Mny8O2HNsyOA0ccbBiUm4YFuQq/lWngU8+fKs3W2p6zyta+hIX+oeJMYr1giYXMS/7MrODsS4mYr4zscYjTjB5DAg1CTWM0zF5I4fmLfdGL8fZQBUB3RXEYffHHt5BQ9yD5ec5n0dZRtR7hiSQ9riKaRUwyKJJnyLeXwyYyd+7aQO4zVn0vpcDBmC4B3CFMmMMMYeVm81xKAF8z+wwARmtx5IjTelRLEflx4EW2NVkaPdJOYlCxvIshz4SL9xW78FuBhpvpbpCKwRhFvd5DulmkOZJGyTlj+ZY4H4j6k1OivtDN+QpSlDApSlAKUpQClKUB8Jpmqr8ULl49NmaN2Rg0OGRirDM0YOCOe3FWac+VvyP/CgMmaE1za4lupLHRflZitw4RtzlmWQrZyPsl5yyuRgk8jOe4rd1nqz5nSbt03wXMICTRbiJIZN65GRglSMlWHcfrgC+Zr7VNuJWbXPBLv4Tae5KB2C7jc7dwAPD44z3rJ0ZqhhtZ4buQl7F5Ekkcks0QBkjlY8k5iI/VTQFtzWC7s0lXZKiup/hZQw/ofWuba2zpbae9y86/NXwknRZJtypLFMywgRHdhFEa4X1UmtvqyaKLRr6SxadCAmWd7oOGDR/dM53AYP8PFAW59AK/wCBPND/AJcrIn9JQ39jXxOnFbPjySzZ7hiEQ491iCgj881WLaRJby2OlvKyo7i7YSStbiMIfI4lJBm37MbfMBnOBWneXVv85cxas00LvL+6TmSWKERbVCCGRCESQNuJzyT3yOAB0aC3WNQqKqqOAqgBR9ABwKyiqZcOz654JeTwm05yUEjBcm527hgjD7eM9x71G/8AZ+L9tfLbrjwfkvF2fN3P+J8zs358TOdvHegOi5pmqNq0x0q8S4eR/kJkSGYO7uIJUXEUo3EkK4BRsd2wTkmp3pm3kIkuJ94kuGDCJicQxAYjj25wH2+ZsDO5iOcCgJzNM1TLud73VJLQsyW1rFG8qozI0sspOxWZSG8NVBOARk98ivHWdmNOtnvbMtG9vtZog7eFMm5QyOhJXJBOGA3A0Bdq+1zXU76GTV3Fy1x4Js4HRI2usBmkfLFbc8HGBk1f9KjRYYxFu8PaCu8uWweeTJ58/wA3NAbdKUoBSlKAhestAN9ZTW6tsaRfK5GQrqwZSfpkCo99Rv5YTF8n4U7KVMxmia3RiMGRcMZGA7hdgJ4BI71ZLu6WJGeRgqIpZmPYKBkk/kM1RND1291gtLbP8lYhmWOTw1e5mxwWG/KRrn6E9x+QE6enWjOmpFzHaEhmYgHYLWSEHHqSxXt7mozr7oZrtTNaER3JUI44CTxbgTHJn1GMq3cdu3bLqPT2pQrustQaVx3iu44SjfQPEiFP7/pVwFAVs6LL+2BdYHgizaHduGfENx4mNvfG31rV6i6SkmvI5IiohmVY71T3eOJ/FjIHqSd8Rz/C/wDSIX4iP+3VtmBFnIHgjfA2tcxkFyG9cE+GR74ro4oCrdbaZNKbJ7ePxTb3KzOm9UJURyrwXIGcsK1urLS61DTbuD5YwyuqrGrzRNv8yk8qSFxj1rD8Oep57ybUUnYMLe5eKPChcIGcYOO54HeprrPq6LTbYzygschY41+9I57Kv9yT6AHv2oDRv9BmgvUu7IAiUhLyAsFDjss6Z4Eqdj+Icdxzj6hS7u4Lm0ezX7XxI0nMqNAEY4WRgT4gkUYbaF7gYPqPGmaVqV0gku7s2hbkW9rHHmMHsHkmVyze+AADS50jVLeSNra7F1FvQSRXMUYcISAzJJEEyQOcEenr2oDLYdMSw6nFMPNBHYLbbyw3l1mDDI78qM5962P2LL+2BdYHg/JeDu3DPifMeJjb3xt5zVlNc5134hvBrNvAM/KEmCWTA2/MSBXVd3ugMf8A72oCx/ELRZbvTp4IAGkfZtBYKOJEY5J4HANWMV8Fc36N1a+1GW/DXjRLb3MkSKkEByoZsZLqTnAAoCw6hok0N8b21USeJGsVxBuCswQkpJGzeXeoJGGIBB7g1h6h0+41JBbNE1vbOVM8kjoZHRWDeHEqE43EDLMRgZwDniKi6mvLTVI9Pu5EmS5RmguUiEciMA3DoMocEH+oPuK99BdYXDXl1p+pFTcxHdE6qEWWL3UD6bW/Jj+E0BN2uiSJq0tztAga1iiU5GdyyMxG3uBgirKKq/WWtzI0FrZMourhuGZd6xRJgySsvqAMKM9yas8akAAnJAHJxk/XjigPVKUoBSlKAo/xomZdGutnqI1P8pkQH+1S/wAPrdU0uyCdvAiP6sgZv/kTUh1DoyXltNbyZ2SoykjuM9mH1Bwf0qhdHa/JpEXyOqq8aREiG8CM1vJHkkBmUHYw57/9QOm1Bdba+bKylmUbpMbYkAyWmfyxqAO/mIOB7GtKT4j2reW0L3khIAjtkL9zjLvjYij1JNat/uu9Yhi2t4FkhnZip2tcSeSMAkYOxCzcepPtQFF6vEH7Jhit1vPmrMrMkzWNyu6QHdK7M6eUMSz5J7qM11bpHqFb6zguVx9ogLAejjh1/Rsj+lS0iBgQwBB4IPYg+h9xXMfhcklhe32mur+CrmW2cq23acZUMeCdpQ/mr0Bk+D3+06z/AOdk/wD3LWt8UDv1nRY3/wAPxS2PQtvj7++ML/X61rdAdQR2FzqouhMni3cjpi3mcMu+QZBRSKkur7dNciD6eZFu7J1liaWGSJSWP3AZVAOSin2BUZ4NAdMAqI6h6ogsREbhiolkWJMKWy7dgcdhUFpXxPg2KuobrG4HDxzoyJuHcxuRtZSe3NVv4kavHqfyMdhuuWju4pHMUbsioAQS0mNg7j1oDo3UWuLZ2s1w4yI1LbfVm7Ko+rMVH61yfWRFPorW7x3hvGJuS/yNyM3TEu3m2YA5KA9gMelXbqctdajZ2YVvBjJup22nYfDOIU3diTJ5iPov1q6CgKz8Oep/2hp8E5OZMbJf/EThj+vDf6q5j0x1XcacNYnitBcRLey+IfG2MnmfkqEbcvbJyMf3qx9Gwvput3lnsf5W5+3hYIfDVyNxXIGAMbl/9NRWx8JrFhJqwkQhXvJeHUgMpL/i7gj/AI0Bv9JaGLyePVriaOeRo9sCQqVhhQ5zjf5mkyWBLYwSeO2Nb4saEyLFqlrhbmyO4+0kOfMje+Mk/kWHqMRdlFJ0/qHhBZH0u6JZdqs/y0nrnGTt7fmOe6nN0+ISltLvAoJJhkwFBJJI9AKA0vh+pulfU5RiS6AEa5z4VuhISMH3Jy7e5I9hVxqq/C6Jl0mzVgVYR4IIII8zdwatVAKUpQClKUApSlAKUpQClKUApSlAMUpSgFKUoBSlKAUpSgFKUoBSlKAUpSgFKUoBSlKAUpSgFKUoBSlKAUpSgFKUoBSlKAUpSgFKUoD/2Q=="/>
          <p:cNvSpPr>
            <a:spLocks noChangeAspect="1" noChangeArrowheads="1"/>
          </p:cNvSpPr>
          <p:nvPr/>
        </p:nvSpPr>
        <p:spPr bwMode="auto">
          <a:xfrm>
            <a:off x="63500" y="-850900"/>
            <a:ext cx="1676400" cy="1752600"/>
          </a:xfrm>
          <a:prstGeom prst="rect">
            <a:avLst/>
          </a:prstGeom>
          <a:noFill/>
          <a:ln w="9525">
            <a:noFill/>
            <a:miter lim="800000"/>
            <a:headEnd/>
            <a:tailEnd/>
          </a:ln>
        </p:spPr>
        <p:txBody>
          <a:bodyPr/>
          <a:lstStyle/>
          <a:p>
            <a:endParaRPr lang="en-CA" dirty="0">
              <a:latin typeface="Century Gothic" pitchFamily="34" charset="0"/>
            </a:endParaRPr>
          </a:p>
        </p:txBody>
      </p:sp>
      <p:sp>
        <p:nvSpPr>
          <p:cNvPr id="14341" name="AutoShape 20" descr="data:image/jpeg;base64,/9j/4AAQSkZJRgABAQAAAQABAAD/2wCEAAkGBhQRERQUERQUFRQWGRUZFxQWFBcYFRgYGBYVGBwZFxoXICYeGRkjGh8UHzEsJCc1LS0vGB4xNjIqNSorLCkBCQoKDgwOGg8PGjAkHyQwNTQ1MzUsLDYsLCo1NSwuMi4sNDItLC4sNCowLCwtNCwsNS01LzUvLzUqLDUtLjQtNf/AABEIALgAsAMBIgACEQEDEQH/xAAcAAEAAgMBAQEAAAAAAAAAAAAABQYDBAcCAQj/xABBEAACAQMDAgQDBQYDBQkAAAABAgMABBEFEiEGMRMiQVEHFGEjMlJxgRUkQnKRoTNigjRDsbPxFlNzdIOSoqSy/8QAGgEBAAIDAQAAAAAAAAAAAAAAAAQFAQMGAv/EADARAAIBAgQDBgUFAQAAAAAAAAABAgMRBBIhMRNBUQVhccHh8BWBkaGxFDJCYtEi/9oADAMBAAIRAxEAPwDuNKUoBSlKAUpSgFKUoBSlKAUpSgFKUoBSlKAUpSgFKUoBSlKAUpSgFKUoBSlKAV5LV9NcF6s0dbjWLxW2jBDZKBjhYo+Bn8611aipxzS2JOGw/Hk43tZXO9ZpmuRXfwvsU8MZkyzop5g/iGcAYGD/AH+hqH6u6CtrZBJBkjaSQ4jbswXAKAYrE6nDV5e+RtpYelVmoKpq/wCvqd1zTNfn3pjoD5oq8ixxwNuCv5dxkHZSCOFI3YPuuPXNOqughanfGiyQgAM/kyrlsbcADIA2EnGAWA716zO17Ej4fS43A4yzXts7X6XP0Fmma4h0t8O7WeMvOT2iICCNPvqxx5wcnj0rft/hlYvHIcyblM4XmDH2e7AwAcnjnHP5V5hUzxzR2I1ShShJxdTb+vqdf3V6FcL+H+lrBrMSKF4WXzBduQYS2K7oKzTqKpFSWzNeJocCeW99E/qKUpWwjClKUApSlAKUpQClKUApSlAK4nqxxrN6T2w3/Khrtlfn3rydk1S7KsVO8chipx4UeeRjio2KhxKTj1Lbsmk6taUFzi/I6PqGrofC5cfaRkgHsACD/vcf2x9DUF15fLJBgZOEPJPf7RT+Jvp6/lVJs9Cup1Lqr7MHLuxVSoGTyxywx7A1Nab0M8sat80vhuAcJ4jAj2OWUd/Qiqqvi7K1WpG11eyfjybtsT44Cjh6ikqibT735WJrpy+W60xoA6wtErllXnd4YLKXJ7KQMkAY4I3A196rnWz05bfPjM/lGW27Q2GZkGPtEVgO2MEjzNWmPhsmCPmJcEFThUGQeCD34NfG+GycYuJeAANyocADAHGOAK9/GcNa1/szWsLQWJ4uZ5b32V+vUl+jtQWODDZ5SDkEeiHj76+hH0qQstWXwpRliSZ8DI53F8d5SB39ePoKpmodDTIhYXSlEU8SGRFVR6Z3MAP0qvXmkXESiR0k2EKRIpLLtIyMkHKjHvjFa8PiXKOWnUjbwf8AqPS7Po15tuok34r8otXSTZ1yIjsUc/8A167TXBvhnIW1WAkliVm5LFj/AITep57V3gVb4aGSmo9CB2rTdPEZHukvwfaUpUgqxSlKAUpSgFKUoBSlKAUpSgFczn0WNr28nKK8wlITefIpWKPGBjjn1wT7V0pmxj61zbqDVxaG8kIy3j4RfxO0Ue0H6AZJ+gqq7Wzugow3bS/JMwSbq2XM8dP620sbfMmNZ45GilUHCBwcqF3E7gy4I9+fyqn3Osfsq6MccsTwuSwiMinb/lO3JjcdgcYYY4JrV0q7jO83ADq5IugwGHidsibH44ZSTn0WQ/hrW1H4bCyla5Z820IEhbapZjuVQgTIG4Z3Zzt+6Peqqjh6NKtKnVdlLlbRvu6Wvp3Msqs6uGk4Sinbfw6+pI3/AMSnuB+6PFa4UkG4wWlbzDEZPkCZBGSck+le7D4oeASl1Il13Iktk27MNjEmcIQcggqTj17iom00t4bbwpRDNAnCyAiJlEsbPlTMqh2YvF5gx8MdgSaySQeJA22CGKFkl8SYOJmO1MuYvC8oZRkedlD7Y8jK5q5+F4Vw4eT58/ruVP6mpmzXJM9QftOfwXmhggUguniqC30yxG9u/YYXv3xVo1bqLasK2LQySzSeHGCxMZWMEyHcp+6q4GRnkgc1RrL4WCafx3dRaSIJhjysquN5jK+mFP3gcDGcelZL/UgrRSQ5DLsMAbkx26Z8MNnndKS0jeuCgqlqYejVqRhRd0uVtL9/PW2vcurLem6uKnw4RtfZefqdA07RYo9TtZY0CO5nVgvCH7Bznb2DZHcd66QK5507qK3U9jKnHM5K+qsIWVgfyJ/uK6ErZ7Vb9lZ/0yU902vuVWL0qtHqlKVaEUUpSgFKUoBSlKAUpSgFRl/rQjfw0SSWUruEaAfdyQCzMQqgkEcn0NSdV3qO3IliZHaIyh7cypjcjNiSJuQQcOrLyMfamgKh8S9JlNqLmZwLiOaN1EbHECHciiM8HduIYtgbiB6KBUD1Msl5bxXABLSRxzsoHdo1NvMVA77SIW/JzU1YQ/OmbxI7idrlHgFwm9re3XeSoJkCM7CQKWIXAK4woFbWiaa8Wk20rAiW1eZpFHJCGSRZl49h5/8AQKiYqMnBuG61XiuXz2J+GxCpZZL90ZX+T/xr7nK7W3aR1SP70nkXB77wR/TBOfpmuhaXaB4p9NuiWMabVc95LduI5B/mU4U/VR71RddjaG9lP3cSM6FR93c29GTHoRgj071PJ1U1wY5fCIu7cO3lxtnhxmaPHdWKDeB23JwecVTY2M60Yzjta9+ae6fhy7tzou0c9ZRrqOltfXyKhF07LHFfQTy7TFsiG7eyKobxiygZKq21MYB+8T6E1kTpOW4NnbRyEhkYTFdwjCIyyByDjd5ZFHIzuGOKu/U+hyXjJNaxRTRyxAbmneI4YAebbgupXZwDkYYdjivXTlhLYLPPeLHHGic7JWlZsBAMbjwAqqoHckjJ4FS32nF4bMmuJbbnm22OYWHfEs1/z17je6itzME022OwNHmRh/u4EG1R+bsFX8gxrnlxuDMHyGBIbPcMDgg/keKssvVD2ol+zPzk5DzOcFYcr5IlHdzGhA9txY89qh+llzeRu33EJlct7KrFpGz7cH+b9KiYKE8PTlJrRK66t834PRLwOo7Pc6EJ15LRrS/dt8uveyw6d41jZTycpJtCr+JHu3RQfo6xRbvceIKsnQkHyllFLC8e8gyz27yKm+OWRhG+5uEk4wpPD8g/wlXUvTks2nQpgrNc3UbsD3QSAqMj3jj25/lNer20hnkEUFvcqyhUVJYEe3XZtgWd4XdS22M+Tf5eCQrEGrvDwlGCzb8/F6v6HNYiuqqcv5OTb8NLfll907VlmZ02ukibd8brhgGztPGQQcNyD/Ca36gelYRiWRclS4jQsckx248IEn1ywkb/AFfWp6pJCFKUoBSlKAUpSgFKUoBWlq9h48LIDtY4KtjO11IZGx64YKfrit2vjUBz+509ryO4m2xF5U8ISNJxYvGCkwHtskDyBlwWOM4ABqeWUWsytu3W10V8/BCTkAKxI42SjaM/jA/HxRNM16TT9VvLZxmOeSWRd2diM6mRJW9oyMq+Pw59DUuuozHxZL4SeE3gxfKbPLOz24DwW6EglkmBYMCcgnnjIwnc2VKbg1fmk/r7sYuoelIw3gSriNtwtJh96POSYM+u3kqDwyjHdTVb6B0kpcTNJw8H2eP8zE5P5bV4/mrookUJ8te5khkwIZ3yCfwxzHvHcKcYbjcQOz5FRt3pb2bs0i+JHgD5kL9oFHZbgKM8c+cccnIXkmhx+Fq06c+DrGXLo+du580WeFx0o03Rk9H799SG0j90uWtDxFJultvYc5lhH8pO8fRj7V9vP3u7WLvBbFZJfZ5+8cf+gfaH67K3Nb0/5mEGFlEqESwScFRIvIOR3VhlT7hjXrSbFbS3Adxnl5ZWOA0jnLuxPuf7ACucc424n89vn1+n31N2V/t5e9Co9Z6IXvohH965A/RkIVmP027T+hq4dL9MRM+yFf3eJh4sh5aeVDwmfVUPmbHAOFA+9jastDe7cPtMMWMGYrtnkTOdkefNHGfVjgn0H8QyatqKtayi2TNnBE7MIyFNwsYOYoD/AN0ed0g78hckkjpsDhasoQdbRR2XV8m/DkiPi8dKcFRT0Xv0Mepal827mJlwEcQKZGjLRZ2T3Kuo8jMMxxEkD7zZIbjUinZpMpLI+1lhtHnieOdZpVcOjuxAnWFA8mGQ8482Qakr/RYr2ITYgRUjj++We3BTcWE0H2at4QLbdxx5skDAqp6BeveazbxoHEFirqgcYYKkfhl2HozsVAHoABgYIq7bsV0Kbnd9Ffy/LR1mxs1hjSNOFRVVfyUYGfc1noKVk1ilKUApSlAKUpQClKUApSlAV3qjoyO9aOXc0NxFzHPHjcOc7WVgVdO/B9z7moLWOnjbDcPCIZFiFxIjFbdSw3Aqp8qdyjc7MBW8uCt/r4Vz3oZuzmRlCh4LVl8RpZITaykSy3b5TfPdbgdibBvyBhkYe6qLFpd44DGzZp4Vd4/BlLJIDGSG+XmfiVODjdxwfOMYr1q/STBSbRynldVUEK0Qfbu+WkIPhZwvlIKcDGzuIGEmO6UvAiiBY1t0YHdDBHzKEiHnedhjmLepCKDjnIwS0lnaSOdjPZTtklCBHuPqfDf7KQ+pK8/WvVtb2sb5TxL64U8EYk2Nz2PEMJ/UHmsPRs7zW0s1zIZomLN4R8OdUyd+wbV8QMgIQowJBU4rRnSUSzW9wXuhG0Mny8O2HNsyOA0ccbBiUm4YFuQq/lWngU8+fKs3W2p6zyta+hIX+oeJMYr1giYXMS/7MrODsS4mYr4zscYjTjB5DAg1CTWM0zF5I4fmLfdGL8fZQBUB3RXEYffHHt5BQ9yD5ec5n0dZRtR7hiSQ9riKaRUwyKJJnyLeXwyYyd+7aQO4zVn0vpcDBmC4B3CFMmMMMYeVm81xKAF8z+wwARmtx5IjTelRLEflx4EW2NVkaPdJOYlCxvIshz4SL9xW78FuBhpvpbpCKwRhFvd5DulmkOZJGyTlj+ZY4H4j6k1OivtDN+QpSlDApSlAKUpQClKUB8Jpmqr8ULl49NmaN2Rg0OGRirDM0YOCOe3FWac+VvyP/CgMmaE1za4lupLHRflZitw4RtzlmWQrZyPsl5yyuRgk8jOe4rd1nqz5nSbt03wXMICTRbiJIZN65GRglSMlWHcfrgC+Zr7VNuJWbXPBLv4Tae5KB2C7jc7dwAPD44z3rJ0ZqhhtZ4buQl7F5Ekkcks0QBkjlY8k5iI/VTQFtzWC7s0lXZKiup/hZQw/ofWuba2zpbae9y86/NXwknRZJtypLFMywgRHdhFEa4X1UmtvqyaKLRr6SxadCAmWd7oOGDR/dM53AYP8PFAW59AK/wCBPND/AJcrIn9JQ39jXxOnFbPjySzZ7hiEQ491iCgj881WLaRJby2OlvKyo7i7YSStbiMIfI4lJBm37MbfMBnOBWneXVv85cxas00LvL+6TmSWKERbVCCGRCESQNuJzyT3yOAB0aC3WNQqKqqOAqgBR9ABwKyiqZcOz654JeTwm05yUEjBcm527hgjD7eM9x71G/8AZ+L9tfLbrjwfkvF2fN3P+J8zs358TOdvHegOi5pmqNq0x0q8S4eR/kJkSGYO7uIJUXEUo3EkK4BRsd2wTkmp3pm3kIkuJ94kuGDCJicQxAYjj25wH2+ZsDO5iOcCgJzNM1TLud73VJLQsyW1rFG8qozI0sspOxWZSG8NVBOARk98ivHWdmNOtnvbMtG9vtZog7eFMm5QyOhJXJBOGA3A0Bdq+1zXU76GTV3Fy1x4Js4HRI2usBmkfLFbc8HGBk1f9KjRYYxFu8PaCu8uWweeTJ58/wA3NAbdKUoBSlKAhestAN9ZTW6tsaRfK5GQrqwZSfpkCo99Rv5YTF8n4U7KVMxmia3RiMGRcMZGA7hdgJ4BI71ZLu6WJGeRgqIpZmPYKBkk/kM1RND1291gtLbP8lYhmWOTw1e5mxwWG/KRrn6E9x+QE6enWjOmpFzHaEhmYgHYLWSEHHqSxXt7mozr7oZrtTNaER3JUI44CTxbgTHJn1GMq3cdu3bLqPT2pQrustQaVx3iu44SjfQPEiFP7/pVwFAVs6LL+2BdYHgizaHduGfENx4mNvfG31rV6i6SkmvI5IiohmVY71T3eOJ/FjIHqSd8Rz/C/wDSIX4iP+3VtmBFnIHgjfA2tcxkFyG9cE+GR74ro4oCrdbaZNKbJ7ePxTb3KzOm9UJURyrwXIGcsK1urLS61DTbuD5YwyuqrGrzRNv8yk8qSFxj1rD8Oep57ybUUnYMLe5eKPChcIGcYOO54HeprrPq6LTbYzygschY41+9I57Kv9yT6AHv2oDRv9BmgvUu7IAiUhLyAsFDjss6Z4Eqdj+Icdxzj6hS7u4Lm0ezX7XxI0nMqNAEY4WRgT4gkUYbaF7gYPqPGmaVqV0gku7s2hbkW9rHHmMHsHkmVyze+AADS50jVLeSNra7F1FvQSRXMUYcISAzJJEEyQOcEenr2oDLYdMSw6nFMPNBHYLbbyw3l1mDDI78qM5962P2LL+2BdYHg/JeDu3DPifMeJjb3xt5zVlNc5134hvBrNvAM/KEmCWTA2/MSBXVd3ugMf8A72oCx/ELRZbvTp4IAGkfZtBYKOJEY5J4HANWMV8Fc36N1a+1GW/DXjRLb3MkSKkEByoZsZLqTnAAoCw6hok0N8b21USeJGsVxBuCswQkpJGzeXeoJGGIBB7g1h6h0+41JBbNE1vbOVM8kjoZHRWDeHEqE43EDLMRgZwDniKi6mvLTVI9Pu5EmS5RmguUiEciMA3DoMocEH+oPuK99BdYXDXl1p+pFTcxHdE6qEWWL3UD6bW/Jj+E0BN2uiSJq0tztAga1iiU5GdyyMxG3uBgirKKq/WWtzI0FrZMourhuGZd6xRJgySsvqAMKM9yas8akAAnJAHJxk/XjigPVKUoBSlKAo/xomZdGutnqI1P8pkQH+1S/wAPrdU0uyCdvAiP6sgZv/kTUh1DoyXltNbyZ2SoykjuM9mH1Bwf0qhdHa/JpEXyOqq8aREiG8CM1vJHkkBmUHYw57/9QOm1Bdba+bKylmUbpMbYkAyWmfyxqAO/mIOB7GtKT4j2reW0L3khIAjtkL9zjLvjYij1JNat/uu9Yhi2t4FkhnZip2tcSeSMAkYOxCzcepPtQFF6vEH7Jhit1vPmrMrMkzWNyu6QHdK7M6eUMSz5J7qM11bpHqFb6zguVx9ogLAejjh1/Rsj+lS0iBgQwBB4IPYg+h9xXMfhcklhe32mur+CrmW2cq23acZUMeCdpQ/mr0Bk+D3+06z/AOdk/wD3LWt8UDv1nRY3/wAPxS2PQtvj7++ML/X61rdAdQR2FzqouhMni3cjpi3mcMu+QZBRSKkur7dNciD6eZFu7J1liaWGSJSWP3AZVAOSin2BUZ4NAdMAqI6h6ogsREbhiolkWJMKWy7dgcdhUFpXxPg2KuobrG4HDxzoyJuHcxuRtZSe3NVv4kavHqfyMdhuuWju4pHMUbsioAQS0mNg7j1oDo3UWuLZ2s1w4yI1LbfVm7Ko+rMVH61yfWRFPorW7x3hvGJuS/yNyM3TEu3m2YA5KA9gMelXbqctdajZ2YVvBjJup22nYfDOIU3diTJ5iPov1q6CgKz8Oep/2hp8E5OZMbJf/EThj+vDf6q5j0x1XcacNYnitBcRLey+IfG2MnmfkqEbcvbJyMf3qx9Gwvput3lnsf5W5+3hYIfDVyNxXIGAMbl/9NRWx8JrFhJqwkQhXvJeHUgMpL/i7gj/AI0Bv9JaGLyePVriaOeRo9sCQqVhhQ5zjf5mkyWBLYwSeO2Nb4saEyLFqlrhbmyO4+0kOfMje+Mk/kWHqMRdlFJ0/qHhBZH0u6JZdqs/y0nrnGTt7fmOe6nN0+ISltLvAoJJhkwFBJJI9AKA0vh+pulfU5RiS6AEa5z4VuhISMH3Jy7e5I9hVxqq/C6Jl0mzVgVYR4IIII8zdwatVAKUpQClKUApSlAKUpQClKUApSlAMUpSgFKUoBSlKAUpSgFKUoBSlKAUpSgFKUoBSlKAUpSgFKUoBSlKAUpSgFKUoBSlKAUpSgFKUoD/2Q=="/>
          <p:cNvSpPr>
            <a:spLocks noChangeAspect="1" noChangeArrowheads="1"/>
          </p:cNvSpPr>
          <p:nvPr/>
        </p:nvSpPr>
        <p:spPr bwMode="auto">
          <a:xfrm>
            <a:off x="63500" y="-850900"/>
            <a:ext cx="1676400" cy="1752600"/>
          </a:xfrm>
          <a:prstGeom prst="rect">
            <a:avLst/>
          </a:prstGeom>
          <a:noFill/>
          <a:ln w="9525">
            <a:noFill/>
            <a:miter lim="800000"/>
            <a:headEnd/>
            <a:tailEnd/>
          </a:ln>
        </p:spPr>
        <p:txBody>
          <a:bodyPr/>
          <a:lstStyle/>
          <a:p>
            <a:endParaRPr lang="en-CA" dirty="0">
              <a:latin typeface="Century Gothic" pitchFamily="34" charset="0"/>
            </a:endParaRPr>
          </a:p>
        </p:txBody>
      </p:sp>
      <p:sp>
        <p:nvSpPr>
          <p:cNvPr id="14342" name="AutoShape 22" descr="data:image/jpeg;base64,/9j/4AAQSkZJRgABAQAAAQABAAD/2wCEAAkGBhQRERQUERQUFRQWGRUZFxQWFBcYFRgYGBYVGBwZFxoXICYeGRkjGh8UHzEsJCc1LS0vGB4xNjIqNSorLCkBCQoKDgwOGg8PGjAkHyQwNTQ1MzUsLDYsLCo1NSwuMi4sNDItLC4sNCowLCwtNCwsNS01LzUvLzUqLDUtLjQtNf/AABEIALgAsAMBIgACEQEDEQH/xAAcAAEAAgMBAQEAAAAAAAAAAAAABQYDBAcCAQj/xABBEAACAQMDAgQDBQYDBQkAAAABAgMABBEFEiEGMRMiQVEHFGEjMlJxgRUkQnKRoTNigjRDsbPxFlNzdIOSoqSy/8QAGgEBAAIDAQAAAAAAAAAAAAAAAAQFAQMGAv/EADARAAIBAgQDBgUFAQAAAAAAAAABAgMRBBIhMRNBUQVhccHh8BWBkaGxFDJCYtEi/9oADAMBAAIRAxEAPwDuNKUoBSlKAUpSgFKUoBSlKAUpSgFKUoBSlKAUpSgFKUoBSlKAUpSgFKUoBSlKAV5LV9NcF6s0dbjWLxW2jBDZKBjhYo+Bn8611aipxzS2JOGw/Hk43tZXO9ZpmuRXfwvsU8MZkyzop5g/iGcAYGD/AH+hqH6u6CtrZBJBkjaSQ4jbswXAKAYrE6nDV5e+RtpYelVmoKpq/wCvqd1zTNfn3pjoD5oq8ixxwNuCv5dxkHZSCOFI3YPuuPXNOqughanfGiyQgAM/kyrlsbcADIA2EnGAWA716zO17Ej4fS43A4yzXts7X6XP0Fmma4h0t8O7WeMvOT2iICCNPvqxx5wcnj0rft/hlYvHIcyblM4XmDH2e7AwAcnjnHP5V5hUzxzR2I1ShShJxdTb+vqdf3V6FcL+H+lrBrMSKF4WXzBduQYS2K7oKzTqKpFSWzNeJocCeW99E/qKUpWwjClKUApSlAKUpQClKUApSlAK4nqxxrN6T2w3/Khrtlfn3rydk1S7KsVO8chipx4UeeRjio2KhxKTj1Lbsmk6taUFzi/I6PqGrofC5cfaRkgHsACD/vcf2x9DUF15fLJBgZOEPJPf7RT+Jvp6/lVJs9Cup1Lqr7MHLuxVSoGTyxywx7A1Nab0M8sat80vhuAcJ4jAj2OWUd/Qiqqvi7K1WpG11eyfjybtsT44Cjh6ikqibT735WJrpy+W60xoA6wtErllXnd4YLKXJ7KQMkAY4I3A196rnWz05bfPjM/lGW27Q2GZkGPtEVgO2MEjzNWmPhsmCPmJcEFThUGQeCD34NfG+GycYuJeAANyocADAHGOAK9/GcNa1/szWsLQWJ4uZ5b32V+vUl+jtQWODDZ5SDkEeiHj76+hH0qQstWXwpRliSZ8DI53F8d5SB39ePoKpmodDTIhYXSlEU8SGRFVR6Z3MAP0qvXmkXESiR0k2EKRIpLLtIyMkHKjHvjFa8PiXKOWnUjbwf8AqPS7Po15tuok34r8otXSTZ1yIjsUc/8A167TXBvhnIW1WAkliVm5LFj/AITep57V3gVb4aGSmo9CB2rTdPEZHukvwfaUpUgqxSlKAUpSgFKUoBSlKAUpSgFczn0WNr28nKK8wlITefIpWKPGBjjn1wT7V0pmxj61zbqDVxaG8kIy3j4RfxO0Ue0H6AZJ+gqq7Wzugow3bS/JMwSbq2XM8dP620sbfMmNZ45GilUHCBwcqF3E7gy4I9+fyqn3Osfsq6MccsTwuSwiMinb/lO3JjcdgcYYY4JrV0q7jO83ADq5IugwGHidsibH44ZSTn0WQ/hrW1H4bCyla5Z820IEhbapZjuVQgTIG4Z3Zzt+6Peqqjh6NKtKnVdlLlbRvu6Wvp3Msqs6uGk4Sinbfw6+pI3/AMSnuB+6PFa4UkG4wWlbzDEZPkCZBGSck+le7D4oeASl1Il13Iktk27MNjEmcIQcggqTj17iom00t4bbwpRDNAnCyAiJlEsbPlTMqh2YvF5gx8MdgSaySQeJA22CGKFkl8SYOJmO1MuYvC8oZRkedlD7Y8jK5q5+F4Vw4eT58/ruVP6mpmzXJM9QftOfwXmhggUguniqC30yxG9u/YYXv3xVo1bqLasK2LQySzSeHGCxMZWMEyHcp+6q4GRnkgc1RrL4WCafx3dRaSIJhjysquN5jK+mFP3gcDGcelZL/UgrRSQ5DLsMAbkx26Z8MNnndKS0jeuCgqlqYejVqRhRd0uVtL9/PW2vcurLem6uKnw4RtfZefqdA07RYo9TtZY0CO5nVgvCH7Bznb2DZHcd66QK5507qK3U9jKnHM5K+qsIWVgfyJ/uK6ErZ7Vb9lZ/0yU902vuVWL0qtHqlKVaEUUpSgFKUoBSlKAUpSgFRl/rQjfw0SSWUruEaAfdyQCzMQqgkEcn0NSdV3qO3IliZHaIyh7cypjcjNiSJuQQcOrLyMfamgKh8S9JlNqLmZwLiOaN1EbHECHciiM8HduIYtgbiB6KBUD1Msl5bxXABLSRxzsoHdo1NvMVA77SIW/JzU1YQ/OmbxI7idrlHgFwm9re3XeSoJkCM7CQKWIXAK4woFbWiaa8Wk20rAiW1eZpFHJCGSRZl49h5/8AQKiYqMnBuG61XiuXz2J+GxCpZZL90ZX+T/xr7nK7W3aR1SP70nkXB77wR/TBOfpmuhaXaB4p9NuiWMabVc95LduI5B/mU4U/VR71RddjaG9lP3cSM6FR93c29GTHoRgj071PJ1U1wY5fCIu7cO3lxtnhxmaPHdWKDeB23JwecVTY2M60Yzjta9+ae6fhy7tzou0c9ZRrqOltfXyKhF07LHFfQTy7TFsiG7eyKobxiygZKq21MYB+8T6E1kTpOW4NnbRyEhkYTFdwjCIyyByDjd5ZFHIzuGOKu/U+hyXjJNaxRTRyxAbmneI4YAebbgupXZwDkYYdjivXTlhLYLPPeLHHGic7JWlZsBAMbjwAqqoHckjJ4FS32nF4bMmuJbbnm22OYWHfEs1/z17je6itzME022OwNHmRh/u4EG1R+bsFX8gxrnlxuDMHyGBIbPcMDgg/keKssvVD2ol+zPzk5DzOcFYcr5IlHdzGhA9txY89qh+llzeRu33EJlct7KrFpGz7cH+b9KiYKE8PTlJrRK66t834PRLwOo7Pc6EJ15LRrS/dt8uveyw6d41jZTycpJtCr+JHu3RQfo6xRbvceIKsnQkHyllFLC8e8gyz27yKm+OWRhG+5uEk4wpPD8g/wlXUvTks2nQpgrNc3UbsD3QSAqMj3jj25/lNer20hnkEUFvcqyhUVJYEe3XZtgWd4XdS22M+Tf5eCQrEGrvDwlGCzb8/F6v6HNYiuqqcv5OTb8NLfll907VlmZ02ukibd8brhgGztPGQQcNyD/Ca36gelYRiWRclS4jQsckx248IEn1ywkb/AFfWp6pJCFKUoBSlKAUpSgFKUoBWlq9h48LIDtY4KtjO11IZGx64YKfrit2vjUBz+509ryO4m2xF5U8ISNJxYvGCkwHtskDyBlwWOM4ABqeWUWsytu3W10V8/BCTkAKxI42SjaM/jA/HxRNM16TT9VvLZxmOeSWRd2diM6mRJW9oyMq+Pw59DUuuozHxZL4SeE3gxfKbPLOz24DwW6EglkmBYMCcgnnjIwnc2VKbg1fmk/r7sYuoelIw3gSriNtwtJh96POSYM+u3kqDwyjHdTVb6B0kpcTNJw8H2eP8zE5P5bV4/mrookUJ8te5khkwIZ3yCfwxzHvHcKcYbjcQOz5FRt3pb2bs0i+JHgD5kL9oFHZbgKM8c+cccnIXkmhx+Fq06c+DrGXLo+du580WeFx0o03Rk9H799SG0j90uWtDxFJultvYc5lhH8pO8fRj7V9vP3u7WLvBbFZJfZ5+8cf+gfaH67K3Nb0/5mEGFlEqESwScFRIvIOR3VhlT7hjXrSbFbS3Adxnl5ZWOA0jnLuxPuf7ACucc424n89vn1+n31N2V/t5e9Co9Z6IXvohH965A/RkIVmP027T+hq4dL9MRM+yFf3eJh4sh5aeVDwmfVUPmbHAOFA+9jastDe7cPtMMWMGYrtnkTOdkefNHGfVjgn0H8QyatqKtayi2TNnBE7MIyFNwsYOYoD/AN0ed0g78hckkjpsDhasoQdbRR2XV8m/DkiPi8dKcFRT0Xv0Mepal827mJlwEcQKZGjLRZ2T3Kuo8jMMxxEkD7zZIbjUinZpMpLI+1lhtHnieOdZpVcOjuxAnWFA8mGQ8482Qakr/RYr2ITYgRUjj++We3BTcWE0H2at4QLbdxx5skDAqp6BeveazbxoHEFirqgcYYKkfhl2HozsVAHoABgYIq7bsV0Kbnd9Ffy/LR1mxs1hjSNOFRVVfyUYGfc1noKVk1ilKUApSlAKUpQClKUApSlAV3qjoyO9aOXc0NxFzHPHjcOc7WVgVdO/B9z7moLWOnjbDcPCIZFiFxIjFbdSw3Aqp8qdyjc7MBW8uCt/r4Vz3oZuzmRlCh4LVl8RpZITaykSy3b5TfPdbgdibBvyBhkYe6qLFpd44DGzZp4Vd4/BlLJIDGSG+XmfiVODjdxwfOMYr1q/STBSbRynldVUEK0Qfbu+WkIPhZwvlIKcDGzuIGEmO6UvAiiBY1t0YHdDBHzKEiHnedhjmLepCKDjnIwS0lnaSOdjPZTtklCBHuPqfDf7KQ+pK8/WvVtb2sb5TxL64U8EYk2Nz2PEMJ/UHmsPRs7zW0s1zIZomLN4R8OdUyd+wbV8QMgIQowJBU4rRnSUSzW9wXuhG0Mny8O2HNsyOA0ccbBiUm4YFuQq/lWngU8+fKs3W2p6zyta+hIX+oeJMYr1giYXMS/7MrODsS4mYr4zscYjTjB5DAg1CTWM0zF5I4fmLfdGL8fZQBUB3RXEYffHHt5BQ9yD5ec5n0dZRtR7hiSQ9riKaRUwyKJJnyLeXwyYyd+7aQO4zVn0vpcDBmC4B3CFMmMMMYeVm81xKAF8z+wwARmtx5IjTelRLEflx4EW2NVkaPdJOYlCxvIshz4SL9xW78FuBhpvpbpCKwRhFvd5DulmkOZJGyTlj+ZY4H4j6k1OivtDN+QpSlDApSlAKUpQClKUB8Jpmqr8ULl49NmaN2Rg0OGRirDM0YOCOe3FWac+VvyP/CgMmaE1za4lupLHRflZitw4RtzlmWQrZyPsl5yyuRgk8jOe4rd1nqz5nSbt03wXMICTRbiJIZN65GRglSMlWHcfrgC+Zr7VNuJWbXPBLv4Tae5KB2C7jc7dwAPD44z3rJ0ZqhhtZ4buQl7F5Ekkcks0QBkjlY8k5iI/VTQFtzWC7s0lXZKiup/hZQw/ofWuba2zpbae9y86/NXwknRZJtypLFMywgRHdhFEa4X1UmtvqyaKLRr6SxadCAmWd7oOGDR/dM53AYP8PFAW59AK/wCBPND/AJcrIn9JQ39jXxOnFbPjySzZ7hiEQ491iCgj881WLaRJby2OlvKyo7i7YSStbiMIfI4lJBm37MbfMBnOBWneXVv85cxas00LvL+6TmSWKERbVCCGRCESQNuJzyT3yOAB0aC3WNQqKqqOAqgBR9ABwKyiqZcOz654JeTwm05yUEjBcm527hgjD7eM9x71G/8AZ+L9tfLbrjwfkvF2fN3P+J8zs358TOdvHegOi5pmqNq0x0q8S4eR/kJkSGYO7uIJUXEUo3EkK4BRsd2wTkmp3pm3kIkuJ94kuGDCJicQxAYjj25wH2+ZsDO5iOcCgJzNM1TLud73VJLQsyW1rFG8qozI0sspOxWZSG8NVBOARk98ivHWdmNOtnvbMtG9vtZog7eFMm5QyOhJXJBOGA3A0Bdq+1zXU76GTV3Fy1x4Js4HRI2usBmkfLFbc8HGBk1f9KjRYYxFu8PaCu8uWweeTJ58/wA3NAbdKUoBSlKAhestAN9ZTW6tsaRfK5GQrqwZSfpkCo99Rv5YTF8n4U7KVMxmia3RiMGRcMZGA7hdgJ4BI71ZLu6WJGeRgqIpZmPYKBkk/kM1RND1291gtLbP8lYhmWOTw1e5mxwWG/KRrn6E9x+QE6enWjOmpFzHaEhmYgHYLWSEHHqSxXt7mozr7oZrtTNaER3JUI44CTxbgTHJn1GMq3cdu3bLqPT2pQrustQaVx3iu44SjfQPEiFP7/pVwFAVs6LL+2BdYHgizaHduGfENx4mNvfG31rV6i6SkmvI5IiohmVY71T3eOJ/FjIHqSd8Rz/C/wDSIX4iP+3VtmBFnIHgjfA2tcxkFyG9cE+GR74ro4oCrdbaZNKbJ7ePxTb3KzOm9UJURyrwXIGcsK1urLS61DTbuD5YwyuqrGrzRNv8yk8qSFxj1rD8Oep57ybUUnYMLe5eKPChcIGcYOO54HeprrPq6LTbYzygschY41+9I57Kv9yT6AHv2oDRv9BmgvUu7IAiUhLyAsFDjss6Z4Eqdj+Icdxzj6hS7u4Lm0ezX7XxI0nMqNAEY4WRgT4gkUYbaF7gYPqPGmaVqV0gku7s2hbkW9rHHmMHsHkmVyze+AADS50jVLeSNra7F1FvQSRXMUYcISAzJJEEyQOcEenr2oDLYdMSw6nFMPNBHYLbbyw3l1mDDI78qM5962P2LL+2BdYHg/JeDu3DPifMeJjb3xt5zVlNc5134hvBrNvAM/KEmCWTA2/MSBXVd3ugMf8A72oCx/ELRZbvTp4IAGkfZtBYKOJEY5J4HANWMV8Fc36N1a+1GW/DXjRLb3MkSKkEByoZsZLqTnAAoCw6hok0N8b21USeJGsVxBuCswQkpJGzeXeoJGGIBB7g1h6h0+41JBbNE1vbOVM8kjoZHRWDeHEqE43EDLMRgZwDniKi6mvLTVI9Pu5EmS5RmguUiEciMA3DoMocEH+oPuK99BdYXDXl1p+pFTcxHdE6qEWWL3UD6bW/Jj+E0BN2uiSJq0tztAga1iiU5GdyyMxG3uBgirKKq/WWtzI0FrZMourhuGZd6xRJgySsvqAMKM9yas8akAAnJAHJxk/XjigPVKUoBSlKAo/xomZdGutnqI1P8pkQH+1S/wAPrdU0uyCdvAiP6sgZv/kTUh1DoyXltNbyZ2SoykjuM9mH1Bwf0qhdHa/JpEXyOqq8aREiG8CM1vJHkkBmUHYw57/9QOm1Bdba+bKylmUbpMbYkAyWmfyxqAO/mIOB7GtKT4j2reW0L3khIAjtkL9zjLvjYij1JNat/uu9Yhi2t4FkhnZip2tcSeSMAkYOxCzcepPtQFF6vEH7Jhit1vPmrMrMkzWNyu6QHdK7M6eUMSz5J7qM11bpHqFb6zguVx9ogLAejjh1/Rsj+lS0iBgQwBB4IPYg+h9xXMfhcklhe32mur+CrmW2cq23acZUMeCdpQ/mr0Bk+D3+06z/AOdk/wD3LWt8UDv1nRY3/wAPxS2PQtvj7++ML/X61rdAdQR2FzqouhMni3cjpi3mcMu+QZBRSKkur7dNciD6eZFu7J1liaWGSJSWP3AZVAOSin2BUZ4NAdMAqI6h6ogsREbhiolkWJMKWy7dgcdhUFpXxPg2KuobrG4HDxzoyJuHcxuRtZSe3NVv4kavHqfyMdhuuWju4pHMUbsioAQS0mNg7j1oDo3UWuLZ2s1w4yI1LbfVm7Ko+rMVH61yfWRFPorW7x3hvGJuS/yNyM3TEu3m2YA5KA9gMelXbqctdajZ2YVvBjJup22nYfDOIU3diTJ5iPov1q6CgKz8Oep/2hp8E5OZMbJf/EThj+vDf6q5j0x1XcacNYnitBcRLey+IfG2MnmfkqEbcvbJyMf3qx9Gwvput3lnsf5W5+3hYIfDVyNxXIGAMbl/9NRWx8JrFhJqwkQhXvJeHUgMpL/i7gj/AI0Bv9JaGLyePVriaOeRo9sCQqVhhQ5zjf5mkyWBLYwSeO2Nb4saEyLFqlrhbmyO4+0kOfMje+Mk/kWHqMRdlFJ0/qHhBZH0u6JZdqs/y0nrnGTt7fmOe6nN0+ISltLvAoJJhkwFBJJI9AKA0vh+pulfU5RiS6AEa5z4VuhISMH3Jy7e5I9hVxqq/C6Jl0mzVgVYR4IIII8zdwatVAKUpQClKUApSlAKUpQClKUApSlAMUpSgFKUoBSlKAUpSgFKUoBSlKAUpSgFKUoBSlKAUpSgFKUoBSlKAUpSgFKUoBSlKAUpSgFKUoD/2Q=="/>
          <p:cNvSpPr>
            <a:spLocks noChangeAspect="1" noChangeArrowheads="1"/>
          </p:cNvSpPr>
          <p:nvPr/>
        </p:nvSpPr>
        <p:spPr bwMode="auto">
          <a:xfrm>
            <a:off x="63500" y="-850900"/>
            <a:ext cx="1676400" cy="1752600"/>
          </a:xfrm>
          <a:prstGeom prst="rect">
            <a:avLst/>
          </a:prstGeom>
          <a:noFill/>
          <a:ln w="9525">
            <a:noFill/>
            <a:miter lim="800000"/>
            <a:headEnd/>
            <a:tailEnd/>
          </a:ln>
        </p:spPr>
        <p:txBody>
          <a:bodyPr/>
          <a:lstStyle/>
          <a:p>
            <a:endParaRPr lang="en-CA" dirty="0">
              <a:latin typeface="Century Gothic" pitchFamily="34" charset="0"/>
            </a:endParaRPr>
          </a:p>
        </p:txBody>
      </p:sp>
      <p:sp>
        <p:nvSpPr>
          <p:cNvPr id="14343" name="Rectangle 3"/>
          <p:cNvSpPr txBox="1">
            <a:spLocks noChangeArrowheads="1"/>
          </p:cNvSpPr>
          <p:nvPr/>
        </p:nvSpPr>
        <p:spPr bwMode="auto">
          <a:xfrm>
            <a:off x="212195" y="474491"/>
            <a:ext cx="8594725" cy="5991566"/>
          </a:xfrm>
          <a:prstGeom prst="rect">
            <a:avLst/>
          </a:prstGeom>
          <a:noFill/>
          <a:ln w="9525">
            <a:noFill/>
            <a:miter lim="800000"/>
            <a:headEnd/>
            <a:tailEnd/>
          </a:ln>
        </p:spPr>
        <p:txBody>
          <a:bodyPr/>
          <a:lstStyle/>
          <a:p>
            <a:pPr marL="342900" indent="-228600" algn="ctr" defTabSz="914400">
              <a:spcBef>
                <a:spcPct val="20000"/>
              </a:spcBef>
              <a:buClr>
                <a:schemeClr val="accent1"/>
              </a:buClr>
              <a:buFont typeface="Wingdings" pitchFamily="2" charset="2"/>
              <a:buNone/>
            </a:pPr>
            <a:endParaRPr lang="en-US" sz="2400" dirty="0">
              <a:solidFill>
                <a:schemeClr val="tx2"/>
              </a:solidFill>
              <a:latin typeface="Century Gothic" pitchFamily="34" charset="0"/>
            </a:endParaRPr>
          </a:p>
          <a:p>
            <a:pPr marL="342900" indent="-228600" algn="ctr" defTabSz="914400">
              <a:spcBef>
                <a:spcPct val="20000"/>
              </a:spcBef>
              <a:buClr>
                <a:schemeClr val="accent1"/>
              </a:buClr>
              <a:buFont typeface="Wingdings" pitchFamily="2" charset="2"/>
              <a:buNone/>
            </a:pPr>
            <a:endParaRPr lang="en-US" sz="2400" dirty="0">
              <a:solidFill>
                <a:schemeClr val="tx2"/>
              </a:solidFill>
              <a:latin typeface="Century Gothic" pitchFamily="34" charset="0"/>
            </a:endParaRPr>
          </a:p>
          <a:p>
            <a:pPr marL="342900" indent="-228600" algn="ctr" defTabSz="914400">
              <a:spcBef>
                <a:spcPct val="20000"/>
              </a:spcBef>
              <a:buClr>
                <a:schemeClr val="accent1"/>
              </a:buClr>
              <a:buFont typeface="Wingdings" pitchFamily="2" charset="2"/>
              <a:buNone/>
            </a:pPr>
            <a:endParaRPr lang="en-US" sz="2400" dirty="0">
              <a:solidFill>
                <a:schemeClr val="tx2"/>
              </a:solidFill>
              <a:latin typeface="Century Gothic" pitchFamily="34" charset="0"/>
            </a:endParaRPr>
          </a:p>
          <a:p>
            <a:pPr marL="342900" indent="-228600" algn="ctr" defTabSz="914400">
              <a:spcBef>
                <a:spcPct val="20000"/>
              </a:spcBef>
              <a:buClr>
                <a:schemeClr val="accent1"/>
              </a:buClr>
              <a:buFont typeface="Wingdings" pitchFamily="2" charset="2"/>
              <a:buNone/>
            </a:pPr>
            <a:endParaRPr lang="en-US" sz="2400" dirty="0">
              <a:solidFill>
                <a:schemeClr val="tx2"/>
              </a:solidFill>
              <a:cs typeface="Arial" charset="0"/>
            </a:endParaRPr>
          </a:p>
          <a:p>
            <a:pPr marL="342900" indent="-228600" algn="ctr" defTabSz="914400">
              <a:spcBef>
                <a:spcPct val="20000"/>
              </a:spcBef>
              <a:buClr>
                <a:schemeClr val="accent1"/>
              </a:buClr>
              <a:buFont typeface="Wingdings" pitchFamily="2" charset="2"/>
              <a:buNone/>
            </a:pPr>
            <a:endParaRPr lang="en-US" sz="2400" dirty="0">
              <a:solidFill>
                <a:schemeClr val="tx2"/>
              </a:solidFill>
              <a:cs typeface="Arial" charset="0"/>
            </a:endParaRPr>
          </a:p>
          <a:p>
            <a:pPr marL="342900" indent="-228600" algn="ctr" defTabSz="914400">
              <a:spcBef>
                <a:spcPct val="20000"/>
              </a:spcBef>
              <a:buClr>
                <a:schemeClr val="accent1"/>
              </a:buClr>
              <a:buFont typeface="Wingdings" pitchFamily="2" charset="2"/>
              <a:buNone/>
            </a:pPr>
            <a:r>
              <a:rPr lang="en-US" sz="2800" b="1" dirty="0">
                <a:solidFill>
                  <a:schemeClr val="tx2"/>
                </a:solidFill>
                <a:cs typeface="Arial" charset="0"/>
              </a:rPr>
              <a:t>Sexuality and Prostate Cancer</a:t>
            </a:r>
            <a:endParaRPr lang="en-US" sz="2400" dirty="0">
              <a:solidFill>
                <a:schemeClr val="tx2"/>
              </a:solidFill>
              <a:cs typeface="Arial" charset="0"/>
            </a:endParaRPr>
          </a:p>
          <a:p>
            <a:pPr marL="342900" indent="-228600" algn="ctr" defTabSz="914400">
              <a:spcBef>
                <a:spcPct val="20000"/>
              </a:spcBef>
              <a:buClr>
                <a:schemeClr val="accent1"/>
              </a:buClr>
              <a:buFont typeface="Wingdings" pitchFamily="2" charset="2"/>
              <a:buNone/>
            </a:pPr>
            <a:br>
              <a:rPr lang="en-US" sz="2400" dirty="0">
                <a:solidFill>
                  <a:schemeClr val="tx2"/>
                </a:solidFill>
                <a:cs typeface="Arial" charset="0"/>
              </a:rPr>
            </a:br>
            <a:r>
              <a:rPr lang="en-US" sz="2400" dirty="0" err="1">
                <a:solidFill>
                  <a:schemeClr val="tx2"/>
                </a:solidFill>
                <a:cs typeface="Arial" charset="0"/>
              </a:rPr>
              <a:t>Reanne</a:t>
            </a:r>
            <a:r>
              <a:rPr lang="en-US" sz="2400" dirty="0">
                <a:solidFill>
                  <a:schemeClr val="tx2"/>
                </a:solidFill>
                <a:cs typeface="Arial" charset="0"/>
              </a:rPr>
              <a:t> Booker, MN BScN</a:t>
            </a:r>
            <a:br>
              <a:rPr lang="en-US" sz="2400" dirty="0">
                <a:solidFill>
                  <a:schemeClr val="tx2"/>
                </a:solidFill>
                <a:cs typeface="Arial" charset="0"/>
              </a:rPr>
            </a:br>
            <a:r>
              <a:rPr lang="en-US" sz="2200" dirty="0">
                <a:solidFill>
                  <a:schemeClr val="tx2"/>
                </a:solidFill>
                <a:cs typeface="Arial" charset="0"/>
              </a:rPr>
              <a:t>September 12, 2017</a:t>
            </a:r>
          </a:p>
          <a:p>
            <a:pPr marL="342900" indent="-228600" algn="ctr" defTabSz="914400">
              <a:spcBef>
                <a:spcPct val="20000"/>
              </a:spcBef>
              <a:buClr>
                <a:schemeClr val="accent1"/>
              </a:buClr>
              <a:buFont typeface="Wingdings" pitchFamily="2" charset="2"/>
              <a:buNone/>
            </a:pPr>
            <a:endParaRPr lang="en-US" sz="2400" dirty="0">
              <a:solidFill>
                <a:schemeClr val="tx2"/>
              </a:solidFill>
              <a:cs typeface="Arial" charset="0"/>
            </a:endParaRPr>
          </a:p>
        </p:txBody>
      </p:sp>
      <p:pic>
        <p:nvPicPr>
          <p:cNvPr id="2" name="Picture 1"/>
          <p:cNvPicPr>
            <a:picLocks noChangeAspect="1"/>
          </p:cNvPicPr>
          <p:nvPr/>
        </p:nvPicPr>
        <p:blipFill>
          <a:blip r:embed="rId3"/>
          <a:stretch>
            <a:fillRect/>
          </a:stretch>
        </p:blipFill>
        <p:spPr>
          <a:xfrm>
            <a:off x="591425" y="4272948"/>
            <a:ext cx="2027681" cy="1861423"/>
          </a:xfrm>
          <a:prstGeom prst="rect">
            <a:avLst/>
          </a:prstGeom>
        </p:spPr>
      </p:pic>
      <p:pic>
        <p:nvPicPr>
          <p:cNvPr id="19" name="Picture 18" descr="http://cumming.ucalgary.ca/laurenwalker/files/laurenwalker/media_crop/50/public/oasis_full_color_med_quality.jpg">
            <a:extLst>
              <a:ext uri="{FF2B5EF4-FFF2-40B4-BE49-F238E27FC236}">
                <a16:creationId xmlns:a16="http://schemas.microsoft.com/office/drawing/2014/main" id="{DDCB9060-81C1-499A-9954-1520CE58F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5865" y="4607657"/>
            <a:ext cx="1955120" cy="13745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62A36F8-3ADE-46A5-928A-DAE9C2CCAC95}"/>
              </a:ext>
            </a:extLst>
          </p:cNvPr>
          <p:cNvPicPr>
            <a:picLocks noChangeAspect="1"/>
          </p:cNvPicPr>
          <p:nvPr/>
        </p:nvPicPr>
        <p:blipFill>
          <a:blip r:embed="rId5"/>
          <a:stretch>
            <a:fillRect/>
          </a:stretch>
        </p:blipFill>
        <p:spPr>
          <a:xfrm>
            <a:off x="5966781" y="469554"/>
            <a:ext cx="2691443" cy="1881193"/>
          </a:xfrm>
          <a:prstGeom prst="rect">
            <a:avLst/>
          </a:prstGeom>
        </p:spPr>
      </p:pic>
      <p:pic>
        <p:nvPicPr>
          <p:cNvPr id="1028" name="Picture 4" descr="Image result for prostate cancer awareness month canada">
            <a:extLst>
              <a:ext uri="{FF2B5EF4-FFF2-40B4-BE49-F238E27FC236}">
                <a16:creationId xmlns:a16="http://schemas.microsoft.com/office/drawing/2014/main" id="{BD6ED18B-A6AC-43DC-9B04-937D9CFFEB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6508" y="881410"/>
            <a:ext cx="1955120" cy="11405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Image result for prostate cancer gay men">
            <a:extLst>
              <a:ext uri="{FF2B5EF4-FFF2-40B4-BE49-F238E27FC236}">
                <a16:creationId xmlns:a16="http://schemas.microsoft.com/office/drawing/2014/main" id="{91BA9481-5D33-46D1-88FD-452F9A27C0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971" y="466974"/>
            <a:ext cx="2717384" cy="1883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5F829B4-96DF-49BA-B7E8-CF4137E74D6F}"/>
              </a:ext>
            </a:extLst>
          </p:cNvPr>
          <p:cNvPicPr>
            <a:picLocks noChangeAspect="1"/>
          </p:cNvPicPr>
          <p:nvPr/>
        </p:nvPicPr>
        <p:blipFill>
          <a:blip r:embed="rId8"/>
          <a:stretch>
            <a:fillRect/>
          </a:stretch>
        </p:blipFill>
        <p:spPr>
          <a:xfrm>
            <a:off x="6467744" y="4272949"/>
            <a:ext cx="2056257" cy="1861423"/>
          </a:xfrm>
          <a:prstGeom prst="rect">
            <a:avLst/>
          </a:prstGeom>
        </p:spPr>
      </p:pic>
    </p:spTree>
    <p:extLst>
      <p:ext uri="{BB962C8B-B14F-4D97-AF65-F5344CB8AC3E}">
        <p14:creationId xmlns:p14="http://schemas.microsoft.com/office/powerpoint/2010/main" val="3378686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Prostate cancer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and Sexuality</a:t>
            </a:r>
          </a:p>
        </p:txBody>
      </p:sp>
      <p:pic>
        <p:nvPicPr>
          <p:cNvPr id="3076" name="Picture 4" descr="https://www.cancer.gov/images/cdr/live/CDR442273.jpg">
            <a:extLst>
              <a:ext uri="{FF2B5EF4-FFF2-40B4-BE49-F238E27FC236}">
                <a16:creationId xmlns:a16="http://schemas.microsoft.com/office/drawing/2014/main" id="{92F86E88-037C-424E-ADE8-E2698C808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029" y="2132705"/>
            <a:ext cx="3171825" cy="39220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2920B1B-460A-4056-B173-0B3AE2F41467}"/>
              </a:ext>
            </a:extLst>
          </p:cNvPr>
          <p:cNvSpPr/>
          <p:nvPr/>
        </p:nvSpPr>
        <p:spPr>
          <a:xfrm>
            <a:off x="4470400" y="2132705"/>
            <a:ext cx="4216400" cy="4678204"/>
          </a:xfrm>
          <a:prstGeom prst="rect">
            <a:avLst/>
          </a:prstGeom>
        </p:spPr>
        <p:txBody>
          <a:bodyPr wrap="square">
            <a:spAutoFit/>
          </a:bodyPr>
          <a:lstStyle/>
          <a:p>
            <a:pPr>
              <a:buFont typeface="Arial" panose="020B0604020202020204" pitchFamily="34" charset="0"/>
              <a:buChar char="•"/>
            </a:pPr>
            <a:r>
              <a:rPr lang="en-CA" sz="2200" dirty="0">
                <a:solidFill>
                  <a:srgbClr val="2E2E2E"/>
                </a:solidFill>
                <a:latin typeface="Arial" panose="020B0604020202020204" pitchFamily="34" charset="0"/>
                <a:cs typeface="Arial" panose="020B0604020202020204" pitchFamily="34" charset="0"/>
              </a:rPr>
              <a:t>Watchful waiting/surveillance</a:t>
            </a:r>
            <a:br>
              <a:rPr lang="en-CA" sz="2200" dirty="0">
                <a:solidFill>
                  <a:srgbClr val="2E2E2E"/>
                </a:solidFill>
                <a:latin typeface="Arial" panose="020B0604020202020204" pitchFamily="34" charset="0"/>
                <a:cs typeface="Arial" panose="020B0604020202020204" pitchFamily="34" charset="0"/>
              </a:rPr>
            </a:br>
            <a:endParaRPr lang="en-CA" sz="2200" dirty="0">
              <a:solidFill>
                <a:srgbClr val="2E2E2E"/>
              </a:solidFill>
              <a:latin typeface="Arial" panose="020B0604020202020204" pitchFamily="34" charset="0"/>
              <a:cs typeface="Arial" panose="020B0604020202020204" pitchFamily="34" charset="0"/>
            </a:endParaRPr>
          </a:p>
          <a:p>
            <a:pPr>
              <a:buFont typeface="Arial" panose="020B0604020202020204" pitchFamily="34" charset="0"/>
              <a:buChar char="•"/>
            </a:pPr>
            <a:r>
              <a:rPr lang="en-CA" sz="2200" dirty="0">
                <a:solidFill>
                  <a:srgbClr val="2E2E2E"/>
                </a:solidFill>
                <a:latin typeface="Arial" panose="020B0604020202020204" pitchFamily="34" charset="0"/>
                <a:cs typeface="Arial" panose="020B0604020202020204" pitchFamily="34" charset="0"/>
              </a:rPr>
              <a:t>Surgery</a:t>
            </a:r>
          </a:p>
          <a:p>
            <a:pPr>
              <a:buFont typeface="Arial" panose="020B0604020202020204" pitchFamily="34" charset="0"/>
              <a:buChar char="•"/>
            </a:pPr>
            <a:endParaRPr lang="en-CA" sz="2200" dirty="0">
              <a:solidFill>
                <a:srgbClr val="2E2E2E"/>
              </a:solidFill>
              <a:latin typeface="Arial" panose="020B0604020202020204" pitchFamily="34" charset="0"/>
              <a:cs typeface="Arial" panose="020B0604020202020204" pitchFamily="34" charset="0"/>
            </a:endParaRPr>
          </a:p>
          <a:p>
            <a:pPr>
              <a:buFont typeface="Arial" panose="020B0604020202020204" pitchFamily="34" charset="0"/>
              <a:buChar char="•"/>
            </a:pPr>
            <a:r>
              <a:rPr lang="en-CA" sz="2200" dirty="0">
                <a:solidFill>
                  <a:srgbClr val="2E2E2E"/>
                </a:solidFill>
                <a:latin typeface="Arial" panose="020B0604020202020204" pitchFamily="34" charset="0"/>
                <a:cs typeface="Arial" panose="020B0604020202020204" pitchFamily="34" charset="0"/>
              </a:rPr>
              <a:t>Radiation therapy</a:t>
            </a:r>
          </a:p>
          <a:p>
            <a:pPr>
              <a:buFont typeface="Arial" panose="020B0604020202020204" pitchFamily="34" charset="0"/>
              <a:buChar char="•"/>
            </a:pPr>
            <a:endParaRPr lang="en-CA" sz="2200" dirty="0">
              <a:solidFill>
                <a:srgbClr val="2E2E2E"/>
              </a:solidFill>
              <a:latin typeface="Arial" panose="020B0604020202020204" pitchFamily="34" charset="0"/>
              <a:cs typeface="Arial" panose="020B0604020202020204" pitchFamily="34" charset="0"/>
            </a:endParaRPr>
          </a:p>
          <a:p>
            <a:pPr>
              <a:buFont typeface="Arial" panose="020B0604020202020204" pitchFamily="34" charset="0"/>
              <a:buChar char="•"/>
            </a:pPr>
            <a:r>
              <a:rPr lang="en-CA" sz="2200" dirty="0">
                <a:solidFill>
                  <a:srgbClr val="2E2E2E"/>
                </a:solidFill>
                <a:latin typeface="Arial" panose="020B0604020202020204" pitchFamily="34" charset="0"/>
                <a:cs typeface="Arial" panose="020B0604020202020204" pitchFamily="34" charset="0"/>
              </a:rPr>
              <a:t>Hormone therapy</a:t>
            </a:r>
          </a:p>
          <a:p>
            <a:pPr>
              <a:buFont typeface="Arial" panose="020B0604020202020204" pitchFamily="34" charset="0"/>
              <a:buChar char="•"/>
            </a:pPr>
            <a:endParaRPr lang="en-CA" sz="2200" dirty="0">
              <a:solidFill>
                <a:srgbClr val="2E2E2E"/>
              </a:solidFill>
              <a:latin typeface="Arial" panose="020B0604020202020204" pitchFamily="34" charset="0"/>
              <a:cs typeface="Arial" panose="020B0604020202020204" pitchFamily="34" charset="0"/>
            </a:endParaRPr>
          </a:p>
          <a:p>
            <a:pPr>
              <a:buFont typeface="Arial" panose="020B0604020202020204" pitchFamily="34" charset="0"/>
              <a:buChar char="•"/>
            </a:pPr>
            <a:r>
              <a:rPr lang="en-CA" sz="2200" dirty="0">
                <a:solidFill>
                  <a:srgbClr val="2E2E2E"/>
                </a:solidFill>
                <a:latin typeface="Arial" panose="020B0604020202020204" pitchFamily="34" charset="0"/>
                <a:cs typeface="Arial" panose="020B0604020202020204" pitchFamily="34" charset="0"/>
              </a:rPr>
              <a:t>Combination</a:t>
            </a:r>
          </a:p>
          <a:p>
            <a:pPr>
              <a:buFont typeface="Arial" panose="020B0604020202020204" pitchFamily="34" charset="0"/>
              <a:buChar char="•"/>
            </a:pPr>
            <a:endParaRPr lang="en-CA" sz="2200" dirty="0">
              <a:solidFill>
                <a:srgbClr val="2E2E2E"/>
              </a:solidFill>
              <a:latin typeface="Arial" panose="020B0604020202020204" pitchFamily="34" charset="0"/>
              <a:cs typeface="Arial" panose="020B0604020202020204" pitchFamily="34" charset="0"/>
            </a:endParaRPr>
          </a:p>
          <a:p>
            <a:pPr>
              <a:buFont typeface="Arial" panose="020B0604020202020204" pitchFamily="34" charset="0"/>
              <a:buChar char="•"/>
            </a:pPr>
            <a:r>
              <a:rPr lang="en-CA" sz="2200" dirty="0">
                <a:solidFill>
                  <a:srgbClr val="2E2E2E"/>
                </a:solidFill>
                <a:latin typeface="Arial" panose="020B0604020202020204" pitchFamily="34" charset="0"/>
                <a:cs typeface="Arial" panose="020B0604020202020204" pitchFamily="34" charset="0"/>
              </a:rPr>
              <a:t>Supportive care </a:t>
            </a:r>
            <a:br>
              <a:rPr lang="en-CA" sz="2800" dirty="0">
                <a:solidFill>
                  <a:srgbClr val="2E2E2E"/>
                </a:solidFill>
                <a:latin typeface="Arial" panose="020B0604020202020204" pitchFamily="34" charset="0"/>
                <a:cs typeface="Arial" panose="020B0604020202020204" pitchFamily="34" charset="0"/>
              </a:rPr>
            </a:br>
            <a:br>
              <a:rPr lang="en-CA" sz="2800" dirty="0">
                <a:solidFill>
                  <a:srgbClr val="2E2E2E"/>
                </a:solidFill>
                <a:latin typeface="Arial" panose="020B0604020202020204" pitchFamily="34" charset="0"/>
                <a:cs typeface="Arial" panose="020B0604020202020204" pitchFamily="34" charset="0"/>
              </a:rPr>
            </a:br>
            <a:endParaRPr lang="en-CA" sz="2800" dirty="0">
              <a:solidFill>
                <a:srgbClr val="2E2E2E"/>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672E6FF-4B7E-4A09-84C8-F501A285E2DE}"/>
              </a:ext>
            </a:extLst>
          </p:cNvPr>
          <p:cNvSpPr/>
          <p:nvPr/>
        </p:nvSpPr>
        <p:spPr>
          <a:xfrm>
            <a:off x="2309941" y="6212582"/>
            <a:ext cx="7807325" cy="307777"/>
          </a:xfrm>
          <a:prstGeom prst="rect">
            <a:avLst/>
          </a:prstGeom>
        </p:spPr>
        <p:txBody>
          <a:bodyPr wrap="square">
            <a:spAutoFit/>
          </a:bodyPr>
          <a:lstStyle/>
          <a:p>
            <a:r>
              <a:rPr lang="en-CA" sz="1400" dirty="0">
                <a:solidFill>
                  <a:schemeClr val="tx2"/>
                </a:solidFill>
              </a:rPr>
              <a:t>www.cancer.gov/types/prostate/hp/prostate-treatment-pdq</a:t>
            </a:r>
          </a:p>
        </p:txBody>
      </p:sp>
    </p:spTree>
    <p:extLst>
      <p:ext uri="{BB962C8B-B14F-4D97-AF65-F5344CB8AC3E}">
        <p14:creationId xmlns:p14="http://schemas.microsoft.com/office/powerpoint/2010/main" val="425782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85190FA-4082-438A-87DA-15F0025B49ED}"/>
              </a:ext>
            </a:extLst>
          </p:cNvPr>
          <p:cNvPicPr>
            <a:picLocks noGrp="1" noChangeAspect="1"/>
          </p:cNvPicPr>
          <p:nvPr>
            <p:ph idx="1"/>
          </p:nvPr>
        </p:nvPicPr>
        <p:blipFill>
          <a:blip r:embed="rId3"/>
          <a:stretch>
            <a:fillRect/>
          </a:stretch>
        </p:blipFill>
        <p:spPr>
          <a:xfrm>
            <a:off x="298893" y="1773619"/>
            <a:ext cx="4037966" cy="783083"/>
          </a:xfrm>
          <a:prstGeom prst="rect">
            <a:avLst/>
          </a:prstGeom>
        </p:spPr>
      </p:pic>
      <p:pic>
        <p:nvPicPr>
          <p:cNvPr id="5" name="Picture 4">
            <a:extLst>
              <a:ext uri="{FF2B5EF4-FFF2-40B4-BE49-F238E27FC236}">
                <a16:creationId xmlns:a16="http://schemas.microsoft.com/office/drawing/2014/main" id="{91023952-294D-45D4-8B25-52B35AA0B076}"/>
              </a:ext>
            </a:extLst>
          </p:cNvPr>
          <p:cNvPicPr>
            <a:picLocks noChangeAspect="1"/>
          </p:cNvPicPr>
          <p:nvPr/>
        </p:nvPicPr>
        <p:blipFill>
          <a:blip r:embed="rId4"/>
          <a:stretch>
            <a:fillRect/>
          </a:stretch>
        </p:blipFill>
        <p:spPr>
          <a:xfrm>
            <a:off x="533398" y="498574"/>
            <a:ext cx="5721098" cy="1004172"/>
          </a:xfrm>
          <a:prstGeom prst="rect">
            <a:avLst/>
          </a:prstGeom>
        </p:spPr>
      </p:pic>
      <p:pic>
        <p:nvPicPr>
          <p:cNvPr id="6" name="Picture 5">
            <a:extLst>
              <a:ext uri="{FF2B5EF4-FFF2-40B4-BE49-F238E27FC236}">
                <a16:creationId xmlns:a16="http://schemas.microsoft.com/office/drawing/2014/main" id="{1C7AC80E-0EB4-4EBD-A68A-95B334B5C9EE}"/>
              </a:ext>
            </a:extLst>
          </p:cNvPr>
          <p:cNvPicPr>
            <a:picLocks noChangeAspect="1"/>
          </p:cNvPicPr>
          <p:nvPr/>
        </p:nvPicPr>
        <p:blipFill>
          <a:blip r:embed="rId5"/>
          <a:stretch>
            <a:fillRect/>
          </a:stretch>
        </p:blipFill>
        <p:spPr>
          <a:xfrm>
            <a:off x="4504626" y="1773619"/>
            <a:ext cx="4057333" cy="783084"/>
          </a:xfrm>
          <a:prstGeom prst="rect">
            <a:avLst/>
          </a:prstGeom>
        </p:spPr>
      </p:pic>
      <p:sp>
        <p:nvSpPr>
          <p:cNvPr id="7" name="TextBox 6">
            <a:extLst>
              <a:ext uri="{FF2B5EF4-FFF2-40B4-BE49-F238E27FC236}">
                <a16:creationId xmlns:a16="http://schemas.microsoft.com/office/drawing/2014/main" id="{59209D22-F0FF-428B-A324-6FC30C627CAB}"/>
              </a:ext>
            </a:extLst>
          </p:cNvPr>
          <p:cNvSpPr txBox="1"/>
          <p:nvPr/>
        </p:nvSpPr>
        <p:spPr>
          <a:xfrm>
            <a:off x="96139" y="2692138"/>
            <a:ext cx="8816975" cy="3539430"/>
          </a:xfrm>
          <a:prstGeom prst="rect">
            <a:avLst/>
          </a:prstGeom>
          <a:noFill/>
        </p:spPr>
        <p:txBody>
          <a:bodyPr wrap="square" rtlCol="0">
            <a:spAutoFit/>
          </a:bodyPr>
          <a:lstStyle/>
          <a:p>
            <a:pPr marL="342900" indent="-342900">
              <a:buAutoNum type="arabicPeriod"/>
            </a:pPr>
            <a:r>
              <a:rPr lang="en-CA" sz="1400" dirty="0"/>
              <a:t>Clinicians should discuss post-op ED (temporary or permanent)</a:t>
            </a:r>
          </a:p>
          <a:p>
            <a:pPr marL="342900" indent="-342900">
              <a:buAutoNum type="arabicPeriod"/>
            </a:pPr>
            <a:r>
              <a:rPr lang="en-CA" sz="1400" dirty="0"/>
              <a:t>Validated instruments for assessing erectile function recovery are available to monitor erectile function recovery</a:t>
            </a:r>
          </a:p>
          <a:p>
            <a:pPr marL="342900" indent="-342900">
              <a:buAutoNum type="arabicPeriod"/>
            </a:pPr>
            <a:r>
              <a:rPr lang="en-CA" sz="1400" dirty="0"/>
              <a:t>There is insufficient evidence that a specific surgical technique (open vs laparoscopic vs robot assisted RP) promotes better results in post-op EF recovery</a:t>
            </a:r>
          </a:p>
          <a:p>
            <a:pPr marL="342900" indent="-342900">
              <a:buAutoNum type="arabicPeriod"/>
            </a:pPr>
            <a:r>
              <a:rPr lang="en-CA" sz="1400" dirty="0"/>
              <a:t>Predictors of EF recovery (not limited to):</a:t>
            </a:r>
          </a:p>
          <a:p>
            <a:pPr marL="800100" lvl="1" indent="-342900">
              <a:buAutoNum type="arabicPeriod"/>
            </a:pPr>
            <a:r>
              <a:rPr lang="en-CA" sz="1400" dirty="0"/>
              <a:t>Younger age</a:t>
            </a:r>
          </a:p>
          <a:p>
            <a:pPr marL="800100" lvl="1" indent="-342900">
              <a:buAutoNum type="arabicPeriod"/>
            </a:pPr>
            <a:r>
              <a:rPr lang="en-CA" sz="1400" dirty="0"/>
              <a:t>Pre-op EF</a:t>
            </a:r>
          </a:p>
          <a:p>
            <a:pPr marL="800100" lvl="1" indent="-342900">
              <a:buAutoNum type="arabicPeriod"/>
            </a:pPr>
            <a:r>
              <a:rPr lang="en-CA" sz="1400" dirty="0" err="1"/>
              <a:t>Bilat</a:t>
            </a:r>
            <a:r>
              <a:rPr lang="en-CA" sz="1400" dirty="0"/>
              <a:t>. Nerve sparing surgery</a:t>
            </a:r>
          </a:p>
          <a:p>
            <a:pPr marL="342900" indent="-342900">
              <a:buAutoNum type="arabicPeriod"/>
            </a:pPr>
            <a:r>
              <a:rPr lang="en-CA" sz="1400" dirty="0"/>
              <a:t>Patients should be informed about the key elements of pathophysiology of post-op ED (such as nerve injury and cavernous venous leak)</a:t>
            </a:r>
          </a:p>
          <a:p>
            <a:pPr marL="342900" indent="-342900">
              <a:buAutoNum type="arabicPeriod"/>
            </a:pPr>
            <a:r>
              <a:rPr lang="en-CA" sz="1400" dirty="0"/>
              <a:t>Recovery of post-op EF can take several years</a:t>
            </a:r>
          </a:p>
          <a:p>
            <a:pPr marL="342900" indent="-342900">
              <a:buAutoNum type="arabicPeriod"/>
            </a:pPr>
            <a:r>
              <a:rPr lang="en-CA" sz="1400" dirty="0"/>
              <a:t>Conflicting data as to whether penile rehab with PDE5i improves recovery of spontaneous erections</a:t>
            </a:r>
          </a:p>
          <a:p>
            <a:pPr marL="342900" indent="-342900">
              <a:buAutoNum type="arabicPeriod"/>
            </a:pPr>
            <a:r>
              <a:rPr lang="en-CA" sz="1400" dirty="0"/>
              <a:t>Data are inadequate to support any specific regimen as optimal for penile rehab</a:t>
            </a:r>
          </a:p>
          <a:p>
            <a:pPr marL="342900" indent="-342900">
              <a:buAutoNum type="arabicPeriod"/>
            </a:pPr>
            <a:r>
              <a:rPr lang="en-CA" sz="1400" dirty="0"/>
              <a:t>Men undergoing RP (any technique) are at risk of sexual changes other than ED (including decreased libido, changes in orgasm, anejaculation, </a:t>
            </a:r>
            <a:r>
              <a:rPr lang="en-CA" sz="1400" dirty="0" err="1"/>
              <a:t>Peyronie</a:t>
            </a:r>
            <a:r>
              <a:rPr lang="en-CA" sz="1400" dirty="0"/>
              <a:t>-like disease, changes in penile size)</a:t>
            </a:r>
          </a:p>
        </p:txBody>
      </p:sp>
      <p:sp>
        <p:nvSpPr>
          <p:cNvPr id="8" name="Rectangle 7">
            <a:extLst>
              <a:ext uri="{FF2B5EF4-FFF2-40B4-BE49-F238E27FC236}">
                <a16:creationId xmlns:a16="http://schemas.microsoft.com/office/drawing/2014/main" id="{66D53496-6C15-4239-882E-ABE2D394D5A2}"/>
              </a:ext>
            </a:extLst>
          </p:cNvPr>
          <p:cNvSpPr/>
          <p:nvPr/>
        </p:nvSpPr>
        <p:spPr>
          <a:xfrm>
            <a:off x="1650619" y="6367006"/>
            <a:ext cx="7981950" cy="307777"/>
          </a:xfrm>
          <a:prstGeom prst="rect">
            <a:avLst/>
          </a:prstGeom>
        </p:spPr>
        <p:txBody>
          <a:bodyPr wrap="square">
            <a:spAutoFit/>
          </a:bodyPr>
          <a:lstStyle/>
          <a:p>
            <a:r>
              <a:rPr lang="en-CA" sz="1400" dirty="0" err="1">
                <a:solidFill>
                  <a:schemeClr val="tx2"/>
                </a:solidFill>
              </a:rPr>
              <a:t>Salonia</a:t>
            </a:r>
            <a:r>
              <a:rPr lang="en-CA" sz="1400" dirty="0">
                <a:solidFill>
                  <a:schemeClr val="tx2"/>
                </a:solidFill>
              </a:rPr>
              <a:t> et al. 2017. Journal of Sexual Medicine. 14(3): 285-296; 297-315. </a:t>
            </a:r>
          </a:p>
        </p:txBody>
      </p:sp>
    </p:spTree>
    <p:extLst>
      <p:ext uri="{BB962C8B-B14F-4D97-AF65-F5344CB8AC3E}">
        <p14:creationId xmlns:p14="http://schemas.microsoft.com/office/powerpoint/2010/main" val="1885720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CA" dirty="0">
                <a:solidFill>
                  <a:schemeClr val="accent1">
                    <a:lumMod val="75000"/>
                  </a:schemeClr>
                </a:solidFill>
                <a:latin typeface="Arial" pitchFamily="34" charset="0"/>
                <a:cs typeface="Arial" pitchFamily="34" charset="0"/>
              </a:rPr>
              <a:t>Surgery for prostate cancer</a:t>
            </a:r>
          </a:p>
        </p:txBody>
      </p:sp>
      <p:sp>
        <p:nvSpPr>
          <p:cNvPr id="51202" name="Content Placeholder 2"/>
          <p:cNvSpPr>
            <a:spLocks noGrp="1"/>
          </p:cNvSpPr>
          <p:nvPr>
            <p:ph idx="1"/>
          </p:nvPr>
        </p:nvSpPr>
        <p:spPr>
          <a:xfrm>
            <a:off x="0" y="1690396"/>
            <a:ext cx="6749656" cy="4883509"/>
          </a:xfrm>
        </p:spPr>
        <p:txBody>
          <a:bodyPr/>
          <a:lstStyle/>
          <a:p>
            <a:pPr lvl="1"/>
            <a:endParaRPr lang="en-CA" sz="2400" dirty="0">
              <a:latin typeface="Arial" charset="0"/>
              <a:cs typeface="Arial" charset="0"/>
            </a:endParaRPr>
          </a:p>
          <a:p>
            <a:pPr lvl="1"/>
            <a:r>
              <a:rPr lang="en-CA" sz="2400" dirty="0">
                <a:latin typeface="Arial" charset="0"/>
                <a:cs typeface="Arial" charset="0"/>
              </a:rPr>
              <a:t>Radical prostatectomy (RP)</a:t>
            </a:r>
          </a:p>
          <a:p>
            <a:pPr lvl="2"/>
            <a:r>
              <a:rPr lang="en-CA" sz="2200" dirty="0">
                <a:latin typeface="Arial" charset="0"/>
                <a:cs typeface="Arial" charset="0"/>
              </a:rPr>
              <a:t>Open RP (ORP)</a:t>
            </a:r>
          </a:p>
          <a:p>
            <a:pPr lvl="2"/>
            <a:r>
              <a:rPr lang="en-CA" sz="2200" dirty="0">
                <a:latin typeface="Arial" charset="0"/>
                <a:cs typeface="Arial" charset="0"/>
              </a:rPr>
              <a:t>Robot-assisted/laparoscopic RP (RARP/RALP)</a:t>
            </a:r>
          </a:p>
          <a:p>
            <a:pPr marL="411163" lvl="1" indent="0">
              <a:buNone/>
            </a:pPr>
            <a:endParaRPr lang="en-CA" sz="2400" dirty="0">
              <a:latin typeface="Arial" charset="0"/>
              <a:cs typeface="Arial" charset="0"/>
            </a:endParaRPr>
          </a:p>
          <a:p>
            <a:pPr lvl="1"/>
            <a:r>
              <a:rPr lang="en-CA" sz="2400" dirty="0">
                <a:latin typeface="Arial" charset="0"/>
                <a:cs typeface="Arial" charset="0"/>
              </a:rPr>
              <a:t>Orchiectomy </a:t>
            </a:r>
          </a:p>
          <a:p>
            <a:pPr lvl="1"/>
            <a:endParaRPr lang="en-CA" sz="2400" dirty="0">
              <a:latin typeface="Arial" charset="0"/>
              <a:cs typeface="Arial" charset="0"/>
            </a:endParaRPr>
          </a:p>
          <a:p>
            <a:pPr lvl="1"/>
            <a:r>
              <a:rPr lang="en-CA" sz="2400" dirty="0">
                <a:latin typeface="Arial" charset="0"/>
                <a:cs typeface="Arial" charset="0"/>
              </a:rPr>
              <a:t>Transurethral resection of the prostate (TURP)</a:t>
            </a:r>
          </a:p>
          <a:p>
            <a:pPr lvl="1"/>
            <a:endParaRPr lang="en-CA" sz="2400" dirty="0">
              <a:latin typeface="Arial" charset="0"/>
              <a:cs typeface="Arial" charset="0"/>
            </a:endParaRPr>
          </a:p>
          <a:p>
            <a:pPr marL="411163" lvl="1" indent="0">
              <a:buNone/>
            </a:pPr>
            <a:endParaRPr lang="en-CA" sz="2400" dirty="0">
              <a:latin typeface="Arial" charset="0"/>
              <a:cs typeface="Arial" charset="0"/>
            </a:endParaRPr>
          </a:p>
          <a:p>
            <a:pPr marL="411163" lvl="1" indent="0">
              <a:buNone/>
            </a:pPr>
            <a:endParaRPr lang="en-CA" sz="1600" dirty="0">
              <a:latin typeface="Arial" charset="0"/>
              <a:cs typeface="Arial" charset="0"/>
            </a:endParaRPr>
          </a:p>
          <a:p>
            <a:pPr lvl="1"/>
            <a:endParaRPr lang="en-CA" sz="1600" dirty="0">
              <a:latin typeface="Arial" charset="0"/>
              <a:cs typeface="Arial" charset="0"/>
            </a:endParaRPr>
          </a:p>
          <a:p>
            <a:pPr lvl="1">
              <a:buFont typeface="Arial" charset="0"/>
              <a:buNone/>
            </a:pPr>
            <a:endParaRPr lang="en-CA" sz="1600" dirty="0"/>
          </a:p>
        </p:txBody>
      </p:sp>
      <p:pic>
        <p:nvPicPr>
          <p:cNvPr id="1026" name="Picture 2" descr="Image result for transurethral prostate resection">
            <a:extLst>
              <a:ext uri="{FF2B5EF4-FFF2-40B4-BE49-F238E27FC236}">
                <a16:creationId xmlns:a16="http://schemas.microsoft.com/office/drawing/2014/main" id="{FF08946E-4D9B-4F17-951A-1A55196E9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9226" y="4834671"/>
            <a:ext cx="1565665" cy="13312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0E47D3D-209B-4834-87B8-CB9A1B376A31}"/>
              </a:ext>
            </a:extLst>
          </p:cNvPr>
          <p:cNvSpPr/>
          <p:nvPr/>
        </p:nvSpPr>
        <p:spPr>
          <a:xfrm>
            <a:off x="1104138" y="6219913"/>
            <a:ext cx="9535886" cy="769441"/>
          </a:xfrm>
          <a:prstGeom prst="rect">
            <a:avLst/>
          </a:prstGeom>
        </p:spPr>
        <p:txBody>
          <a:bodyPr wrap="square">
            <a:spAutoFit/>
          </a:bodyPr>
          <a:lstStyle/>
          <a:p>
            <a:r>
              <a:rPr lang="en-CA" sz="1400" dirty="0">
                <a:solidFill>
                  <a:schemeClr val="tx2"/>
                </a:solidFill>
              </a:rPr>
              <a:t>www.mayoclinic.org/tests-procedures/turp/details/what-you-can-expect/rec-20211838</a:t>
            </a:r>
          </a:p>
          <a:p>
            <a:r>
              <a:rPr lang="en-CA" sz="1400" dirty="0">
                <a:solidFill>
                  <a:schemeClr val="tx2"/>
                </a:solidFill>
                <a:cs typeface="Arial" charset="0"/>
              </a:rPr>
              <a:t>www.ucdmc.ucdavis.edu/urology/specialties/robotic_surgery/prostatectomy.html</a:t>
            </a:r>
          </a:p>
          <a:p>
            <a:endParaRPr lang="en-CA" sz="1600" dirty="0">
              <a:solidFill>
                <a:schemeClr val="tx2"/>
              </a:solidFill>
            </a:endParaRPr>
          </a:p>
        </p:txBody>
      </p:sp>
      <p:pic>
        <p:nvPicPr>
          <p:cNvPr id="4" name="Picture 2" descr="Image result for robot assisted prostatectomy">
            <a:extLst>
              <a:ext uri="{FF2B5EF4-FFF2-40B4-BE49-F238E27FC236}">
                <a16:creationId xmlns:a16="http://schemas.microsoft.com/office/drawing/2014/main" id="{1832E3A4-60B1-4326-B898-0FE3ED5FDF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9566" y="3004553"/>
            <a:ext cx="1953483" cy="12020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obot assisted prostatectomy">
            <a:extLst>
              <a:ext uri="{FF2B5EF4-FFF2-40B4-BE49-F238E27FC236}">
                <a16:creationId xmlns:a16="http://schemas.microsoft.com/office/drawing/2014/main" id="{5DD5D396-8B99-48EE-B48F-EC69944A11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9075" y="1735494"/>
            <a:ext cx="2120983" cy="1215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05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02">
                                            <p:txEl>
                                              <p:pRg st="1" end="1"/>
                                            </p:txEl>
                                          </p:spTgt>
                                        </p:tgtEl>
                                        <p:attrNameLst>
                                          <p:attrName>style.visibility</p:attrName>
                                        </p:attrNameLst>
                                      </p:cBhvr>
                                      <p:to>
                                        <p:strVal val="visible"/>
                                      </p:to>
                                    </p:set>
                                    <p:animEffect transition="in" filter="fade">
                                      <p:cBhvr>
                                        <p:cTn id="7" dur="500"/>
                                        <p:tgtEl>
                                          <p:spTgt spid="5120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202">
                                            <p:txEl>
                                              <p:pRg st="2" end="2"/>
                                            </p:txEl>
                                          </p:spTgt>
                                        </p:tgtEl>
                                        <p:attrNameLst>
                                          <p:attrName>style.visibility</p:attrName>
                                        </p:attrNameLst>
                                      </p:cBhvr>
                                      <p:to>
                                        <p:strVal val="visible"/>
                                      </p:to>
                                    </p:set>
                                    <p:animEffect transition="in" filter="fade">
                                      <p:cBhvr>
                                        <p:cTn id="10" dur="500"/>
                                        <p:tgtEl>
                                          <p:spTgt spid="5120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1202">
                                            <p:txEl>
                                              <p:pRg st="3" end="3"/>
                                            </p:txEl>
                                          </p:spTgt>
                                        </p:tgtEl>
                                        <p:attrNameLst>
                                          <p:attrName>style.visibility</p:attrName>
                                        </p:attrNameLst>
                                      </p:cBhvr>
                                      <p:to>
                                        <p:strVal val="visible"/>
                                      </p:to>
                                    </p:set>
                                    <p:animEffect transition="in" filter="fade">
                                      <p:cBhvr>
                                        <p:cTn id="13" dur="500"/>
                                        <p:tgtEl>
                                          <p:spTgt spid="5120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1202">
                                            <p:txEl>
                                              <p:pRg st="5" end="5"/>
                                            </p:txEl>
                                          </p:spTgt>
                                        </p:tgtEl>
                                        <p:attrNameLst>
                                          <p:attrName>style.visibility</p:attrName>
                                        </p:attrNameLst>
                                      </p:cBhvr>
                                      <p:to>
                                        <p:strVal val="visible"/>
                                      </p:to>
                                    </p:set>
                                    <p:animEffect transition="in" filter="fade">
                                      <p:cBhvr>
                                        <p:cTn id="28" dur="500"/>
                                        <p:tgtEl>
                                          <p:spTgt spid="512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1202">
                                            <p:txEl>
                                              <p:pRg st="7" end="7"/>
                                            </p:txEl>
                                          </p:spTgt>
                                        </p:tgtEl>
                                        <p:attrNameLst>
                                          <p:attrName>style.visibility</p:attrName>
                                        </p:attrNameLst>
                                      </p:cBhvr>
                                      <p:to>
                                        <p:strVal val="visible"/>
                                      </p:to>
                                    </p:set>
                                    <p:animEffect transition="in" filter="fade">
                                      <p:cBhvr>
                                        <p:cTn id="33" dur="500"/>
                                        <p:tgtEl>
                                          <p:spTgt spid="51202">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fade">
                                      <p:cBhvr>
                                        <p:cTn id="3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B250-6268-40BA-A8D9-CD87E7D9D8AA}"/>
              </a:ext>
            </a:extLst>
          </p:cNvPr>
          <p:cNvSpPr>
            <a:spLocks noGrp="1"/>
          </p:cNvSpPr>
          <p:nvPr>
            <p:ph type="title"/>
          </p:nvPr>
        </p:nvSpPr>
        <p:spPr/>
        <p:txBody>
          <a:bodyPr/>
          <a:lstStyle/>
          <a:p>
            <a:r>
              <a:rPr lang="en-CA" dirty="0">
                <a:latin typeface="Arial" panose="020B0604020202020204" pitchFamily="34" charset="0"/>
                <a:cs typeface="Arial" panose="020B0604020202020204" pitchFamily="34" charset="0"/>
              </a:rPr>
              <a:t>Radiation for prostate cancer</a:t>
            </a:r>
          </a:p>
        </p:txBody>
      </p:sp>
      <p:pic>
        <p:nvPicPr>
          <p:cNvPr id="4" name="Content Placeholder 3">
            <a:extLst>
              <a:ext uri="{FF2B5EF4-FFF2-40B4-BE49-F238E27FC236}">
                <a16:creationId xmlns:a16="http://schemas.microsoft.com/office/drawing/2014/main" id="{9909B628-057A-4632-9FCA-CCACF272A7C4}"/>
              </a:ext>
            </a:extLst>
          </p:cNvPr>
          <p:cNvPicPr>
            <a:picLocks noGrp="1" noChangeAspect="1"/>
          </p:cNvPicPr>
          <p:nvPr>
            <p:ph idx="1"/>
          </p:nvPr>
        </p:nvPicPr>
        <p:blipFill>
          <a:blip r:embed="rId3"/>
          <a:stretch>
            <a:fillRect/>
          </a:stretch>
        </p:blipFill>
        <p:spPr>
          <a:xfrm>
            <a:off x="6832600" y="3626795"/>
            <a:ext cx="1854200" cy="2238910"/>
          </a:xfrm>
          <a:prstGeom prst="rect">
            <a:avLst/>
          </a:prstGeom>
        </p:spPr>
      </p:pic>
      <p:pic>
        <p:nvPicPr>
          <p:cNvPr id="2050" name="Picture 2" descr="Image result for external beam radiation for prostate cancer">
            <a:extLst>
              <a:ext uri="{FF2B5EF4-FFF2-40B4-BE49-F238E27FC236}">
                <a16:creationId xmlns:a16="http://schemas.microsoft.com/office/drawing/2014/main" id="{30436B9D-15ED-467D-B938-AE3FE0D1B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917997"/>
            <a:ext cx="2329048" cy="1929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20043FE-F222-4973-8F44-14B3D8B5C5C5}"/>
              </a:ext>
            </a:extLst>
          </p:cNvPr>
          <p:cNvSpPr txBox="1"/>
          <p:nvPr/>
        </p:nvSpPr>
        <p:spPr>
          <a:xfrm>
            <a:off x="731836" y="2540031"/>
            <a:ext cx="2994212" cy="3385542"/>
          </a:xfrm>
          <a:prstGeom prst="rect">
            <a:avLst/>
          </a:prstGeom>
          <a:noFill/>
        </p:spPr>
        <p:txBody>
          <a:bodyPr wrap="square" rtlCol="0">
            <a:spAutoFit/>
          </a:bodyPr>
          <a:lstStyle/>
          <a:p>
            <a:r>
              <a:rPr lang="en-CA" sz="3200" dirty="0">
                <a:solidFill>
                  <a:schemeClr val="tx2"/>
                </a:solidFill>
              </a:rPr>
              <a:t>External beam</a:t>
            </a:r>
          </a:p>
          <a:p>
            <a:endParaRPr lang="en-CA" sz="3200" dirty="0">
              <a:solidFill>
                <a:schemeClr val="tx2"/>
              </a:solidFill>
            </a:endParaRPr>
          </a:p>
          <a:p>
            <a:r>
              <a:rPr lang="en-CA" sz="3200" dirty="0">
                <a:solidFill>
                  <a:schemeClr val="tx2"/>
                </a:solidFill>
              </a:rPr>
              <a:t>Brachytherapy</a:t>
            </a:r>
            <a:br>
              <a:rPr lang="en-CA" sz="3200" dirty="0">
                <a:solidFill>
                  <a:schemeClr val="tx2"/>
                </a:solidFill>
              </a:rPr>
            </a:br>
            <a:endParaRPr lang="en-CA" sz="3200" dirty="0">
              <a:solidFill>
                <a:schemeClr val="tx2"/>
              </a:solidFill>
            </a:endParaRPr>
          </a:p>
          <a:p>
            <a:r>
              <a:rPr lang="en-CA" sz="3200" dirty="0">
                <a:solidFill>
                  <a:schemeClr val="tx2"/>
                </a:solidFill>
              </a:rPr>
              <a:t>Combination</a:t>
            </a:r>
          </a:p>
          <a:p>
            <a:endParaRPr lang="en-CA" dirty="0"/>
          </a:p>
          <a:p>
            <a:endParaRPr lang="en-CA" dirty="0"/>
          </a:p>
          <a:p>
            <a:endParaRPr lang="en-CA" dirty="0"/>
          </a:p>
        </p:txBody>
      </p:sp>
      <p:sp>
        <p:nvSpPr>
          <p:cNvPr id="6" name="TextBox 5">
            <a:extLst>
              <a:ext uri="{FF2B5EF4-FFF2-40B4-BE49-F238E27FC236}">
                <a16:creationId xmlns:a16="http://schemas.microsoft.com/office/drawing/2014/main" id="{8CF5F637-901F-4C70-8542-8EDF070D04B8}"/>
              </a:ext>
            </a:extLst>
          </p:cNvPr>
          <p:cNvSpPr txBox="1"/>
          <p:nvPr/>
        </p:nvSpPr>
        <p:spPr>
          <a:xfrm>
            <a:off x="186162" y="5878874"/>
            <a:ext cx="5729380" cy="307777"/>
          </a:xfrm>
          <a:prstGeom prst="rect">
            <a:avLst/>
          </a:prstGeom>
          <a:noFill/>
        </p:spPr>
        <p:txBody>
          <a:bodyPr wrap="square" rtlCol="0">
            <a:spAutoFit/>
          </a:bodyPr>
          <a:lstStyle/>
          <a:p>
            <a:r>
              <a:rPr lang="en-CA" sz="1400" dirty="0" err="1">
                <a:solidFill>
                  <a:schemeClr val="tx2"/>
                </a:solidFill>
              </a:rPr>
              <a:t>Incrocci</a:t>
            </a:r>
            <a:r>
              <a:rPr lang="en-CA" sz="1400" dirty="0">
                <a:solidFill>
                  <a:schemeClr val="tx2"/>
                </a:solidFill>
              </a:rPr>
              <a:t>. 2015. </a:t>
            </a:r>
            <a:r>
              <a:rPr lang="en-CA" sz="1400" dirty="0" err="1">
                <a:solidFill>
                  <a:schemeClr val="tx2"/>
                </a:solidFill>
              </a:rPr>
              <a:t>Transl</a:t>
            </a:r>
            <a:r>
              <a:rPr lang="en-CA" sz="1400" dirty="0">
                <a:solidFill>
                  <a:schemeClr val="tx2"/>
                </a:solidFill>
              </a:rPr>
              <a:t> </a:t>
            </a:r>
            <a:r>
              <a:rPr lang="en-CA" sz="1400" dirty="0" err="1">
                <a:solidFill>
                  <a:schemeClr val="tx2"/>
                </a:solidFill>
              </a:rPr>
              <a:t>Androl</a:t>
            </a:r>
            <a:r>
              <a:rPr lang="en-CA" sz="1400" dirty="0">
                <a:solidFill>
                  <a:schemeClr val="tx2"/>
                </a:solidFill>
              </a:rPr>
              <a:t> </a:t>
            </a:r>
            <a:r>
              <a:rPr lang="en-CA" sz="1400" dirty="0" err="1">
                <a:solidFill>
                  <a:schemeClr val="tx2"/>
                </a:solidFill>
              </a:rPr>
              <a:t>Urol</a:t>
            </a:r>
            <a:r>
              <a:rPr lang="en-CA" sz="1400" dirty="0">
                <a:solidFill>
                  <a:schemeClr val="tx2"/>
                </a:solidFill>
              </a:rPr>
              <a:t>, 4(2): 124-130</a:t>
            </a:r>
          </a:p>
        </p:txBody>
      </p:sp>
      <p:sp>
        <p:nvSpPr>
          <p:cNvPr id="8" name="Rectangle 7">
            <a:extLst>
              <a:ext uri="{FF2B5EF4-FFF2-40B4-BE49-F238E27FC236}">
                <a16:creationId xmlns:a16="http://schemas.microsoft.com/office/drawing/2014/main" id="{5054840D-4095-41D5-965F-568DA57AEB1A}"/>
              </a:ext>
            </a:extLst>
          </p:cNvPr>
          <p:cNvSpPr/>
          <p:nvPr/>
        </p:nvSpPr>
        <p:spPr>
          <a:xfrm>
            <a:off x="186162" y="6142784"/>
            <a:ext cx="10013950" cy="523220"/>
          </a:xfrm>
          <a:prstGeom prst="rect">
            <a:avLst/>
          </a:prstGeom>
        </p:spPr>
        <p:txBody>
          <a:bodyPr wrap="square">
            <a:spAutoFit/>
          </a:bodyPr>
          <a:lstStyle/>
          <a:p>
            <a:r>
              <a:rPr lang="en-CA" sz="1400" dirty="0">
                <a:solidFill>
                  <a:schemeClr val="tx2"/>
                </a:solidFill>
              </a:rPr>
              <a:t>www.mayoclinic.org/tests-procedures/prostate-brachytherapy/home/ovc-20271519</a:t>
            </a:r>
          </a:p>
          <a:p>
            <a:r>
              <a:rPr lang="en-CA" sz="1400" dirty="0">
                <a:solidFill>
                  <a:schemeClr val="tx2"/>
                </a:solidFill>
              </a:rPr>
              <a:t>www.mayoclinic.org/tests-procedures/external-beam-radiation-for-prostate-cancer/home/ovc-20204694</a:t>
            </a:r>
          </a:p>
        </p:txBody>
      </p:sp>
    </p:spTree>
    <p:extLst>
      <p:ext uri="{BB962C8B-B14F-4D97-AF65-F5344CB8AC3E}">
        <p14:creationId xmlns:p14="http://schemas.microsoft.com/office/powerpoint/2010/main" val="2199086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60296A-A40C-4F85-A1CA-D7D1074B0E1B}"/>
              </a:ext>
            </a:extLst>
          </p:cNvPr>
          <p:cNvSpPr>
            <a:spLocks noGrp="1"/>
          </p:cNvSpPr>
          <p:nvPr>
            <p:ph type="title"/>
          </p:nvPr>
        </p:nvSpPr>
        <p:spPr/>
        <p:txBody>
          <a:bodyPr>
            <a:normAutofit/>
          </a:bodyPr>
          <a:lstStyle/>
          <a:p>
            <a:r>
              <a:rPr lang="en-CA" sz="3000" dirty="0">
                <a:latin typeface="Arial" panose="020B0604020202020204" pitchFamily="34" charset="0"/>
                <a:cs typeface="Arial" panose="020B0604020202020204" pitchFamily="34" charset="0"/>
              </a:rPr>
              <a:t>Proton therapy vs Photon Therapy</a:t>
            </a:r>
          </a:p>
        </p:txBody>
      </p:sp>
      <p:pic>
        <p:nvPicPr>
          <p:cNvPr id="4" name="Content Placeholder 3">
            <a:extLst>
              <a:ext uri="{FF2B5EF4-FFF2-40B4-BE49-F238E27FC236}">
                <a16:creationId xmlns:a16="http://schemas.microsoft.com/office/drawing/2014/main" id="{EEEC3E0B-BCA5-4539-85B0-EEF1A1FB1F3C}"/>
              </a:ext>
            </a:extLst>
          </p:cNvPr>
          <p:cNvPicPr>
            <a:picLocks noGrp="1" noChangeAspect="1"/>
          </p:cNvPicPr>
          <p:nvPr>
            <p:ph idx="1"/>
          </p:nvPr>
        </p:nvPicPr>
        <p:blipFill>
          <a:blip r:embed="rId3"/>
          <a:stretch>
            <a:fillRect/>
          </a:stretch>
        </p:blipFill>
        <p:spPr>
          <a:xfrm>
            <a:off x="679451" y="1762863"/>
            <a:ext cx="3146100" cy="3998140"/>
          </a:xfrm>
          <a:prstGeom prst="rect">
            <a:avLst/>
          </a:prstGeom>
        </p:spPr>
      </p:pic>
      <p:pic>
        <p:nvPicPr>
          <p:cNvPr id="5" name="Picture 4">
            <a:extLst>
              <a:ext uri="{FF2B5EF4-FFF2-40B4-BE49-F238E27FC236}">
                <a16:creationId xmlns:a16="http://schemas.microsoft.com/office/drawing/2014/main" id="{63A0D75B-7822-4A86-9D14-DE17B2D9AD4E}"/>
              </a:ext>
            </a:extLst>
          </p:cNvPr>
          <p:cNvPicPr>
            <a:picLocks noChangeAspect="1"/>
          </p:cNvPicPr>
          <p:nvPr/>
        </p:nvPicPr>
        <p:blipFill>
          <a:blip r:embed="rId4"/>
          <a:stretch>
            <a:fillRect/>
          </a:stretch>
        </p:blipFill>
        <p:spPr>
          <a:xfrm>
            <a:off x="4556125" y="2419527"/>
            <a:ext cx="3962399" cy="2684812"/>
          </a:xfrm>
          <a:prstGeom prst="rect">
            <a:avLst/>
          </a:prstGeom>
        </p:spPr>
      </p:pic>
      <p:sp>
        <p:nvSpPr>
          <p:cNvPr id="6" name="Rectangle 5">
            <a:extLst>
              <a:ext uri="{FF2B5EF4-FFF2-40B4-BE49-F238E27FC236}">
                <a16:creationId xmlns:a16="http://schemas.microsoft.com/office/drawing/2014/main" id="{DE416A91-8230-42D5-ADEA-CEB0ECEF2C35}"/>
              </a:ext>
            </a:extLst>
          </p:cNvPr>
          <p:cNvSpPr/>
          <p:nvPr/>
        </p:nvSpPr>
        <p:spPr>
          <a:xfrm>
            <a:off x="1944846" y="5965096"/>
            <a:ext cx="7804150" cy="984885"/>
          </a:xfrm>
          <a:prstGeom prst="rect">
            <a:avLst/>
          </a:prstGeom>
        </p:spPr>
        <p:txBody>
          <a:bodyPr wrap="square">
            <a:spAutoFit/>
          </a:bodyPr>
          <a:lstStyle/>
          <a:p>
            <a:r>
              <a:rPr lang="en-CA" sz="1400" dirty="0">
                <a:solidFill>
                  <a:schemeClr val="tx2"/>
                </a:solidFill>
              </a:rPr>
              <a:t>www.praxis-margareten.at/2013/proton-therapy/</a:t>
            </a:r>
          </a:p>
          <a:p>
            <a:r>
              <a:rPr lang="en-CA" sz="1400" dirty="0">
                <a:solidFill>
                  <a:schemeClr val="tx2"/>
                </a:solidFill>
              </a:rPr>
              <a:t>http://jamanetwork.com/data/Journals/JAMA/929972/jpg140007fa.png</a:t>
            </a:r>
          </a:p>
          <a:p>
            <a:r>
              <a:rPr lang="en-US" sz="1400" dirty="0">
                <a:solidFill>
                  <a:schemeClr val="tx2"/>
                </a:solidFill>
              </a:rPr>
              <a:t>Mahmood et al. 2016. Advances in Radiation Oncology, 1(3):161-169.</a:t>
            </a:r>
          </a:p>
          <a:p>
            <a:endParaRPr lang="en-CA" sz="1600" dirty="0">
              <a:solidFill>
                <a:schemeClr val="tx2"/>
              </a:solidFill>
            </a:endParaRPr>
          </a:p>
        </p:txBody>
      </p:sp>
    </p:spTree>
    <p:extLst>
      <p:ext uri="{BB962C8B-B14F-4D97-AF65-F5344CB8AC3E}">
        <p14:creationId xmlns:p14="http://schemas.microsoft.com/office/powerpoint/2010/main" val="1441806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fontAlgn="auto">
              <a:spcAft>
                <a:spcPts val="0"/>
              </a:spcAft>
              <a:defRPr/>
            </a:pPr>
            <a:r>
              <a:rPr lang="en-CA" sz="3200" dirty="0">
                <a:solidFill>
                  <a:schemeClr val="accent1">
                    <a:lumMod val="75000"/>
                  </a:schemeClr>
                </a:solidFill>
                <a:latin typeface="Arial" pitchFamily="34" charset="0"/>
                <a:cs typeface="Arial" pitchFamily="34" charset="0"/>
              </a:rPr>
              <a:t>Hormone therapy</a:t>
            </a:r>
            <a:br>
              <a:rPr lang="en-CA" sz="3200" dirty="0">
                <a:solidFill>
                  <a:schemeClr val="accent1">
                    <a:lumMod val="75000"/>
                  </a:schemeClr>
                </a:solidFill>
                <a:latin typeface="Arial" pitchFamily="34" charset="0"/>
                <a:cs typeface="Arial" pitchFamily="34" charset="0"/>
              </a:rPr>
            </a:br>
            <a:r>
              <a:rPr lang="en-CA" sz="3200" dirty="0">
                <a:solidFill>
                  <a:schemeClr val="accent1">
                    <a:lumMod val="75000"/>
                  </a:schemeClr>
                </a:solidFill>
                <a:latin typeface="Arial" pitchFamily="34" charset="0"/>
                <a:cs typeface="Arial" pitchFamily="34" charset="0"/>
              </a:rPr>
              <a:t> for prostate cancer</a:t>
            </a:r>
          </a:p>
        </p:txBody>
      </p:sp>
      <p:sp>
        <p:nvSpPr>
          <p:cNvPr id="59394" name="Content Placeholder 2"/>
          <p:cNvSpPr>
            <a:spLocks noGrp="1"/>
          </p:cNvSpPr>
          <p:nvPr>
            <p:ph idx="1"/>
          </p:nvPr>
        </p:nvSpPr>
        <p:spPr>
          <a:xfrm>
            <a:off x="425450" y="2573146"/>
            <a:ext cx="6088047" cy="4373563"/>
          </a:xfrm>
        </p:spPr>
        <p:txBody>
          <a:bodyPr/>
          <a:lstStyle/>
          <a:p>
            <a:pPr marL="114300" indent="0">
              <a:buNone/>
            </a:pPr>
            <a:r>
              <a:rPr lang="en-CA" sz="2200" dirty="0">
                <a:latin typeface="Arial" charset="0"/>
                <a:cs typeface="Arial" charset="0"/>
              </a:rPr>
              <a:t>Achieved by:</a:t>
            </a:r>
          </a:p>
          <a:p>
            <a:pPr>
              <a:buFont typeface="Arial" panose="020B0604020202020204" pitchFamily="34" charset="0"/>
              <a:buChar char="•"/>
            </a:pPr>
            <a:r>
              <a:rPr lang="en-CA" sz="2200" dirty="0">
                <a:latin typeface="Arial" charset="0"/>
                <a:cs typeface="Arial" charset="0"/>
              </a:rPr>
              <a:t>↓ androgen production by the testes</a:t>
            </a:r>
            <a:br>
              <a:rPr lang="en-CA" sz="2200" dirty="0">
                <a:latin typeface="Arial" charset="0"/>
                <a:cs typeface="Arial" charset="0"/>
              </a:rPr>
            </a:br>
            <a:endParaRPr lang="en-CA" sz="2200" dirty="0">
              <a:latin typeface="Arial" charset="0"/>
              <a:cs typeface="Arial" charset="0"/>
            </a:endParaRPr>
          </a:p>
          <a:p>
            <a:pPr>
              <a:buFont typeface="Arial" panose="020B0604020202020204" pitchFamily="34" charset="0"/>
              <a:buChar char="•"/>
            </a:pPr>
            <a:r>
              <a:rPr lang="en-CA" sz="2200" dirty="0">
                <a:latin typeface="Arial" charset="0"/>
                <a:cs typeface="Arial" charset="0"/>
              </a:rPr>
              <a:t>Blocking the action of androgens in the body</a:t>
            </a:r>
          </a:p>
          <a:p>
            <a:pPr marL="114300" indent="0">
              <a:buNone/>
            </a:pPr>
            <a:endParaRPr lang="en-CA" sz="2200" dirty="0">
              <a:latin typeface="Arial" charset="0"/>
              <a:cs typeface="Arial" charset="0"/>
            </a:endParaRPr>
          </a:p>
          <a:p>
            <a:pPr>
              <a:buFont typeface="Arial" panose="020B0604020202020204" pitchFamily="34" charset="0"/>
              <a:buChar char="•"/>
            </a:pPr>
            <a:r>
              <a:rPr lang="en-CA" sz="2200" dirty="0">
                <a:latin typeface="Arial" charset="0"/>
                <a:cs typeface="Arial" charset="0"/>
              </a:rPr>
              <a:t>Blocking the production of androgens throughout the body</a:t>
            </a:r>
          </a:p>
          <a:p>
            <a:pPr>
              <a:buFont typeface="Arial" panose="020B0604020202020204" pitchFamily="34" charset="0"/>
              <a:buChar char="•"/>
            </a:pPr>
            <a:endParaRPr lang="en-CA" sz="2000" dirty="0">
              <a:latin typeface="Arial" charset="0"/>
              <a:cs typeface="Arial" charset="0"/>
            </a:endParaRPr>
          </a:p>
          <a:p>
            <a:pPr marL="114300" indent="0">
              <a:buNone/>
            </a:pPr>
            <a:endParaRPr lang="en-CA" sz="2000" dirty="0">
              <a:latin typeface="Arial" charset="0"/>
              <a:cs typeface="Arial" charset="0"/>
            </a:endParaRPr>
          </a:p>
        </p:txBody>
      </p:sp>
      <p:pic>
        <p:nvPicPr>
          <p:cNvPr id="5122" name="Picture 2" descr="Testosterone production is regulated by luteinizing hormone (LH) and luteinizing hormone-releasing hormone (LHRH)">
            <a:extLst>
              <a:ext uri="{FF2B5EF4-FFF2-40B4-BE49-F238E27FC236}">
                <a16:creationId xmlns:a16="http://schemas.microsoft.com/office/drawing/2014/main" id="{A1330B53-F3CF-47F3-8DDD-5B04846D8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412" y="2732621"/>
            <a:ext cx="2211388" cy="26857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11F44B5-FD37-42B3-97D6-C07605002AC7}"/>
              </a:ext>
            </a:extLst>
          </p:cNvPr>
          <p:cNvSpPr/>
          <p:nvPr/>
        </p:nvSpPr>
        <p:spPr>
          <a:xfrm>
            <a:off x="1527572" y="6285722"/>
            <a:ext cx="6879828" cy="307777"/>
          </a:xfrm>
          <a:prstGeom prst="rect">
            <a:avLst/>
          </a:prstGeom>
        </p:spPr>
        <p:txBody>
          <a:bodyPr wrap="square">
            <a:spAutoFit/>
          </a:bodyPr>
          <a:lstStyle/>
          <a:p>
            <a:r>
              <a:rPr lang="en-CA" sz="1400" dirty="0">
                <a:solidFill>
                  <a:schemeClr val="tx2"/>
                </a:solidFill>
              </a:rPr>
              <a:t>www.cancer.gov/types/prostate/prostate-hormone-therapy-fact-sheet</a:t>
            </a:r>
          </a:p>
        </p:txBody>
      </p:sp>
    </p:spTree>
    <p:extLst>
      <p:ext uri="{BB962C8B-B14F-4D97-AF65-F5344CB8AC3E}">
        <p14:creationId xmlns:p14="http://schemas.microsoft.com/office/powerpoint/2010/main" val="306585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394">
                                            <p:txEl>
                                              <p:pRg st="1" end="1"/>
                                            </p:txEl>
                                          </p:spTgt>
                                        </p:tgtEl>
                                        <p:attrNameLst>
                                          <p:attrName>style.visibility</p:attrName>
                                        </p:attrNameLst>
                                      </p:cBhvr>
                                      <p:to>
                                        <p:strVal val="visible"/>
                                      </p:to>
                                    </p:set>
                                    <p:animEffect transition="in" filter="fade">
                                      <p:cBhvr>
                                        <p:cTn id="7" dur="500"/>
                                        <p:tgtEl>
                                          <p:spTgt spid="59394">
                                            <p:txEl>
                                              <p:pRg st="1" end="1"/>
                                            </p:txEl>
                                          </p:spTgt>
                                        </p:tgtEl>
                                      </p:cBhvr>
                                    </p:animEffect>
                                  </p:childTnLst>
                                  <p:subTnLst>
                                    <p:animClr clrSpc="rgb" dir="cw">
                                      <p:cBhvr override="childStyle">
                                        <p:cTn dur="1" fill="hold" display="0" masterRel="nextClick" afterEffect="1"/>
                                        <p:tgtEl>
                                          <p:spTgt spid="59394">
                                            <p:txEl>
                                              <p:pRg st="1" end="1"/>
                                            </p:txEl>
                                          </p:spTgt>
                                        </p:tgtEl>
                                        <p:attrNameLst>
                                          <p:attrName>ppt_c</p:attrName>
                                        </p:attrNameLst>
                                      </p:cBhvr>
                                      <p:to>
                                        <a:schemeClr val="folHlink"/>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394">
                                            <p:txEl>
                                              <p:pRg st="2" end="2"/>
                                            </p:txEl>
                                          </p:spTgt>
                                        </p:tgtEl>
                                        <p:attrNameLst>
                                          <p:attrName>style.visibility</p:attrName>
                                        </p:attrNameLst>
                                      </p:cBhvr>
                                      <p:to>
                                        <p:strVal val="visible"/>
                                      </p:to>
                                    </p:set>
                                    <p:animEffect transition="in" filter="fade">
                                      <p:cBhvr>
                                        <p:cTn id="12" dur="500"/>
                                        <p:tgtEl>
                                          <p:spTgt spid="59394">
                                            <p:txEl>
                                              <p:pRg st="2" end="2"/>
                                            </p:txEl>
                                          </p:spTgt>
                                        </p:tgtEl>
                                      </p:cBhvr>
                                    </p:animEffect>
                                  </p:childTnLst>
                                  <p:subTnLst>
                                    <p:animClr clrSpc="rgb" dir="cw">
                                      <p:cBhvr override="childStyle">
                                        <p:cTn dur="1" fill="hold" display="0" masterRel="nextClick" afterEffect="1"/>
                                        <p:tgtEl>
                                          <p:spTgt spid="59394">
                                            <p:txEl>
                                              <p:pRg st="2" end="2"/>
                                            </p:txEl>
                                          </p:spTgt>
                                        </p:tgtEl>
                                        <p:attrNameLst>
                                          <p:attrName>ppt_c</p:attrName>
                                        </p:attrNameLst>
                                      </p:cBhvr>
                                      <p:to>
                                        <a:schemeClr val="folHlink"/>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394">
                                            <p:txEl>
                                              <p:pRg st="4" end="4"/>
                                            </p:txEl>
                                          </p:spTgt>
                                        </p:tgtEl>
                                        <p:attrNameLst>
                                          <p:attrName>style.visibility</p:attrName>
                                        </p:attrNameLst>
                                      </p:cBhvr>
                                      <p:to>
                                        <p:strVal val="visible"/>
                                      </p:to>
                                    </p:set>
                                    <p:animEffect transition="in" filter="fade">
                                      <p:cBhvr>
                                        <p:cTn id="17" dur="500"/>
                                        <p:tgtEl>
                                          <p:spTgt spid="59394">
                                            <p:txEl>
                                              <p:pRg st="4" end="4"/>
                                            </p:txEl>
                                          </p:spTgt>
                                        </p:tgtEl>
                                      </p:cBhvr>
                                    </p:animEffect>
                                  </p:childTnLst>
                                  <p:subTnLst>
                                    <p:animClr clrSpc="rgb" dir="cw">
                                      <p:cBhvr override="childStyle">
                                        <p:cTn dur="1" fill="hold" display="0" masterRel="nextClick" afterEffect="1"/>
                                        <p:tgtEl>
                                          <p:spTgt spid="59394">
                                            <p:txEl>
                                              <p:pRg st="4" end="4"/>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036C9-4824-4A17-A9BB-27F74318968D}"/>
              </a:ext>
            </a:extLst>
          </p:cNvPr>
          <p:cNvSpPr>
            <a:spLocks noGrp="1"/>
          </p:cNvSpPr>
          <p:nvPr>
            <p:ph type="title"/>
          </p:nvPr>
        </p:nvSpPr>
        <p:spPr/>
        <p:txBody>
          <a:bodyPr/>
          <a:lstStyle/>
          <a:p>
            <a:r>
              <a:rPr lang="en-CA" dirty="0">
                <a:latin typeface="Arial" panose="020B0604020202020204" pitchFamily="34" charset="0"/>
                <a:cs typeface="Arial" panose="020B0604020202020204" pitchFamily="34" charset="0"/>
              </a:rPr>
              <a:t>Changes in Sexual function </a:t>
            </a:r>
          </a:p>
        </p:txBody>
      </p:sp>
    </p:spTree>
    <p:extLst>
      <p:ext uri="{BB962C8B-B14F-4D97-AF65-F5344CB8AC3E}">
        <p14:creationId xmlns:p14="http://schemas.microsoft.com/office/powerpoint/2010/main" val="1116149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028B2-215D-446F-ACCA-5A68E41AE386}"/>
              </a:ext>
            </a:extLst>
          </p:cNvPr>
          <p:cNvSpPr>
            <a:spLocks noGrp="1"/>
          </p:cNvSpPr>
          <p:nvPr>
            <p:ph type="title"/>
          </p:nvPr>
        </p:nvSpPr>
        <p:spPr/>
        <p:txBody>
          <a:bodyPr/>
          <a:lstStyle/>
          <a:p>
            <a:r>
              <a:rPr lang="en-CA" dirty="0">
                <a:latin typeface="Arial" panose="020B0604020202020204" pitchFamily="34" charset="0"/>
                <a:cs typeface="Arial" panose="020B0604020202020204" pitchFamily="34" charset="0"/>
              </a:rPr>
              <a:t>Changes in Libido/Desire</a:t>
            </a:r>
          </a:p>
        </p:txBody>
      </p:sp>
      <p:sp>
        <p:nvSpPr>
          <p:cNvPr id="3" name="Content Placeholder 2">
            <a:extLst>
              <a:ext uri="{FF2B5EF4-FFF2-40B4-BE49-F238E27FC236}">
                <a16:creationId xmlns:a16="http://schemas.microsoft.com/office/drawing/2014/main" id="{A1F19C42-03DE-4BE7-84C0-77D94F2A2D1F}"/>
              </a:ext>
            </a:extLst>
          </p:cNvPr>
          <p:cNvSpPr>
            <a:spLocks noGrp="1"/>
          </p:cNvSpPr>
          <p:nvPr>
            <p:ph idx="1"/>
          </p:nvPr>
        </p:nvSpPr>
        <p:spPr>
          <a:xfrm>
            <a:off x="69850" y="1778000"/>
            <a:ext cx="8229600" cy="4373563"/>
          </a:xfrm>
        </p:spPr>
        <p:txBody>
          <a:bodyPr/>
          <a:lstStyle/>
          <a:p>
            <a:pPr marL="114300" indent="0">
              <a:buNone/>
            </a:pP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7439931-0A77-400B-B290-271E4505807A}"/>
              </a:ext>
            </a:extLst>
          </p:cNvPr>
          <p:cNvPicPr>
            <a:picLocks noChangeAspect="1"/>
          </p:cNvPicPr>
          <p:nvPr/>
        </p:nvPicPr>
        <p:blipFill>
          <a:blip r:embed="rId3"/>
          <a:stretch>
            <a:fillRect/>
          </a:stretch>
        </p:blipFill>
        <p:spPr>
          <a:xfrm>
            <a:off x="1682068" y="1929005"/>
            <a:ext cx="5878285" cy="3911958"/>
          </a:xfrm>
          <a:prstGeom prst="rect">
            <a:avLst/>
          </a:prstGeom>
        </p:spPr>
      </p:pic>
      <p:sp>
        <p:nvSpPr>
          <p:cNvPr id="8" name="Rectangle 7">
            <a:extLst>
              <a:ext uri="{FF2B5EF4-FFF2-40B4-BE49-F238E27FC236}">
                <a16:creationId xmlns:a16="http://schemas.microsoft.com/office/drawing/2014/main" id="{CAF99530-57E7-40E7-BEDD-E2B0E4C1E79C}"/>
              </a:ext>
            </a:extLst>
          </p:cNvPr>
          <p:cNvSpPr/>
          <p:nvPr/>
        </p:nvSpPr>
        <p:spPr>
          <a:xfrm>
            <a:off x="210099" y="6122721"/>
            <a:ext cx="8822222" cy="523220"/>
          </a:xfrm>
          <a:prstGeom prst="rect">
            <a:avLst/>
          </a:prstGeom>
        </p:spPr>
        <p:txBody>
          <a:bodyPr wrap="square">
            <a:spAutoFit/>
          </a:bodyPr>
          <a:lstStyle/>
          <a:p>
            <a:r>
              <a:rPr lang="en-CA" sz="1400" dirty="0">
                <a:solidFill>
                  <a:schemeClr val="tx2"/>
                </a:solidFill>
              </a:rPr>
              <a:t>www.arhp.org/Publications-and-Resources/Clinical-Practice-Tools/Handbook-On-Female-Sexual-Health-And-Wellness/Female-Sexual-Response</a:t>
            </a:r>
          </a:p>
        </p:txBody>
      </p:sp>
      <p:pic>
        <p:nvPicPr>
          <p:cNvPr id="9" name="Picture 8">
            <a:extLst>
              <a:ext uri="{FF2B5EF4-FFF2-40B4-BE49-F238E27FC236}">
                <a16:creationId xmlns:a16="http://schemas.microsoft.com/office/drawing/2014/main" id="{76FBC489-AADB-4F6D-9CA8-1D382DF24713}"/>
              </a:ext>
            </a:extLst>
          </p:cNvPr>
          <p:cNvPicPr>
            <a:picLocks noChangeAspect="1"/>
          </p:cNvPicPr>
          <p:nvPr/>
        </p:nvPicPr>
        <p:blipFill>
          <a:blip r:embed="rId4"/>
          <a:stretch>
            <a:fillRect/>
          </a:stretch>
        </p:blipFill>
        <p:spPr>
          <a:xfrm>
            <a:off x="1682068" y="1728376"/>
            <a:ext cx="5878285" cy="4113769"/>
          </a:xfrm>
          <a:prstGeom prst="rect">
            <a:avLst/>
          </a:prstGeom>
        </p:spPr>
      </p:pic>
      <p:sp>
        <p:nvSpPr>
          <p:cNvPr id="4" name="TextBox 3">
            <a:extLst>
              <a:ext uri="{FF2B5EF4-FFF2-40B4-BE49-F238E27FC236}">
                <a16:creationId xmlns:a16="http://schemas.microsoft.com/office/drawing/2014/main" id="{4677F1F0-7E59-46A0-884B-D3735E87D072}"/>
              </a:ext>
            </a:extLst>
          </p:cNvPr>
          <p:cNvSpPr txBox="1"/>
          <p:nvPr/>
        </p:nvSpPr>
        <p:spPr>
          <a:xfrm>
            <a:off x="1251397" y="4389120"/>
            <a:ext cx="1672818" cy="461665"/>
          </a:xfrm>
          <a:prstGeom prst="rect">
            <a:avLst/>
          </a:prstGeom>
          <a:noFill/>
        </p:spPr>
        <p:txBody>
          <a:bodyPr wrap="square" rtlCol="0">
            <a:spAutoFit/>
          </a:bodyPr>
          <a:lstStyle/>
          <a:p>
            <a:r>
              <a:rPr lang="en-CA" sz="2400" b="1" dirty="0">
                <a:sym typeface="Wingdings" panose="05000000000000000000" pitchFamily="2" charset="2"/>
              </a:rPr>
              <a:t></a:t>
            </a:r>
            <a:r>
              <a:rPr lang="en-CA" sz="2400" b="1" dirty="0"/>
              <a:t>DESIRE</a:t>
            </a:r>
          </a:p>
        </p:txBody>
      </p:sp>
    </p:spTree>
    <p:extLst>
      <p:ext uri="{BB962C8B-B14F-4D97-AF65-F5344CB8AC3E}">
        <p14:creationId xmlns:p14="http://schemas.microsoft.com/office/powerpoint/2010/main" val="347453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4FFDD-C407-44AC-81EC-DBBF48422BC8}"/>
              </a:ext>
            </a:extLst>
          </p:cNvPr>
          <p:cNvSpPr>
            <a:spLocks noGrp="1"/>
          </p:cNvSpPr>
          <p:nvPr>
            <p:ph type="title"/>
          </p:nvPr>
        </p:nvSpPr>
        <p:spPr/>
        <p:txBody>
          <a:bodyPr/>
          <a:lstStyle/>
          <a:p>
            <a:r>
              <a:rPr lang="en-CA" dirty="0">
                <a:latin typeface="Arial" panose="020B0604020202020204" pitchFamily="34" charset="0"/>
                <a:cs typeface="Arial" panose="020B0604020202020204" pitchFamily="34" charset="0"/>
              </a:rPr>
              <a:t>Changes in Erectile function</a:t>
            </a:r>
          </a:p>
        </p:txBody>
      </p:sp>
      <p:sp>
        <p:nvSpPr>
          <p:cNvPr id="3" name="Content Placeholder 2">
            <a:extLst>
              <a:ext uri="{FF2B5EF4-FFF2-40B4-BE49-F238E27FC236}">
                <a16:creationId xmlns:a16="http://schemas.microsoft.com/office/drawing/2014/main" id="{94D7532B-FF11-47CB-ACEC-C53B3446F301}"/>
              </a:ext>
            </a:extLst>
          </p:cNvPr>
          <p:cNvSpPr>
            <a:spLocks noGrp="1"/>
          </p:cNvSpPr>
          <p:nvPr>
            <p:ph idx="1"/>
          </p:nvPr>
        </p:nvSpPr>
        <p:spPr>
          <a:xfrm>
            <a:off x="749808" y="2329066"/>
            <a:ext cx="8247888" cy="4373563"/>
          </a:xfrm>
        </p:spPr>
        <p:txBody>
          <a:bodyPr/>
          <a:lstStyle/>
          <a:p>
            <a:r>
              <a:rPr lang="en-CA" sz="2000" dirty="0">
                <a:latin typeface="Arial" panose="020B0604020202020204" pitchFamily="34" charset="0"/>
                <a:cs typeface="Arial" panose="020B0604020202020204" pitchFamily="34" charset="0"/>
              </a:rPr>
              <a:t>Difficulty achieving erections</a:t>
            </a: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Difficulty maintaining erections</a:t>
            </a: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Insufficient firmness for penetrative intercourse (vaginal or anal)</a:t>
            </a: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Loss of spontaneous erections</a:t>
            </a:r>
            <a:br>
              <a:rPr lang="en-CA" sz="2000" dirty="0">
                <a:latin typeface="Arial" panose="020B0604020202020204" pitchFamily="34" charset="0"/>
                <a:cs typeface="Arial" panose="020B0604020202020204" pitchFamily="34" charset="0"/>
              </a:rPr>
            </a:br>
            <a:r>
              <a:rPr lang="en-CA" sz="2000" dirty="0">
                <a:latin typeface="Arial" panose="020B0604020202020204" pitchFamily="34" charset="0"/>
                <a:cs typeface="Arial" panose="020B0604020202020204" pitchFamily="34" charset="0"/>
              </a:rPr>
              <a:t>Loss of nocturnal/early morning erections</a:t>
            </a:r>
          </a:p>
        </p:txBody>
      </p:sp>
      <p:sp>
        <p:nvSpPr>
          <p:cNvPr id="4" name="TextBox 3">
            <a:extLst>
              <a:ext uri="{FF2B5EF4-FFF2-40B4-BE49-F238E27FC236}">
                <a16:creationId xmlns:a16="http://schemas.microsoft.com/office/drawing/2014/main" id="{E932C2B4-9BF4-447C-93B2-D32E5DE9335E}"/>
              </a:ext>
            </a:extLst>
          </p:cNvPr>
          <p:cNvSpPr txBox="1"/>
          <p:nvPr/>
        </p:nvSpPr>
        <p:spPr>
          <a:xfrm>
            <a:off x="158553" y="5918059"/>
            <a:ext cx="7823200" cy="954107"/>
          </a:xfrm>
          <a:prstGeom prst="rect">
            <a:avLst/>
          </a:prstGeom>
          <a:noFill/>
        </p:spPr>
        <p:txBody>
          <a:bodyPr wrap="square" rtlCol="0">
            <a:spAutoFit/>
          </a:bodyPr>
          <a:lstStyle/>
          <a:p>
            <a:r>
              <a:rPr lang="en-CA" sz="1400" dirty="0" err="1">
                <a:solidFill>
                  <a:schemeClr val="tx2"/>
                </a:solidFill>
              </a:rPr>
              <a:t>Albaugh</a:t>
            </a:r>
            <a:r>
              <a:rPr lang="en-CA" sz="1400" dirty="0">
                <a:solidFill>
                  <a:schemeClr val="tx2"/>
                </a:solidFill>
              </a:rPr>
              <a:t> et al. 2017. BMC </a:t>
            </a:r>
            <a:r>
              <a:rPr lang="en-CA" sz="1400" dirty="0" err="1">
                <a:solidFill>
                  <a:schemeClr val="tx2"/>
                </a:solidFill>
              </a:rPr>
              <a:t>Urol</a:t>
            </a:r>
            <a:r>
              <a:rPr lang="en-CA" sz="1400" dirty="0">
                <a:solidFill>
                  <a:schemeClr val="tx2"/>
                </a:solidFill>
              </a:rPr>
              <a:t>, 17(45): 1-9. </a:t>
            </a:r>
          </a:p>
          <a:p>
            <a:r>
              <a:rPr lang="en-CA" sz="1400" dirty="0" err="1">
                <a:solidFill>
                  <a:schemeClr val="tx2"/>
                </a:solidFill>
              </a:rPr>
              <a:t>Canalichio</a:t>
            </a:r>
            <a:r>
              <a:rPr lang="en-CA" sz="1400" dirty="0">
                <a:solidFill>
                  <a:schemeClr val="tx2"/>
                </a:solidFill>
              </a:rPr>
              <a:t> et al. 2015. </a:t>
            </a:r>
            <a:r>
              <a:rPr lang="en-CA" sz="1400" dirty="0" err="1">
                <a:solidFill>
                  <a:schemeClr val="tx2"/>
                </a:solidFill>
              </a:rPr>
              <a:t>Transl</a:t>
            </a:r>
            <a:r>
              <a:rPr lang="en-CA" sz="1400" dirty="0">
                <a:solidFill>
                  <a:schemeClr val="tx2"/>
                </a:solidFill>
              </a:rPr>
              <a:t> </a:t>
            </a:r>
            <a:r>
              <a:rPr lang="en-CA" sz="1400" dirty="0" err="1">
                <a:solidFill>
                  <a:schemeClr val="tx2"/>
                </a:solidFill>
              </a:rPr>
              <a:t>Androl</a:t>
            </a:r>
            <a:r>
              <a:rPr lang="en-CA" sz="1400" dirty="0">
                <a:solidFill>
                  <a:schemeClr val="tx2"/>
                </a:solidFill>
              </a:rPr>
              <a:t> Urol. 4(2): 103-109.</a:t>
            </a:r>
          </a:p>
          <a:p>
            <a:r>
              <a:rPr lang="en-CA" sz="1400" dirty="0" err="1">
                <a:solidFill>
                  <a:schemeClr val="tx2"/>
                </a:solidFill>
              </a:rPr>
              <a:t>Incrocci</a:t>
            </a:r>
            <a:r>
              <a:rPr lang="en-CA" sz="1400" dirty="0">
                <a:solidFill>
                  <a:schemeClr val="tx2"/>
                </a:solidFill>
              </a:rPr>
              <a:t>. 2015. </a:t>
            </a:r>
            <a:r>
              <a:rPr lang="en-CA" sz="1400" dirty="0" err="1">
                <a:solidFill>
                  <a:schemeClr val="tx2"/>
                </a:solidFill>
              </a:rPr>
              <a:t>Transl</a:t>
            </a:r>
            <a:r>
              <a:rPr lang="en-CA" sz="1400" dirty="0">
                <a:solidFill>
                  <a:schemeClr val="tx2"/>
                </a:solidFill>
              </a:rPr>
              <a:t> </a:t>
            </a:r>
            <a:r>
              <a:rPr lang="en-CA" sz="1400" dirty="0" err="1">
                <a:solidFill>
                  <a:schemeClr val="tx2"/>
                </a:solidFill>
              </a:rPr>
              <a:t>Androl</a:t>
            </a:r>
            <a:r>
              <a:rPr lang="en-CA" sz="1400" dirty="0">
                <a:solidFill>
                  <a:schemeClr val="tx2"/>
                </a:solidFill>
              </a:rPr>
              <a:t> Urol. 4(2): 124-130.</a:t>
            </a:r>
          </a:p>
          <a:p>
            <a:endParaRPr lang="en-CA" sz="1400" dirty="0"/>
          </a:p>
        </p:txBody>
      </p:sp>
    </p:spTree>
    <p:extLst>
      <p:ext uri="{BB962C8B-B14F-4D97-AF65-F5344CB8AC3E}">
        <p14:creationId xmlns:p14="http://schemas.microsoft.com/office/powerpoint/2010/main" val="212683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a:solidFill>
                  <a:schemeClr val="accent1">
                    <a:lumMod val="75000"/>
                  </a:schemeClr>
                </a:solidFill>
                <a:latin typeface="Arial" pitchFamily="34" charset="0"/>
                <a:cs typeface="Arial" pitchFamily="34" charset="0"/>
              </a:rPr>
              <a:t>Mechanisms of Erectile dysfunction</a:t>
            </a:r>
          </a:p>
        </p:txBody>
      </p:sp>
      <p:sp>
        <p:nvSpPr>
          <p:cNvPr id="3" name="Content Placeholder 2"/>
          <p:cNvSpPr>
            <a:spLocks noGrp="1"/>
          </p:cNvSpPr>
          <p:nvPr>
            <p:ph idx="1"/>
          </p:nvPr>
        </p:nvSpPr>
        <p:spPr>
          <a:xfrm>
            <a:off x="688424" y="1819082"/>
            <a:ext cx="8229600" cy="4373563"/>
          </a:xfrm>
        </p:spPr>
        <p:txBody>
          <a:bodyPr rtlCol="0">
            <a:normAutofit fontScale="92500" lnSpcReduction="10000"/>
          </a:bodyPr>
          <a:lstStyle/>
          <a:p>
            <a:pPr fontAlgn="auto">
              <a:spcAft>
                <a:spcPts val="0"/>
              </a:spcAft>
              <a:buFont typeface="Arial" pitchFamily="34" charset="0"/>
              <a:buChar char="•"/>
              <a:defRPr/>
            </a:pPr>
            <a:r>
              <a:rPr lang="en-US" dirty="0">
                <a:latin typeface="Arial"/>
                <a:cs typeface="Arial"/>
              </a:rPr>
              <a:t>Neurogenic</a:t>
            </a:r>
          </a:p>
          <a:p>
            <a:pPr fontAlgn="auto">
              <a:spcAft>
                <a:spcPts val="0"/>
              </a:spcAft>
              <a:buFont typeface="Arial" pitchFamily="34" charset="0"/>
              <a:buChar char="•"/>
              <a:defRPr/>
            </a:pPr>
            <a:endParaRPr lang="en-US" dirty="0">
              <a:latin typeface="Arial"/>
              <a:cs typeface="Arial"/>
            </a:endParaRPr>
          </a:p>
          <a:p>
            <a:pPr fontAlgn="auto">
              <a:spcAft>
                <a:spcPts val="0"/>
              </a:spcAft>
              <a:buFont typeface="Arial" pitchFamily="34" charset="0"/>
              <a:buChar char="•"/>
              <a:defRPr/>
            </a:pPr>
            <a:r>
              <a:rPr lang="en-US" dirty="0" err="1">
                <a:latin typeface="Arial"/>
                <a:cs typeface="Arial"/>
              </a:rPr>
              <a:t>Vasculogenic</a:t>
            </a:r>
            <a:r>
              <a:rPr lang="en-US" dirty="0">
                <a:latin typeface="Arial"/>
                <a:cs typeface="Arial"/>
              </a:rPr>
              <a:t>: </a:t>
            </a:r>
          </a:p>
          <a:p>
            <a:pPr marL="114300" indent="0" fontAlgn="auto">
              <a:spcAft>
                <a:spcPts val="0"/>
              </a:spcAft>
              <a:buNone/>
              <a:defRPr/>
            </a:pPr>
            <a:endParaRPr lang="en-US" dirty="0">
              <a:latin typeface="Arial"/>
              <a:cs typeface="Arial"/>
            </a:endParaRPr>
          </a:p>
          <a:p>
            <a:pPr fontAlgn="auto">
              <a:spcAft>
                <a:spcPts val="0"/>
              </a:spcAft>
              <a:buFont typeface="Arial" pitchFamily="34" charset="0"/>
              <a:buChar char="•"/>
              <a:defRPr/>
            </a:pPr>
            <a:r>
              <a:rPr lang="en-US" dirty="0">
                <a:latin typeface="Arial"/>
                <a:cs typeface="Arial"/>
              </a:rPr>
              <a:t>Hormonal</a:t>
            </a:r>
            <a:br>
              <a:rPr lang="en-US" dirty="0">
                <a:latin typeface="Arial"/>
                <a:cs typeface="Arial"/>
              </a:rPr>
            </a:br>
            <a:endParaRPr lang="en-US" dirty="0">
              <a:latin typeface="Arial"/>
              <a:cs typeface="Arial"/>
            </a:endParaRPr>
          </a:p>
          <a:p>
            <a:pPr fontAlgn="auto">
              <a:spcAft>
                <a:spcPts val="0"/>
              </a:spcAft>
              <a:buFont typeface="Arial" pitchFamily="34" charset="0"/>
              <a:buChar char="•"/>
              <a:defRPr/>
            </a:pPr>
            <a:r>
              <a:rPr lang="en-US" dirty="0">
                <a:latin typeface="Arial"/>
                <a:cs typeface="Arial"/>
              </a:rPr>
              <a:t>Anatomic (</a:t>
            </a:r>
            <a:r>
              <a:rPr lang="en-US" dirty="0" err="1">
                <a:latin typeface="Arial"/>
                <a:cs typeface="Arial"/>
              </a:rPr>
              <a:t>cavernosal</a:t>
            </a:r>
            <a:r>
              <a:rPr lang="en-US" dirty="0">
                <a:latin typeface="Arial"/>
                <a:cs typeface="Arial"/>
              </a:rPr>
              <a:t>)/</a:t>
            </a:r>
            <a:r>
              <a:rPr lang="en-US" dirty="0" err="1">
                <a:latin typeface="Arial"/>
                <a:cs typeface="Arial"/>
              </a:rPr>
              <a:t>musculogenic</a:t>
            </a:r>
            <a:endParaRPr lang="en-US" dirty="0">
              <a:latin typeface="Arial"/>
              <a:cs typeface="Arial"/>
            </a:endParaRPr>
          </a:p>
          <a:p>
            <a:pPr fontAlgn="auto">
              <a:spcAft>
                <a:spcPts val="0"/>
              </a:spcAft>
              <a:buFont typeface="Arial" pitchFamily="34" charset="0"/>
              <a:buChar char="•"/>
              <a:defRPr/>
            </a:pPr>
            <a:endParaRPr lang="en-US" dirty="0">
              <a:latin typeface="Arial"/>
              <a:cs typeface="Arial"/>
            </a:endParaRPr>
          </a:p>
          <a:p>
            <a:pPr fontAlgn="auto">
              <a:spcAft>
                <a:spcPts val="0"/>
              </a:spcAft>
              <a:buFont typeface="Arial" pitchFamily="34" charset="0"/>
              <a:buChar char="•"/>
              <a:defRPr/>
            </a:pPr>
            <a:r>
              <a:rPr lang="en-US" dirty="0">
                <a:latin typeface="Arial"/>
                <a:cs typeface="Arial"/>
              </a:rPr>
              <a:t>Psychogenic</a:t>
            </a:r>
            <a:br>
              <a:rPr lang="en-US" dirty="0">
                <a:latin typeface="Arial"/>
                <a:cs typeface="Arial"/>
              </a:rPr>
            </a:br>
            <a:endParaRPr lang="en-US" dirty="0">
              <a:latin typeface="Arial"/>
              <a:cs typeface="Arial"/>
            </a:endParaRPr>
          </a:p>
          <a:p>
            <a:pPr fontAlgn="auto">
              <a:spcAft>
                <a:spcPts val="0"/>
              </a:spcAft>
              <a:buFont typeface="Arial" pitchFamily="34" charset="0"/>
              <a:buChar char="•"/>
              <a:defRPr/>
            </a:pPr>
            <a:r>
              <a:rPr lang="en-US" i="1" dirty="0">
                <a:latin typeface="Arial"/>
                <a:cs typeface="Arial"/>
              </a:rPr>
              <a:t>Combination of any or all of the above</a:t>
            </a:r>
            <a:br>
              <a:rPr lang="en-US" dirty="0">
                <a:latin typeface="Arial"/>
                <a:cs typeface="Arial"/>
              </a:rPr>
            </a:br>
            <a:endParaRPr lang="en-US" dirty="0">
              <a:latin typeface="Arial"/>
              <a:cs typeface="Arial"/>
            </a:endParaRPr>
          </a:p>
        </p:txBody>
      </p:sp>
      <p:sp>
        <p:nvSpPr>
          <p:cNvPr id="4" name="TextBox 3"/>
          <p:cNvSpPr txBox="1"/>
          <p:nvPr/>
        </p:nvSpPr>
        <p:spPr>
          <a:xfrm>
            <a:off x="210457" y="5917942"/>
            <a:ext cx="8379279" cy="738664"/>
          </a:xfrm>
          <a:prstGeom prst="rect">
            <a:avLst/>
          </a:prstGeom>
          <a:noFill/>
        </p:spPr>
        <p:txBody>
          <a:bodyPr wrap="square" rtlCol="0">
            <a:spAutoFit/>
          </a:bodyPr>
          <a:lstStyle/>
          <a:p>
            <a:r>
              <a:rPr lang="en-US" sz="1400" dirty="0">
                <a:solidFill>
                  <a:schemeClr val="tx2"/>
                </a:solidFill>
              </a:rPr>
              <a:t>De Tejada et al. 2005. Journal of Sexual Medicine, 2(1): 26-39</a:t>
            </a:r>
          </a:p>
          <a:p>
            <a:r>
              <a:rPr lang="en-US" sz="1400" dirty="0">
                <a:solidFill>
                  <a:schemeClr val="tx2"/>
                </a:solidFill>
              </a:rPr>
              <a:t>Mahmood et al. 2016. Advances in Radiation Oncology, 1(3):161-169</a:t>
            </a:r>
          </a:p>
          <a:p>
            <a:r>
              <a:rPr lang="en-US" sz="1400" dirty="0">
                <a:solidFill>
                  <a:schemeClr val="tx2"/>
                </a:solidFill>
              </a:rPr>
              <a:t>www.amherst.edu/academiclife/departments/psychology</a:t>
            </a:r>
          </a:p>
        </p:txBody>
      </p:sp>
      <p:pic>
        <p:nvPicPr>
          <p:cNvPr id="8194" name="Picture 2" descr="Image result for blood vessels">
            <a:extLst>
              <a:ext uri="{FF2B5EF4-FFF2-40B4-BE49-F238E27FC236}">
                <a16:creationId xmlns:a16="http://schemas.microsoft.com/office/drawing/2014/main" id="{0EE3E2BF-6B08-4B2F-A404-150F8E987F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698" y="2573796"/>
            <a:ext cx="1384041" cy="107796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erves illustration">
            <a:extLst>
              <a:ext uri="{FF2B5EF4-FFF2-40B4-BE49-F238E27FC236}">
                <a16:creationId xmlns:a16="http://schemas.microsoft.com/office/drawing/2014/main" id="{99D932D1-1204-464B-A48A-884BEF70A9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0395" y="1819082"/>
            <a:ext cx="1242337" cy="107819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The chemical structure of testosterone.">
            <a:extLst>
              <a:ext uri="{FF2B5EF4-FFF2-40B4-BE49-F238E27FC236}">
                <a16:creationId xmlns:a16="http://schemas.microsoft.com/office/drawing/2014/main" id="{1DB1B2E1-6A51-4391-A70C-7EBBADDDDB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6077" y="1891502"/>
            <a:ext cx="1808457" cy="1199912"/>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Image result for psychology">
            <a:extLst>
              <a:ext uri="{FF2B5EF4-FFF2-40B4-BE49-F238E27FC236}">
                <a16:creationId xmlns:a16="http://schemas.microsoft.com/office/drawing/2014/main" id="{AC1F3CC0-2C3C-4D9B-A5FE-1AAAA13D89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6084" y="5173609"/>
            <a:ext cx="1630723" cy="1299209"/>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http://2.bp.blogspot.com/-7zfcxbpRI3g/VNiabGhcBiI/AAAAAAAAIbs/8GgGfBKoryU/s1600/tunica.gif">
            <a:extLst>
              <a:ext uri="{FF2B5EF4-FFF2-40B4-BE49-F238E27FC236}">
                <a16:creationId xmlns:a16="http://schemas.microsoft.com/office/drawing/2014/main" id="{3525998E-EF62-4B21-8EE9-B2AA8DD244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6076" y="3651760"/>
            <a:ext cx="1551427" cy="1200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92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500"/>
                                        <p:tgtEl>
                                          <p:spTgt spid="81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94"/>
                                        </p:tgtEl>
                                        <p:attrNameLst>
                                          <p:attrName>style.visibility</p:attrName>
                                        </p:attrNameLst>
                                      </p:cBhvr>
                                      <p:to>
                                        <p:strVal val="visible"/>
                                      </p:to>
                                    </p:set>
                                    <p:animEffect transition="in" filter="fade">
                                      <p:cBhvr>
                                        <p:cTn id="22" dur="500"/>
                                        <p:tgtEl>
                                          <p:spTgt spid="819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200"/>
                                        </p:tgtEl>
                                        <p:attrNameLst>
                                          <p:attrName>style.visibility</p:attrName>
                                        </p:attrNameLst>
                                      </p:cBhvr>
                                      <p:to>
                                        <p:strVal val="visible"/>
                                      </p:to>
                                    </p:set>
                                    <p:animEffect transition="in" filter="fade">
                                      <p:cBhvr>
                                        <p:cTn id="32" dur="500"/>
                                        <p:tgtEl>
                                          <p:spTgt spid="820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210"/>
                                        </p:tgtEl>
                                        <p:attrNameLst>
                                          <p:attrName>style.visibility</p:attrName>
                                        </p:attrNameLst>
                                      </p:cBhvr>
                                      <p:to>
                                        <p:strVal val="visible"/>
                                      </p:to>
                                    </p:set>
                                    <p:animEffect transition="in" filter="fade">
                                      <p:cBhvr>
                                        <p:cTn id="42" dur="500"/>
                                        <p:tgtEl>
                                          <p:spTgt spid="82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204"/>
                                        </p:tgtEl>
                                        <p:attrNameLst>
                                          <p:attrName>style.visibility</p:attrName>
                                        </p:attrNameLst>
                                      </p:cBhvr>
                                      <p:to>
                                        <p:strVal val="visible"/>
                                      </p:to>
                                    </p:set>
                                    <p:animEffect transition="in" filter="fade">
                                      <p:cBhvr>
                                        <p:cTn id="52" dur="500"/>
                                        <p:tgtEl>
                                          <p:spTgt spid="820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Conflict of interest disclosure</a:t>
            </a:r>
          </a:p>
        </p:txBody>
      </p:sp>
      <p:sp>
        <p:nvSpPr>
          <p:cNvPr id="3" name="Content Placeholder 2"/>
          <p:cNvSpPr>
            <a:spLocks noGrp="1"/>
          </p:cNvSpPr>
          <p:nvPr>
            <p:ph idx="1"/>
          </p:nvPr>
        </p:nvSpPr>
        <p:spPr>
          <a:xfrm>
            <a:off x="914400" y="2430326"/>
            <a:ext cx="8229600" cy="4373563"/>
          </a:xfrm>
        </p:spPr>
        <p:txBody>
          <a:bodyPr/>
          <a:lstStyle/>
          <a:p>
            <a:pPr marL="114300" indent="0">
              <a:buNone/>
            </a:pPr>
            <a:r>
              <a:rPr lang="en-US" sz="2800" dirty="0">
                <a:latin typeface="Arial" panose="020B0604020202020204" pitchFamily="34" charset="0"/>
                <a:cs typeface="Arial" panose="020B0604020202020204" pitchFamily="34" charset="0"/>
              </a:rPr>
              <a:t>I have no relevant financial relationships with members of the pharmaceutical industry or medical supply companies</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0478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CA" dirty="0">
                <a:solidFill>
                  <a:schemeClr val="accent1">
                    <a:lumMod val="75000"/>
                  </a:schemeClr>
                </a:solidFill>
                <a:latin typeface="Arial" pitchFamily="34" charset="0"/>
                <a:cs typeface="Arial" pitchFamily="34" charset="0"/>
              </a:rPr>
              <a:t>Changes in Ejaculation</a:t>
            </a:r>
          </a:p>
        </p:txBody>
      </p:sp>
      <p:sp>
        <p:nvSpPr>
          <p:cNvPr id="65538" name="Content Placeholder 2"/>
          <p:cNvSpPr>
            <a:spLocks noGrp="1"/>
          </p:cNvSpPr>
          <p:nvPr>
            <p:ph idx="1"/>
          </p:nvPr>
        </p:nvSpPr>
        <p:spPr>
          <a:xfrm>
            <a:off x="914400" y="2329758"/>
            <a:ext cx="8229600" cy="4373563"/>
          </a:xfrm>
        </p:spPr>
        <p:txBody>
          <a:bodyPr/>
          <a:lstStyle/>
          <a:p>
            <a:r>
              <a:rPr lang="en-CA" dirty="0">
                <a:latin typeface="Arial" charset="0"/>
                <a:cs typeface="Arial" charset="0"/>
              </a:rPr>
              <a:t>Delayed or premature ejaculation</a:t>
            </a:r>
          </a:p>
          <a:p>
            <a:endParaRPr lang="en-CA" dirty="0">
              <a:latin typeface="Arial" charset="0"/>
              <a:cs typeface="Arial" charset="0"/>
            </a:endParaRPr>
          </a:p>
          <a:p>
            <a:r>
              <a:rPr lang="en-CA" dirty="0">
                <a:latin typeface="Arial" charset="0"/>
                <a:cs typeface="Arial" charset="0"/>
              </a:rPr>
              <a:t>Little or no ejaculate (‘anejaculation’)</a:t>
            </a:r>
          </a:p>
          <a:p>
            <a:endParaRPr lang="en-CA" dirty="0">
              <a:latin typeface="Arial" charset="0"/>
              <a:cs typeface="Arial" charset="0"/>
            </a:endParaRPr>
          </a:p>
          <a:p>
            <a:r>
              <a:rPr lang="en-CA" dirty="0">
                <a:latin typeface="Arial" charset="0"/>
                <a:cs typeface="Arial" charset="0"/>
              </a:rPr>
              <a:t>Urine leakage during ejaculation (‘</a:t>
            </a:r>
            <a:r>
              <a:rPr lang="en-CA" dirty="0" err="1">
                <a:latin typeface="Arial" charset="0"/>
                <a:cs typeface="Arial" charset="0"/>
              </a:rPr>
              <a:t>climacturia</a:t>
            </a:r>
            <a:r>
              <a:rPr lang="en-CA" dirty="0">
                <a:latin typeface="Arial" charset="0"/>
                <a:cs typeface="Arial" charset="0"/>
              </a:rPr>
              <a:t>’)</a:t>
            </a:r>
          </a:p>
          <a:p>
            <a:endParaRPr lang="en-CA" dirty="0">
              <a:latin typeface="Arial" charset="0"/>
              <a:cs typeface="Arial" charset="0"/>
            </a:endParaRPr>
          </a:p>
          <a:p>
            <a:r>
              <a:rPr lang="en-CA" dirty="0">
                <a:latin typeface="Arial" charset="0"/>
                <a:cs typeface="Arial" charset="0"/>
              </a:rPr>
              <a:t>Pain with ejaculation (‘dysejaculation’)</a:t>
            </a:r>
          </a:p>
          <a:p>
            <a:endParaRPr lang="en-CA" sz="2600" dirty="0">
              <a:latin typeface="Arial" charset="0"/>
              <a:cs typeface="Arial" charset="0"/>
            </a:endParaRPr>
          </a:p>
        </p:txBody>
      </p:sp>
      <p:sp>
        <p:nvSpPr>
          <p:cNvPr id="3" name="TextBox 2">
            <a:extLst>
              <a:ext uri="{FF2B5EF4-FFF2-40B4-BE49-F238E27FC236}">
                <a16:creationId xmlns:a16="http://schemas.microsoft.com/office/drawing/2014/main" id="{27893FC6-1B78-467F-92A9-0A7DB0027D1C}"/>
              </a:ext>
            </a:extLst>
          </p:cNvPr>
          <p:cNvSpPr txBox="1"/>
          <p:nvPr/>
        </p:nvSpPr>
        <p:spPr>
          <a:xfrm>
            <a:off x="2051050" y="6117562"/>
            <a:ext cx="6635750" cy="307777"/>
          </a:xfrm>
          <a:prstGeom prst="rect">
            <a:avLst/>
          </a:prstGeom>
          <a:noFill/>
        </p:spPr>
        <p:txBody>
          <a:bodyPr wrap="square" rtlCol="0">
            <a:spAutoFit/>
          </a:bodyPr>
          <a:lstStyle/>
          <a:p>
            <a:r>
              <a:rPr lang="en-CA" sz="1400" dirty="0" err="1">
                <a:solidFill>
                  <a:schemeClr val="tx2"/>
                </a:solidFill>
              </a:rPr>
              <a:t>Capogross</a:t>
            </a:r>
            <a:r>
              <a:rPr lang="en-CA" sz="1400" dirty="0">
                <a:solidFill>
                  <a:schemeClr val="tx2"/>
                </a:solidFill>
              </a:rPr>
              <a:t> et al. 2017. World J </a:t>
            </a:r>
            <a:r>
              <a:rPr lang="en-CA" sz="1400" dirty="0" err="1">
                <a:solidFill>
                  <a:schemeClr val="tx2"/>
                </a:solidFill>
              </a:rPr>
              <a:t>Mens</a:t>
            </a:r>
            <a:r>
              <a:rPr lang="en-CA" sz="1400" dirty="0">
                <a:solidFill>
                  <a:schemeClr val="tx2"/>
                </a:solidFill>
              </a:rPr>
              <a:t> Health. 35(1): 1–13.</a:t>
            </a:r>
          </a:p>
        </p:txBody>
      </p:sp>
    </p:spTree>
    <p:extLst>
      <p:ext uri="{BB962C8B-B14F-4D97-AF65-F5344CB8AC3E}">
        <p14:creationId xmlns:p14="http://schemas.microsoft.com/office/powerpoint/2010/main" val="255371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538">
                                            <p:txEl>
                                              <p:pRg st="0" end="0"/>
                                            </p:txEl>
                                          </p:spTgt>
                                        </p:tgtEl>
                                        <p:attrNameLst>
                                          <p:attrName>style.visibility</p:attrName>
                                        </p:attrNameLst>
                                      </p:cBhvr>
                                      <p:to>
                                        <p:strVal val="visible"/>
                                      </p:to>
                                    </p:set>
                                    <p:animEffect transition="in" filter="fade">
                                      <p:cBhvr>
                                        <p:cTn id="7" dur="500"/>
                                        <p:tgtEl>
                                          <p:spTgt spid="65538">
                                            <p:txEl>
                                              <p:pRg st="0" end="0"/>
                                            </p:txEl>
                                          </p:spTgt>
                                        </p:tgtEl>
                                      </p:cBhvr>
                                    </p:animEffect>
                                  </p:childTnLst>
                                  <p:subTnLst>
                                    <p:animClr clrSpc="rgb" dir="cw">
                                      <p:cBhvr override="childStyle">
                                        <p:cTn dur="1" fill="hold" display="0" masterRel="nextClick" afterEffect="1"/>
                                        <p:tgtEl>
                                          <p:spTgt spid="65538">
                                            <p:txEl>
                                              <p:pRg st="0" end="0"/>
                                            </p:txEl>
                                          </p:spTgt>
                                        </p:tgtEl>
                                        <p:attrNameLst>
                                          <p:attrName>ppt_c</p:attrName>
                                        </p:attrNameLst>
                                      </p:cBhvr>
                                      <p:to>
                                        <a:schemeClr val="folHlink"/>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538">
                                            <p:txEl>
                                              <p:pRg st="2" end="2"/>
                                            </p:txEl>
                                          </p:spTgt>
                                        </p:tgtEl>
                                        <p:attrNameLst>
                                          <p:attrName>style.visibility</p:attrName>
                                        </p:attrNameLst>
                                      </p:cBhvr>
                                      <p:to>
                                        <p:strVal val="visible"/>
                                      </p:to>
                                    </p:set>
                                    <p:animEffect transition="in" filter="fade">
                                      <p:cBhvr>
                                        <p:cTn id="12" dur="500"/>
                                        <p:tgtEl>
                                          <p:spTgt spid="65538">
                                            <p:txEl>
                                              <p:pRg st="2" end="2"/>
                                            </p:txEl>
                                          </p:spTgt>
                                        </p:tgtEl>
                                      </p:cBhvr>
                                    </p:animEffect>
                                  </p:childTnLst>
                                  <p:subTnLst>
                                    <p:animClr clrSpc="rgb" dir="cw">
                                      <p:cBhvr override="childStyle">
                                        <p:cTn dur="1" fill="hold" display="0" masterRel="nextClick" afterEffect="1"/>
                                        <p:tgtEl>
                                          <p:spTgt spid="65538">
                                            <p:txEl>
                                              <p:pRg st="2" end="2"/>
                                            </p:txEl>
                                          </p:spTgt>
                                        </p:tgtEl>
                                        <p:attrNameLst>
                                          <p:attrName>ppt_c</p:attrName>
                                        </p:attrNameLst>
                                      </p:cBhvr>
                                      <p:to>
                                        <a:schemeClr val="folHlink"/>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5538">
                                            <p:txEl>
                                              <p:pRg st="4" end="4"/>
                                            </p:txEl>
                                          </p:spTgt>
                                        </p:tgtEl>
                                        <p:attrNameLst>
                                          <p:attrName>style.visibility</p:attrName>
                                        </p:attrNameLst>
                                      </p:cBhvr>
                                      <p:to>
                                        <p:strVal val="visible"/>
                                      </p:to>
                                    </p:set>
                                    <p:animEffect transition="in" filter="fade">
                                      <p:cBhvr>
                                        <p:cTn id="17" dur="500"/>
                                        <p:tgtEl>
                                          <p:spTgt spid="65538">
                                            <p:txEl>
                                              <p:pRg st="4" end="4"/>
                                            </p:txEl>
                                          </p:spTgt>
                                        </p:tgtEl>
                                      </p:cBhvr>
                                    </p:animEffect>
                                  </p:childTnLst>
                                  <p:subTnLst>
                                    <p:animClr clrSpc="rgb" dir="cw">
                                      <p:cBhvr override="childStyle">
                                        <p:cTn dur="1" fill="hold" display="0" masterRel="nextClick" afterEffect="1"/>
                                        <p:tgtEl>
                                          <p:spTgt spid="65538">
                                            <p:txEl>
                                              <p:pRg st="4" end="4"/>
                                            </p:txEl>
                                          </p:spTgt>
                                        </p:tgtEl>
                                        <p:attrNameLst>
                                          <p:attrName>ppt_c</p:attrName>
                                        </p:attrNameLst>
                                      </p:cBhvr>
                                      <p:to>
                                        <a:schemeClr val="folHlink"/>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538">
                                            <p:txEl>
                                              <p:pRg st="6" end="6"/>
                                            </p:txEl>
                                          </p:spTgt>
                                        </p:tgtEl>
                                        <p:attrNameLst>
                                          <p:attrName>style.visibility</p:attrName>
                                        </p:attrNameLst>
                                      </p:cBhvr>
                                      <p:to>
                                        <p:strVal val="visible"/>
                                      </p:to>
                                    </p:set>
                                    <p:animEffect transition="in" filter="fade">
                                      <p:cBhvr>
                                        <p:cTn id="22" dur="500"/>
                                        <p:tgtEl>
                                          <p:spTgt spid="65538">
                                            <p:txEl>
                                              <p:pRg st="6" end="6"/>
                                            </p:txEl>
                                          </p:spTgt>
                                        </p:tgtEl>
                                      </p:cBhvr>
                                    </p:animEffect>
                                  </p:childTnLst>
                                  <p:subTnLst>
                                    <p:animClr clrSpc="rgb" dir="cw">
                                      <p:cBhvr override="childStyle">
                                        <p:cTn dur="1" fill="hold" display="0" masterRel="nextClick" afterEffect="1"/>
                                        <p:tgtEl>
                                          <p:spTgt spid="65538">
                                            <p:txEl>
                                              <p:pRg st="6" end="6"/>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C189B-A23E-4B37-8AF4-2044D78E0768}"/>
              </a:ext>
            </a:extLst>
          </p:cNvPr>
          <p:cNvSpPr>
            <a:spLocks noGrp="1"/>
          </p:cNvSpPr>
          <p:nvPr>
            <p:ph type="title"/>
          </p:nvPr>
        </p:nvSpPr>
        <p:spPr/>
        <p:txBody>
          <a:bodyPr/>
          <a:lstStyle/>
          <a:p>
            <a:r>
              <a:rPr lang="en-CA" dirty="0">
                <a:latin typeface="Arial" panose="020B0604020202020204" pitchFamily="34" charset="0"/>
                <a:cs typeface="Arial" panose="020B0604020202020204" pitchFamily="34" charset="0"/>
              </a:rPr>
              <a:t>Changes in Orgasm</a:t>
            </a:r>
          </a:p>
        </p:txBody>
      </p:sp>
      <p:sp>
        <p:nvSpPr>
          <p:cNvPr id="3" name="Content Placeholder 2">
            <a:extLst>
              <a:ext uri="{FF2B5EF4-FFF2-40B4-BE49-F238E27FC236}">
                <a16:creationId xmlns:a16="http://schemas.microsoft.com/office/drawing/2014/main" id="{BC0555F5-CC27-43B7-9607-1D502C9B6531}"/>
              </a:ext>
            </a:extLst>
          </p:cNvPr>
          <p:cNvSpPr>
            <a:spLocks noGrp="1"/>
          </p:cNvSpPr>
          <p:nvPr>
            <p:ph idx="1"/>
          </p:nvPr>
        </p:nvSpPr>
        <p:spPr>
          <a:xfrm>
            <a:off x="1846199" y="2302628"/>
            <a:ext cx="8972550" cy="5405437"/>
          </a:xfrm>
        </p:spPr>
        <p:txBody>
          <a:bodyPr/>
          <a:lstStyle/>
          <a:p>
            <a:r>
              <a:rPr lang="en-CA" dirty="0">
                <a:latin typeface="Arial" panose="020B0604020202020204" pitchFamily="34" charset="0"/>
                <a:cs typeface="Arial" panose="020B0604020202020204" pitchFamily="34" charset="0"/>
              </a:rPr>
              <a:t>Changes in orgasmic sensation</a:t>
            </a:r>
          </a:p>
          <a:p>
            <a:pPr lvl="1"/>
            <a:r>
              <a:rPr lang="en-CA" sz="2400" dirty="0">
                <a:latin typeface="Arial" panose="020B0604020202020204" pitchFamily="34" charset="0"/>
                <a:cs typeface="Arial" panose="020B0604020202020204" pitchFamily="34" charset="0"/>
              </a:rPr>
              <a:t>Decreased intensity</a:t>
            </a:r>
          </a:p>
          <a:p>
            <a:pPr lvl="1"/>
            <a:r>
              <a:rPr lang="en-CA" sz="2400" dirty="0">
                <a:latin typeface="Arial" panose="020B0604020202020204" pitchFamily="34" charset="0"/>
                <a:cs typeface="Arial" panose="020B0604020202020204" pitchFamily="34" charset="0"/>
              </a:rPr>
              <a:t>Increased intensity</a:t>
            </a:r>
          </a:p>
          <a:p>
            <a:pPr marL="114300" indent="0">
              <a:buNone/>
            </a:pPr>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Painful orgasm (‘</a:t>
            </a:r>
            <a:r>
              <a:rPr lang="en-CA" dirty="0" err="1">
                <a:latin typeface="Arial" panose="020B0604020202020204" pitchFamily="34" charset="0"/>
                <a:cs typeface="Arial" panose="020B0604020202020204" pitchFamily="34" charset="0"/>
              </a:rPr>
              <a:t>dysorgasmia</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Loss of orgasm (‘anorgasmia’)</a:t>
            </a:r>
          </a:p>
        </p:txBody>
      </p:sp>
      <p:sp>
        <p:nvSpPr>
          <p:cNvPr id="4" name="TextBox 3">
            <a:extLst>
              <a:ext uri="{FF2B5EF4-FFF2-40B4-BE49-F238E27FC236}">
                <a16:creationId xmlns:a16="http://schemas.microsoft.com/office/drawing/2014/main" id="{FCF2BD54-CEBD-466C-B980-1B5CF1583052}"/>
              </a:ext>
            </a:extLst>
          </p:cNvPr>
          <p:cNvSpPr txBox="1"/>
          <p:nvPr/>
        </p:nvSpPr>
        <p:spPr>
          <a:xfrm>
            <a:off x="2120519" y="6223000"/>
            <a:ext cx="8001000" cy="307777"/>
          </a:xfrm>
          <a:prstGeom prst="rect">
            <a:avLst/>
          </a:prstGeom>
          <a:noFill/>
        </p:spPr>
        <p:txBody>
          <a:bodyPr wrap="square" rtlCol="0">
            <a:spAutoFit/>
          </a:bodyPr>
          <a:lstStyle/>
          <a:p>
            <a:r>
              <a:rPr lang="en-CA" sz="1400" dirty="0" err="1">
                <a:solidFill>
                  <a:schemeClr val="tx2"/>
                </a:solidFill>
              </a:rPr>
              <a:t>Capogrosso</a:t>
            </a:r>
            <a:r>
              <a:rPr lang="en-CA" sz="1400" dirty="0">
                <a:solidFill>
                  <a:schemeClr val="tx2"/>
                </a:solidFill>
              </a:rPr>
              <a:t> et al. 2017. World J </a:t>
            </a:r>
            <a:r>
              <a:rPr lang="en-CA" sz="1400" dirty="0" err="1">
                <a:solidFill>
                  <a:schemeClr val="tx2"/>
                </a:solidFill>
              </a:rPr>
              <a:t>Mens</a:t>
            </a:r>
            <a:r>
              <a:rPr lang="en-CA" sz="1400" dirty="0">
                <a:solidFill>
                  <a:schemeClr val="tx2"/>
                </a:solidFill>
              </a:rPr>
              <a:t> Health. 35(1): 1–13.</a:t>
            </a:r>
          </a:p>
        </p:txBody>
      </p:sp>
    </p:spTree>
    <p:extLst>
      <p:ext uri="{BB962C8B-B14F-4D97-AF65-F5344CB8AC3E}">
        <p14:creationId xmlns:p14="http://schemas.microsoft.com/office/powerpoint/2010/main" val="137846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folHlink"/>
                                      </p:to>
                                    </p:animClr>
                                  </p:sub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solidFill>
                  <a:schemeClr val="accent1">
                    <a:lumMod val="75000"/>
                  </a:schemeClr>
                </a:solidFill>
                <a:latin typeface="Arial" pitchFamily="34" charset="0"/>
                <a:cs typeface="Arial" pitchFamily="34" charset="0"/>
              </a:rPr>
              <a:t>Body Image</a:t>
            </a:r>
          </a:p>
        </p:txBody>
      </p:sp>
      <p:pic>
        <p:nvPicPr>
          <p:cNvPr id="78851" name="Picture 2" descr="'It's done wonders for my self-esteem.' by McCoy, Glenn and Gary"/>
          <p:cNvPicPr>
            <a:picLocks noChangeAspect="1" noChangeArrowheads="1"/>
          </p:cNvPicPr>
          <p:nvPr/>
        </p:nvPicPr>
        <p:blipFill>
          <a:blip r:embed="rId3"/>
          <a:srcRect/>
          <a:stretch>
            <a:fillRect/>
          </a:stretch>
        </p:blipFill>
        <p:spPr bwMode="auto">
          <a:xfrm>
            <a:off x="2613408" y="1669488"/>
            <a:ext cx="3885434" cy="4586645"/>
          </a:xfrm>
          <a:prstGeom prst="rect">
            <a:avLst/>
          </a:prstGeom>
          <a:noFill/>
          <a:ln w="9525">
            <a:noFill/>
            <a:miter lim="800000"/>
            <a:headEnd/>
            <a:tailEnd/>
          </a:ln>
        </p:spPr>
      </p:pic>
      <p:pic>
        <p:nvPicPr>
          <p:cNvPr id="14338" name="Picture 2" descr="http://i2.wp.com/www.inside-man.co.uk/wp-content/uploads/2014/07/7266356160_b32dfc1c3f_z.jpg">
            <a:extLst>
              <a:ext uri="{FF2B5EF4-FFF2-40B4-BE49-F238E27FC236}">
                <a16:creationId xmlns:a16="http://schemas.microsoft.com/office/drawing/2014/main" id="{EB3227F7-BCE4-4BFB-BC32-CB2B838EB2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23" y="276045"/>
            <a:ext cx="8764437" cy="60920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5E4E568-4014-4898-B9FF-5FD0CA72234E}"/>
              </a:ext>
            </a:extLst>
          </p:cNvPr>
          <p:cNvSpPr/>
          <p:nvPr/>
        </p:nvSpPr>
        <p:spPr>
          <a:xfrm>
            <a:off x="530352" y="6435899"/>
            <a:ext cx="9853126" cy="307777"/>
          </a:xfrm>
          <a:prstGeom prst="rect">
            <a:avLst/>
          </a:prstGeom>
        </p:spPr>
        <p:txBody>
          <a:bodyPr wrap="square">
            <a:spAutoFit/>
          </a:bodyPr>
          <a:lstStyle/>
          <a:p>
            <a:r>
              <a:rPr lang="en-CA" sz="1400" dirty="0">
                <a:solidFill>
                  <a:schemeClr val="tx2"/>
                </a:solidFill>
              </a:rPr>
              <a:t>http://i2.wp.com/www.inside-man.co.uk/wp-content/uploads/2014/07/7266356160_b32dfc1c3f_z.jpg</a:t>
            </a:r>
          </a:p>
        </p:txBody>
      </p:sp>
    </p:spTree>
    <p:extLst>
      <p:ext uri="{BB962C8B-B14F-4D97-AF65-F5344CB8AC3E}">
        <p14:creationId xmlns:p14="http://schemas.microsoft.com/office/powerpoint/2010/main" val="286240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96913" y="434975"/>
            <a:ext cx="7772400" cy="857250"/>
          </a:xfrm>
        </p:spPr>
        <p:txBody>
          <a:bodyPr>
            <a:normAutofit/>
          </a:bodyPr>
          <a:lstStyle/>
          <a:p>
            <a:pPr eaLnBrk="1" fontAlgn="auto" hangingPunct="1">
              <a:spcAft>
                <a:spcPts val="0"/>
              </a:spcAft>
              <a:defRPr/>
            </a:pPr>
            <a:r>
              <a:rPr lang="en-CA" sz="3600" dirty="0">
                <a:effectLst/>
                <a:latin typeface="Arial" charset="0"/>
              </a:rPr>
              <a:t>Changes in Fertility</a:t>
            </a:r>
            <a:endParaRPr sz="3600" dirty="0">
              <a:effectLst/>
              <a:latin typeface="Arial" charset="0"/>
            </a:endParaRPr>
          </a:p>
        </p:txBody>
      </p:sp>
      <p:sp>
        <p:nvSpPr>
          <p:cNvPr id="38914" name="Rectangle 3"/>
          <p:cNvSpPr>
            <a:spLocks noGrp="1" noChangeArrowheads="1"/>
          </p:cNvSpPr>
          <p:nvPr>
            <p:ph idx="1"/>
          </p:nvPr>
        </p:nvSpPr>
        <p:spPr>
          <a:xfrm>
            <a:off x="259017" y="2078176"/>
            <a:ext cx="9031287" cy="3628116"/>
          </a:xfrm>
        </p:spPr>
        <p:txBody>
          <a:bodyPr/>
          <a:lstStyle/>
          <a:p>
            <a:pPr marL="114300" indent="0" eaLnBrk="1" hangingPunct="1">
              <a:buNone/>
            </a:pPr>
            <a:r>
              <a:rPr lang="en-US" dirty="0">
                <a:latin typeface="Arial" charset="0"/>
              </a:rPr>
              <a:t>Fertility preservation:</a:t>
            </a:r>
          </a:p>
          <a:p>
            <a:pPr eaLnBrk="1" hangingPunct="1"/>
            <a:endParaRPr lang="en-US" dirty="0">
              <a:latin typeface="Arial" charset="0"/>
            </a:endParaRPr>
          </a:p>
          <a:p>
            <a:pPr eaLnBrk="1" hangingPunct="1"/>
            <a:r>
              <a:rPr lang="en-US" dirty="0">
                <a:latin typeface="Arial" charset="0"/>
              </a:rPr>
              <a:t>semen collected for freezing</a:t>
            </a:r>
          </a:p>
          <a:p>
            <a:pPr eaLnBrk="1" hangingPunct="1"/>
            <a:endParaRPr lang="en-US" dirty="0">
              <a:latin typeface="Arial" charset="0"/>
            </a:endParaRPr>
          </a:p>
          <a:p>
            <a:pPr eaLnBrk="1" hangingPunct="1"/>
            <a:r>
              <a:rPr lang="en-US" dirty="0">
                <a:latin typeface="Arial" charset="0"/>
              </a:rPr>
              <a:t>can be stored and used at a later date</a:t>
            </a:r>
          </a:p>
          <a:p>
            <a:pPr eaLnBrk="1" hangingPunct="1"/>
            <a:endParaRPr lang="en-US" dirty="0">
              <a:latin typeface="Arial" charset="0"/>
            </a:endParaRPr>
          </a:p>
          <a:p>
            <a:pPr eaLnBrk="1" hangingPunct="1"/>
            <a:r>
              <a:rPr lang="en-US" i="1" dirty="0">
                <a:latin typeface="Arial" charset="0"/>
              </a:rPr>
              <a:t>Collection needs to happen before treatment starts</a:t>
            </a:r>
          </a:p>
          <a:p>
            <a:pPr eaLnBrk="1" hangingPunct="1"/>
            <a:endParaRPr lang="en-US" sz="2000" i="1" dirty="0">
              <a:latin typeface="Arial" charset="0"/>
            </a:endParaRPr>
          </a:p>
          <a:p>
            <a:pPr lvl="1" eaLnBrk="1" hangingPunct="1">
              <a:buFontTx/>
              <a:buNone/>
            </a:pPr>
            <a:r>
              <a:rPr lang="en-US" sz="1800" i="1" dirty="0">
                <a:latin typeface="Arial" charset="0"/>
              </a:rPr>
              <a:t> </a:t>
            </a:r>
            <a:endParaRPr lang="en-US" sz="1800" dirty="0">
              <a:latin typeface="Arial" charset="0"/>
            </a:endParaRPr>
          </a:p>
        </p:txBody>
      </p:sp>
      <p:pic>
        <p:nvPicPr>
          <p:cNvPr id="2" name="Picture 1">
            <a:extLst>
              <a:ext uri="{FF2B5EF4-FFF2-40B4-BE49-F238E27FC236}">
                <a16:creationId xmlns:a16="http://schemas.microsoft.com/office/drawing/2014/main" id="{C08CAD5E-4072-4313-B5D1-B4002CF68BF8}"/>
              </a:ext>
            </a:extLst>
          </p:cNvPr>
          <p:cNvPicPr>
            <a:picLocks noChangeAspect="1"/>
          </p:cNvPicPr>
          <p:nvPr/>
        </p:nvPicPr>
        <p:blipFill>
          <a:blip r:embed="rId3"/>
          <a:stretch>
            <a:fillRect/>
          </a:stretch>
        </p:blipFill>
        <p:spPr>
          <a:xfrm>
            <a:off x="7300644" y="5356957"/>
            <a:ext cx="1426464" cy="1031401"/>
          </a:xfrm>
          <a:prstGeom prst="rect">
            <a:avLst/>
          </a:prstGeom>
        </p:spPr>
      </p:pic>
      <p:pic>
        <p:nvPicPr>
          <p:cNvPr id="3" name="Picture 2">
            <a:extLst>
              <a:ext uri="{FF2B5EF4-FFF2-40B4-BE49-F238E27FC236}">
                <a16:creationId xmlns:a16="http://schemas.microsoft.com/office/drawing/2014/main" id="{33DD9A4F-8129-4062-9697-BEE22EBD794A}"/>
              </a:ext>
            </a:extLst>
          </p:cNvPr>
          <p:cNvPicPr>
            <a:picLocks noChangeAspect="1"/>
          </p:cNvPicPr>
          <p:nvPr/>
        </p:nvPicPr>
        <p:blipFill>
          <a:blip r:embed="rId4"/>
          <a:stretch>
            <a:fillRect/>
          </a:stretch>
        </p:blipFill>
        <p:spPr>
          <a:xfrm>
            <a:off x="6292468" y="2384930"/>
            <a:ext cx="2016352" cy="1364109"/>
          </a:xfrm>
          <a:prstGeom prst="rect">
            <a:avLst/>
          </a:prstGeom>
        </p:spPr>
      </p:pic>
      <p:sp>
        <p:nvSpPr>
          <p:cNvPr id="4" name="Rectangle 3">
            <a:extLst>
              <a:ext uri="{FF2B5EF4-FFF2-40B4-BE49-F238E27FC236}">
                <a16:creationId xmlns:a16="http://schemas.microsoft.com/office/drawing/2014/main" id="{2E3B89B8-DA22-40B2-B8F4-E685CDECE4EE}"/>
              </a:ext>
            </a:extLst>
          </p:cNvPr>
          <p:cNvSpPr/>
          <p:nvPr/>
        </p:nvSpPr>
        <p:spPr>
          <a:xfrm>
            <a:off x="969264" y="6234470"/>
            <a:ext cx="8174736" cy="307777"/>
          </a:xfrm>
          <a:prstGeom prst="rect">
            <a:avLst/>
          </a:prstGeom>
        </p:spPr>
        <p:txBody>
          <a:bodyPr wrap="square">
            <a:spAutoFit/>
          </a:bodyPr>
          <a:lstStyle/>
          <a:p>
            <a:pPr lvl="1" eaLnBrk="1" hangingPunct="1">
              <a:buFontTx/>
              <a:buNone/>
            </a:pPr>
            <a:r>
              <a:rPr lang="en-US" sz="1400" dirty="0">
                <a:solidFill>
                  <a:schemeClr val="tx2"/>
                </a:solidFill>
              </a:rPr>
              <a:t>Loren et al. 2013. Journal of Clinical Oncology, 31(19): 2500-2510. </a:t>
            </a:r>
          </a:p>
        </p:txBody>
      </p:sp>
    </p:spTree>
    <p:extLst>
      <p:ext uri="{BB962C8B-B14F-4D97-AF65-F5344CB8AC3E}">
        <p14:creationId xmlns:p14="http://schemas.microsoft.com/office/powerpoint/2010/main" val="194351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effectLst/>
                <a:latin typeface="Arial" pitchFamily="34" charset="0"/>
                <a:cs typeface="Arial" pitchFamily="34" charset="0"/>
              </a:rPr>
              <a:t>Fertility Preservation</a:t>
            </a:r>
          </a:p>
        </p:txBody>
      </p:sp>
      <p:sp>
        <p:nvSpPr>
          <p:cNvPr id="3" name="Content Placeholder 2"/>
          <p:cNvSpPr>
            <a:spLocks noGrp="1"/>
          </p:cNvSpPr>
          <p:nvPr>
            <p:ph idx="1"/>
          </p:nvPr>
        </p:nvSpPr>
        <p:spPr>
          <a:xfrm>
            <a:off x="350908" y="2056959"/>
            <a:ext cx="8793092" cy="4525963"/>
          </a:xfrm>
        </p:spPr>
        <p:txBody>
          <a:bodyPr/>
          <a:lstStyle/>
          <a:p>
            <a:r>
              <a:rPr lang="en-CA" sz="2200" dirty="0">
                <a:latin typeface="Arial" pitchFamily="34" charset="0"/>
                <a:cs typeface="Arial" pitchFamily="34" charset="0"/>
              </a:rPr>
              <a:t>If possible, talk to your health care team </a:t>
            </a:r>
            <a:r>
              <a:rPr lang="en-CA" sz="2200" i="1" dirty="0">
                <a:latin typeface="Arial" pitchFamily="34" charset="0"/>
                <a:cs typeface="Arial" pitchFamily="34" charset="0"/>
              </a:rPr>
              <a:t>before</a:t>
            </a:r>
            <a:r>
              <a:rPr lang="en-CA" sz="2200" dirty="0">
                <a:latin typeface="Arial" pitchFamily="34" charset="0"/>
                <a:cs typeface="Arial" pitchFamily="34" charset="0"/>
              </a:rPr>
              <a:t> treatment about effects on fertility and options</a:t>
            </a:r>
          </a:p>
          <a:p>
            <a:endParaRPr lang="en-CA" sz="2200" dirty="0">
              <a:latin typeface="Arial" pitchFamily="34" charset="0"/>
              <a:cs typeface="Arial" pitchFamily="34" charset="0"/>
            </a:endParaRPr>
          </a:p>
          <a:p>
            <a:r>
              <a:rPr lang="en-CA" sz="2200" dirty="0">
                <a:latin typeface="Arial" pitchFamily="34" charset="0"/>
                <a:cs typeface="Arial" pitchFamily="34" charset="0"/>
              </a:rPr>
              <a:t>If desired, request a referral to a fertility preservation specialist</a:t>
            </a:r>
          </a:p>
          <a:p>
            <a:endParaRPr lang="en-CA" sz="2200" dirty="0">
              <a:latin typeface="Arial" pitchFamily="34" charset="0"/>
              <a:cs typeface="Arial" pitchFamily="34" charset="0"/>
            </a:endParaRPr>
          </a:p>
          <a:p>
            <a:pPr marL="114300" indent="0">
              <a:buNone/>
            </a:pPr>
            <a:r>
              <a:rPr lang="en-CA" sz="2200" dirty="0">
                <a:latin typeface="Arial" pitchFamily="34" charset="0"/>
                <a:cs typeface="Arial" pitchFamily="34" charset="0"/>
              </a:rPr>
              <a:t>Financial assistance for fertility preservation: </a:t>
            </a:r>
          </a:p>
          <a:p>
            <a:pPr marL="114300" indent="0">
              <a:buNone/>
            </a:pPr>
            <a:r>
              <a:rPr lang="en-CA" sz="2200" b="1" dirty="0">
                <a:latin typeface="Arial" pitchFamily="34" charset="0"/>
                <a:cs typeface="Arial" pitchFamily="34" charset="0"/>
              </a:rPr>
              <a:t>Generations of Hope </a:t>
            </a:r>
            <a:br>
              <a:rPr lang="en-CA" sz="2200" b="1" dirty="0">
                <a:latin typeface="Arial" pitchFamily="34" charset="0"/>
                <a:cs typeface="Arial" pitchFamily="34" charset="0"/>
              </a:rPr>
            </a:br>
            <a:r>
              <a:rPr lang="en-CA" sz="2200" dirty="0">
                <a:latin typeface="Arial" pitchFamily="34" charset="0"/>
                <a:cs typeface="Arial" pitchFamily="34" charset="0"/>
              </a:rPr>
              <a:t>(P: 403-2849103; Email: info@generationsofhope.ca)</a:t>
            </a:r>
            <a:br>
              <a:rPr lang="en-CA" sz="2200" dirty="0">
                <a:latin typeface="Arial" pitchFamily="34" charset="0"/>
                <a:cs typeface="Arial" pitchFamily="34" charset="0"/>
              </a:rPr>
            </a:br>
            <a:endParaRPr lang="en-CA" sz="2200" dirty="0">
              <a:latin typeface="Arial" pitchFamily="34" charset="0"/>
              <a:cs typeface="Arial" pitchFamily="34" charset="0"/>
            </a:endParaRPr>
          </a:p>
          <a:p>
            <a:pPr marL="114300" indent="0">
              <a:buNone/>
            </a:pPr>
            <a:r>
              <a:rPr lang="en-CA" sz="2200" b="1" dirty="0">
                <a:latin typeface="Arial" pitchFamily="34" charset="0"/>
                <a:cs typeface="Arial" pitchFamily="34" charset="0"/>
              </a:rPr>
              <a:t>Fertile Future</a:t>
            </a:r>
            <a:r>
              <a:rPr lang="en-CA" sz="2200" dirty="0">
                <a:latin typeface="Arial" pitchFamily="34" charset="0"/>
                <a:cs typeface="Arial" pitchFamily="34" charset="0"/>
              </a:rPr>
              <a:t> </a:t>
            </a:r>
            <a:br>
              <a:rPr lang="en-CA" sz="2200" dirty="0">
                <a:latin typeface="Arial" pitchFamily="34" charset="0"/>
                <a:cs typeface="Arial" pitchFamily="34" charset="0"/>
              </a:rPr>
            </a:br>
            <a:r>
              <a:rPr lang="en-CA" sz="2200" dirty="0">
                <a:latin typeface="Arial" pitchFamily="34" charset="0"/>
                <a:cs typeface="Arial" pitchFamily="34" charset="0"/>
              </a:rPr>
              <a:t>(1-877-HOPE-066; fertilefuture.ca)</a:t>
            </a:r>
          </a:p>
        </p:txBody>
      </p:sp>
      <p:pic>
        <p:nvPicPr>
          <p:cNvPr id="3074" name="Picture 2" descr="Generations of Hope">
            <a:extLst>
              <a:ext uri="{FF2B5EF4-FFF2-40B4-BE49-F238E27FC236}">
                <a16:creationId xmlns:a16="http://schemas.microsoft.com/office/drawing/2014/main" id="{3A52274C-7E25-49F2-B9F0-5BDB96E02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0" y="3962752"/>
            <a:ext cx="2762250" cy="7143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fertilefuture.ca/wp-content/uploads/2014/05/fertile-logo.png">
            <a:extLst>
              <a:ext uri="{FF2B5EF4-FFF2-40B4-BE49-F238E27FC236}">
                <a16:creationId xmlns:a16="http://schemas.microsoft.com/office/drawing/2014/main" id="{75EBF1F1-9A48-4B1A-ACDE-B2368612E1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661" y="5522977"/>
            <a:ext cx="1068614" cy="1059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137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0460-A0C2-467F-9FC9-39BF9103FC62}"/>
              </a:ext>
            </a:extLst>
          </p:cNvPr>
          <p:cNvSpPr>
            <a:spLocks noGrp="1"/>
          </p:cNvSpPr>
          <p:nvPr>
            <p:ph type="title"/>
          </p:nvPr>
        </p:nvSpPr>
        <p:spPr/>
        <p:txBody>
          <a:bodyPr/>
          <a:lstStyle/>
          <a:p>
            <a:r>
              <a:rPr lang="en-CA" dirty="0">
                <a:latin typeface="Arial" panose="020B0604020202020204" pitchFamily="34" charset="0"/>
                <a:cs typeface="Arial" panose="020B0604020202020204" pitchFamily="34" charset="0"/>
              </a:rPr>
              <a:t>Relationship changes</a:t>
            </a:r>
          </a:p>
        </p:txBody>
      </p:sp>
      <p:sp>
        <p:nvSpPr>
          <p:cNvPr id="6" name="Rectangle 5">
            <a:extLst>
              <a:ext uri="{FF2B5EF4-FFF2-40B4-BE49-F238E27FC236}">
                <a16:creationId xmlns:a16="http://schemas.microsoft.com/office/drawing/2014/main" id="{FF1D987D-5D88-4B26-AE0A-99A01971EA7E}"/>
              </a:ext>
            </a:extLst>
          </p:cNvPr>
          <p:cNvSpPr/>
          <p:nvPr/>
        </p:nvSpPr>
        <p:spPr>
          <a:xfrm>
            <a:off x="102636" y="5217212"/>
            <a:ext cx="10403633" cy="1600438"/>
          </a:xfrm>
          <a:prstGeom prst="rect">
            <a:avLst/>
          </a:prstGeom>
        </p:spPr>
        <p:txBody>
          <a:bodyPr wrap="square">
            <a:spAutoFit/>
          </a:bodyPr>
          <a:lstStyle/>
          <a:p>
            <a:r>
              <a:rPr lang="en-CA" sz="1400" dirty="0">
                <a:solidFill>
                  <a:schemeClr val="tx2"/>
                </a:solidFill>
              </a:rPr>
              <a:t>www.cancer.net/navigating-cancer-care/dating-sex-and-reproduction/dating-and-intimacy</a:t>
            </a:r>
          </a:p>
          <a:p>
            <a:r>
              <a:rPr lang="en-CA" sz="1400" dirty="0">
                <a:solidFill>
                  <a:schemeClr val="tx2"/>
                </a:solidFill>
              </a:rPr>
              <a:t>www.cancer.ca/en/cancer-information/cancer-journey/life-after-cancer/relationships-after-cancer/?region=on</a:t>
            </a:r>
          </a:p>
          <a:p>
            <a:r>
              <a:rPr lang="en-CA" sz="1400" dirty="0">
                <a:solidFill>
                  <a:schemeClr val="tx2"/>
                </a:solidFill>
              </a:rPr>
              <a:t>www.dana-farber.org/For-Adult-Cancer-Survivors/Caring-For-Yourself-After-Cancer/Social-Relationships.aspx</a:t>
            </a:r>
          </a:p>
          <a:p>
            <a:r>
              <a:rPr lang="en-CA" sz="1400" dirty="0">
                <a:solidFill>
                  <a:schemeClr val="tx2"/>
                </a:solidFill>
              </a:rPr>
              <a:t>www.cancervic.org.au/about-cancer/information_for_carers/changing-relationships</a:t>
            </a:r>
          </a:p>
          <a:p>
            <a:r>
              <a:rPr lang="en-CA" sz="1400" dirty="0">
                <a:solidFill>
                  <a:schemeClr val="tx2"/>
                </a:solidFill>
              </a:rPr>
              <a:t>www.healthtalk.umn.edu/2016/09/08/gay-prostate-cancer-patients/</a:t>
            </a:r>
          </a:p>
          <a:p>
            <a:r>
              <a:rPr lang="en-CA" sz="1400" dirty="0">
                <a:solidFill>
                  <a:schemeClr val="tx2"/>
                </a:solidFill>
              </a:rPr>
              <a:t>https://www.sovhealth.com/health-and-wellness/spouse-cancer/</a:t>
            </a:r>
          </a:p>
          <a:p>
            <a:r>
              <a:rPr lang="en-CA" sz="1400" dirty="0">
                <a:solidFill>
                  <a:schemeClr val="tx2"/>
                </a:solidFill>
              </a:rPr>
              <a:t>http://lgbtcancer.org/</a:t>
            </a:r>
          </a:p>
        </p:txBody>
      </p:sp>
      <p:pic>
        <p:nvPicPr>
          <p:cNvPr id="7" name="Picture 6">
            <a:extLst>
              <a:ext uri="{FF2B5EF4-FFF2-40B4-BE49-F238E27FC236}">
                <a16:creationId xmlns:a16="http://schemas.microsoft.com/office/drawing/2014/main" id="{4189DB14-D772-4A0F-B204-62BC6D2539E5}"/>
              </a:ext>
            </a:extLst>
          </p:cNvPr>
          <p:cNvPicPr>
            <a:picLocks noChangeAspect="1"/>
          </p:cNvPicPr>
          <p:nvPr/>
        </p:nvPicPr>
        <p:blipFill>
          <a:blip r:embed="rId3"/>
          <a:stretch>
            <a:fillRect/>
          </a:stretch>
        </p:blipFill>
        <p:spPr>
          <a:xfrm>
            <a:off x="425449" y="1676739"/>
            <a:ext cx="2285516" cy="1588866"/>
          </a:xfrm>
          <a:prstGeom prst="rect">
            <a:avLst/>
          </a:prstGeom>
        </p:spPr>
      </p:pic>
      <p:pic>
        <p:nvPicPr>
          <p:cNvPr id="8" name="Picture 7">
            <a:extLst>
              <a:ext uri="{FF2B5EF4-FFF2-40B4-BE49-F238E27FC236}">
                <a16:creationId xmlns:a16="http://schemas.microsoft.com/office/drawing/2014/main" id="{E956FC7E-EE9C-4A2A-B1F5-B6904996A18D}"/>
              </a:ext>
            </a:extLst>
          </p:cNvPr>
          <p:cNvPicPr>
            <a:picLocks noChangeAspect="1"/>
          </p:cNvPicPr>
          <p:nvPr/>
        </p:nvPicPr>
        <p:blipFill>
          <a:blip r:embed="rId4"/>
          <a:stretch>
            <a:fillRect/>
          </a:stretch>
        </p:blipFill>
        <p:spPr>
          <a:xfrm>
            <a:off x="6202072" y="1676739"/>
            <a:ext cx="2484728" cy="1597667"/>
          </a:xfrm>
          <a:prstGeom prst="rect">
            <a:avLst/>
          </a:prstGeom>
        </p:spPr>
      </p:pic>
      <p:pic>
        <p:nvPicPr>
          <p:cNvPr id="4098" name="Picture 2" descr="spouse-cancer">
            <a:extLst>
              <a:ext uri="{FF2B5EF4-FFF2-40B4-BE49-F238E27FC236}">
                <a16:creationId xmlns:a16="http://schemas.microsoft.com/office/drawing/2014/main" id="{BF318924-2D22-4F24-9953-9533A5B8DC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2072" y="3441448"/>
            <a:ext cx="2484728" cy="16730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rostate cancer transgender">
            <a:extLst>
              <a:ext uri="{FF2B5EF4-FFF2-40B4-BE49-F238E27FC236}">
                <a16:creationId xmlns:a16="http://schemas.microsoft.com/office/drawing/2014/main" id="{6B92B257-6934-42D8-8473-6ED6664F8B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449" y="3441447"/>
            <a:ext cx="2285515" cy="16730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womenshealthmag.com/sites/womenshealthmag.com/files/styles/article_main_custom_user_phone_1x/public/images/ways-pleasure.jpg?itok=8Y61iVDX&amp;timestamp=1441213276">
            <a:extLst>
              <a:ext uri="{FF2B5EF4-FFF2-40B4-BE49-F238E27FC236}">
                <a16:creationId xmlns:a16="http://schemas.microsoft.com/office/drawing/2014/main" id="{5499403A-0A07-49E4-82B2-02FBA9BC5B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1281" y="1987128"/>
            <a:ext cx="2449687" cy="269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464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CA" dirty="0">
                <a:solidFill>
                  <a:schemeClr val="accent1">
                    <a:lumMod val="75000"/>
                  </a:schemeClr>
                </a:solidFill>
                <a:latin typeface="Arial" pitchFamily="34" charset="0"/>
                <a:cs typeface="Arial" pitchFamily="34" charset="0"/>
              </a:rPr>
              <a:t>Partners</a:t>
            </a:r>
          </a:p>
        </p:txBody>
      </p:sp>
      <p:sp>
        <p:nvSpPr>
          <p:cNvPr id="74754" name="Content Placeholder 2"/>
          <p:cNvSpPr>
            <a:spLocks noGrp="1"/>
          </p:cNvSpPr>
          <p:nvPr>
            <p:ph idx="1"/>
          </p:nvPr>
        </p:nvSpPr>
        <p:spPr>
          <a:xfrm>
            <a:off x="250032" y="1928406"/>
            <a:ext cx="5591175" cy="4941460"/>
          </a:xfrm>
        </p:spPr>
        <p:txBody>
          <a:bodyPr/>
          <a:lstStyle/>
          <a:p>
            <a:pPr>
              <a:buFont typeface="Arial" charset="0"/>
              <a:buNone/>
            </a:pPr>
            <a:r>
              <a:rPr lang="en-CA" sz="2000" dirty="0">
                <a:latin typeface="Arial" charset="0"/>
                <a:cs typeface="Arial" charset="0"/>
              </a:rPr>
              <a:t>May feel:</a:t>
            </a:r>
          </a:p>
          <a:p>
            <a:r>
              <a:rPr lang="en-CA" sz="2000" dirty="0">
                <a:latin typeface="Arial" charset="0"/>
                <a:cs typeface="Arial" charset="0"/>
              </a:rPr>
              <a:t>Fearful of causing pain/discomfort during sexual activity</a:t>
            </a:r>
            <a:br>
              <a:rPr lang="en-CA" sz="2000" dirty="0">
                <a:latin typeface="Arial" charset="0"/>
                <a:cs typeface="Arial" charset="0"/>
              </a:rPr>
            </a:br>
            <a:endParaRPr lang="en-CA" sz="2000" dirty="0">
              <a:latin typeface="Arial" charset="0"/>
              <a:cs typeface="Arial" charset="0"/>
            </a:endParaRPr>
          </a:p>
          <a:p>
            <a:r>
              <a:rPr lang="en-CA" sz="2000" dirty="0">
                <a:latin typeface="Arial" charset="0"/>
                <a:cs typeface="Arial" charset="0"/>
              </a:rPr>
              <a:t>Unwanted/unattractive/rejected due to decreased sexual activity</a:t>
            </a:r>
          </a:p>
          <a:p>
            <a:pPr marL="114300" indent="0">
              <a:buNone/>
            </a:pPr>
            <a:endParaRPr lang="en-CA" sz="2000" dirty="0">
              <a:latin typeface="Arial" charset="0"/>
              <a:cs typeface="Arial" charset="0"/>
            </a:endParaRPr>
          </a:p>
          <a:p>
            <a:r>
              <a:rPr lang="en-CA" sz="2000" dirty="0">
                <a:latin typeface="Arial" charset="0"/>
                <a:cs typeface="Arial" charset="0"/>
              </a:rPr>
              <a:t>A change in role from partner to caregiver</a:t>
            </a:r>
          </a:p>
          <a:p>
            <a:pPr marL="114300" indent="0">
              <a:buNone/>
            </a:pPr>
            <a:endParaRPr lang="en-CA" sz="2000" dirty="0">
              <a:latin typeface="Arial" charset="0"/>
              <a:cs typeface="Arial" charset="0"/>
            </a:endParaRPr>
          </a:p>
          <a:p>
            <a:r>
              <a:rPr lang="en-CA" sz="2000" dirty="0">
                <a:latin typeface="Arial" charset="0"/>
                <a:cs typeface="Arial" charset="0"/>
              </a:rPr>
              <a:t>Worried about loss of partner</a:t>
            </a:r>
          </a:p>
        </p:txBody>
      </p:sp>
      <p:pic>
        <p:nvPicPr>
          <p:cNvPr id="74755" name="Picture 4" descr="http://www.toddolthoff.com/blog_files/infidelity-in-marriage.jpg"/>
          <p:cNvPicPr>
            <a:picLocks noChangeAspect="1" noChangeArrowheads="1"/>
          </p:cNvPicPr>
          <p:nvPr/>
        </p:nvPicPr>
        <p:blipFill>
          <a:blip r:embed="rId3"/>
          <a:srcRect/>
          <a:stretch>
            <a:fillRect/>
          </a:stretch>
        </p:blipFill>
        <p:spPr bwMode="auto">
          <a:xfrm>
            <a:off x="5988050" y="2023039"/>
            <a:ext cx="1704975" cy="1887777"/>
          </a:xfrm>
          <a:prstGeom prst="rect">
            <a:avLst/>
          </a:prstGeom>
          <a:noFill/>
          <a:ln w="9525">
            <a:noFill/>
            <a:miter lim="800000"/>
            <a:headEnd/>
            <a:tailEnd/>
          </a:ln>
        </p:spPr>
      </p:pic>
      <p:sp>
        <p:nvSpPr>
          <p:cNvPr id="74756" name="TextBox 5"/>
          <p:cNvSpPr txBox="1">
            <a:spLocks noChangeArrowheads="1"/>
          </p:cNvSpPr>
          <p:nvPr/>
        </p:nvSpPr>
        <p:spPr bwMode="auto">
          <a:xfrm>
            <a:off x="150020" y="5752734"/>
            <a:ext cx="5691187" cy="954107"/>
          </a:xfrm>
          <a:prstGeom prst="rect">
            <a:avLst/>
          </a:prstGeom>
          <a:noFill/>
          <a:ln w="9525">
            <a:noFill/>
            <a:miter lim="800000"/>
            <a:headEnd/>
            <a:tailEnd/>
          </a:ln>
        </p:spPr>
        <p:txBody>
          <a:bodyPr wrap="square">
            <a:spAutoFit/>
          </a:bodyPr>
          <a:lstStyle/>
          <a:p>
            <a:r>
              <a:rPr lang="en-CA" sz="1400" dirty="0" err="1">
                <a:solidFill>
                  <a:schemeClr val="tx2"/>
                </a:solidFill>
              </a:rPr>
              <a:t>Albaugh</a:t>
            </a:r>
            <a:r>
              <a:rPr lang="en-CA" sz="1400" dirty="0">
                <a:solidFill>
                  <a:schemeClr val="tx2"/>
                </a:solidFill>
              </a:rPr>
              <a:t> et al. 2017. BMC Urology. 17:45 </a:t>
            </a:r>
            <a:endParaRPr lang="en-CA" sz="1400" dirty="0">
              <a:solidFill>
                <a:schemeClr val="tx2"/>
              </a:solidFill>
              <a:cs typeface="Arial" charset="0"/>
            </a:endParaRPr>
          </a:p>
          <a:p>
            <a:r>
              <a:rPr lang="en-CA" sz="1400" dirty="0">
                <a:solidFill>
                  <a:schemeClr val="tx2"/>
                </a:solidFill>
                <a:cs typeface="Arial" charset="0"/>
              </a:rPr>
              <a:t>Hawkins et al. 2009. Cancer Nursing. 32: 271-280</a:t>
            </a:r>
            <a:br>
              <a:rPr lang="en-CA" sz="1400" dirty="0">
                <a:solidFill>
                  <a:schemeClr val="tx2"/>
                </a:solidFill>
                <a:cs typeface="Arial" charset="0"/>
              </a:rPr>
            </a:br>
            <a:r>
              <a:rPr lang="en-CA" sz="1400" dirty="0">
                <a:solidFill>
                  <a:schemeClr val="tx2"/>
                </a:solidFill>
                <a:cs typeface="Arial" charset="0"/>
              </a:rPr>
              <a:t>Taylor. 2015. Sex </a:t>
            </a:r>
            <a:r>
              <a:rPr lang="en-CA" sz="1400" dirty="0" err="1">
                <a:solidFill>
                  <a:schemeClr val="tx2"/>
                </a:solidFill>
                <a:cs typeface="Arial" charset="0"/>
              </a:rPr>
              <a:t>Disabil</a:t>
            </a:r>
            <a:r>
              <a:rPr lang="en-CA" sz="1400" dirty="0">
                <a:solidFill>
                  <a:schemeClr val="tx2"/>
                </a:solidFill>
                <a:cs typeface="Arial" charset="0"/>
              </a:rPr>
              <a:t>. 33: 365-374</a:t>
            </a:r>
            <a:br>
              <a:rPr lang="en-CA" sz="1400" dirty="0">
                <a:solidFill>
                  <a:schemeClr val="tx2"/>
                </a:solidFill>
                <a:cs typeface="Arial" charset="0"/>
              </a:rPr>
            </a:br>
            <a:r>
              <a:rPr lang="en-CA" sz="1400" dirty="0">
                <a:solidFill>
                  <a:schemeClr val="tx2"/>
                </a:solidFill>
                <a:cs typeface="Arial" charset="0"/>
              </a:rPr>
              <a:t>Taylor. 2014. Palliative Medicine. 28: 438-447</a:t>
            </a:r>
          </a:p>
        </p:txBody>
      </p:sp>
      <p:pic>
        <p:nvPicPr>
          <p:cNvPr id="6" name="Picture 2" descr="http://www.prostatecancer.ca/getmedia/ed75604f-4fc7-445d-b1bd-578dbacbdab4/Gay-couple_324599408.jpg.aspx?width=300&amp;height=200">
            <a:extLst>
              <a:ext uri="{FF2B5EF4-FFF2-40B4-BE49-F238E27FC236}">
                <a16:creationId xmlns:a16="http://schemas.microsoft.com/office/drawing/2014/main" id="{329DD5DF-1F1E-40E2-BE37-6BB4A402EF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9037" y="4693797"/>
            <a:ext cx="2026039" cy="1535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84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754">
                                            <p:txEl>
                                              <p:pRg st="1" end="1"/>
                                            </p:txEl>
                                          </p:spTgt>
                                        </p:tgtEl>
                                        <p:attrNameLst>
                                          <p:attrName>style.visibility</p:attrName>
                                        </p:attrNameLst>
                                      </p:cBhvr>
                                      <p:to>
                                        <p:strVal val="visible"/>
                                      </p:to>
                                    </p:set>
                                    <p:animEffect transition="in" filter="fade">
                                      <p:cBhvr>
                                        <p:cTn id="7" dur="500"/>
                                        <p:tgtEl>
                                          <p:spTgt spid="74754">
                                            <p:txEl>
                                              <p:pRg st="1" end="1"/>
                                            </p:txEl>
                                          </p:spTgt>
                                        </p:tgtEl>
                                      </p:cBhvr>
                                    </p:animEffect>
                                  </p:childTnLst>
                                  <p:subTnLst>
                                    <p:animClr clrSpc="rgb" dir="cw">
                                      <p:cBhvr override="childStyle">
                                        <p:cTn dur="1" fill="hold" display="0" masterRel="nextClick" afterEffect="1"/>
                                        <p:tgtEl>
                                          <p:spTgt spid="74754">
                                            <p:txEl>
                                              <p:pRg st="1" end="1"/>
                                            </p:txEl>
                                          </p:spTgt>
                                        </p:tgtEl>
                                        <p:attrNameLst>
                                          <p:attrName>ppt_c</p:attrName>
                                        </p:attrNameLst>
                                      </p:cBhvr>
                                      <p:to>
                                        <a:schemeClr val="folHlink"/>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754">
                                            <p:txEl>
                                              <p:pRg st="2" end="2"/>
                                            </p:txEl>
                                          </p:spTgt>
                                        </p:tgtEl>
                                        <p:attrNameLst>
                                          <p:attrName>style.visibility</p:attrName>
                                        </p:attrNameLst>
                                      </p:cBhvr>
                                      <p:to>
                                        <p:strVal val="visible"/>
                                      </p:to>
                                    </p:set>
                                    <p:animEffect transition="in" filter="fade">
                                      <p:cBhvr>
                                        <p:cTn id="12" dur="500"/>
                                        <p:tgtEl>
                                          <p:spTgt spid="74754">
                                            <p:txEl>
                                              <p:pRg st="2" end="2"/>
                                            </p:txEl>
                                          </p:spTgt>
                                        </p:tgtEl>
                                      </p:cBhvr>
                                    </p:animEffect>
                                  </p:childTnLst>
                                  <p:subTnLst>
                                    <p:animClr clrSpc="rgb" dir="cw">
                                      <p:cBhvr override="childStyle">
                                        <p:cTn dur="1" fill="hold" display="0" masterRel="nextClick" afterEffect="1"/>
                                        <p:tgtEl>
                                          <p:spTgt spid="74754">
                                            <p:txEl>
                                              <p:pRg st="2" end="2"/>
                                            </p:txEl>
                                          </p:spTgt>
                                        </p:tgtEl>
                                        <p:attrNameLst>
                                          <p:attrName>ppt_c</p:attrName>
                                        </p:attrNameLst>
                                      </p:cBhvr>
                                      <p:to>
                                        <a:schemeClr val="folHlink"/>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754">
                                            <p:txEl>
                                              <p:pRg st="4" end="4"/>
                                            </p:txEl>
                                          </p:spTgt>
                                        </p:tgtEl>
                                        <p:attrNameLst>
                                          <p:attrName>style.visibility</p:attrName>
                                        </p:attrNameLst>
                                      </p:cBhvr>
                                      <p:to>
                                        <p:strVal val="visible"/>
                                      </p:to>
                                    </p:set>
                                    <p:animEffect transition="in" filter="fade">
                                      <p:cBhvr>
                                        <p:cTn id="17" dur="500"/>
                                        <p:tgtEl>
                                          <p:spTgt spid="74754">
                                            <p:txEl>
                                              <p:pRg st="4" end="4"/>
                                            </p:txEl>
                                          </p:spTgt>
                                        </p:tgtEl>
                                      </p:cBhvr>
                                    </p:animEffect>
                                  </p:childTnLst>
                                  <p:subTnLst>
                                    <p:animClr clrSpc="rgb" dir="cw">
                                      <p:cBhvr override="childStyle">
                                        <p:cTn dur="1" fill="hold" display="0" masterRel="nextClick" afterEffect="1"/>
                                        <p:tgtEl>
                                          <p:spTgt spid="74754">
                                            <p:txEl>
                                              <p:pRg st="4" end="4"/>
                                            </p:txEl>
                                          </p:spTgt>
                                        </p:tgtEl>
                                        <p:attrNameLst>
                                          <p:attrName>ppt_c</p:attrName>
                                        </p:attrNameLst>
                                      </p:cBhvr>
                                      <p:to>
                                        <a:schemeClr val="folHlink"/>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754">
                                            <p:txEl>
                                              <p:pRg st="6" end="6"/>
                                            </p:txEl>
                                          </p:spTgt>
                                        </p:tgtEl>
                                        <p:attrNameLst>
                                          <p:attrName>style.visibility</p:attrName>
                                        </p:attrNameLst>
                                      </p:cBhvr>
                                      <p:to>
                                        <p:strVal val="visible"/>
                                      </p:to>
                                    </p:set>
                                    <p:animEffect transition="in" filter="fade">
                                      <p:cBhvr>
                                        <p:cTn id="22" dur="500"/>
                                        <p:tgtEl>
                                          <p:spTgt spid="74754">
                                            <p:txEl>
                                              <p:pRg st="6" end="6"/>
                                            </p:txEl>
                                          </p:spTgt>
                                        </p:tgtEl>
                                      </p:cBhvr>
                                    </p:animEffect>
                                  </p:childTnLst>
                                  <p:subTnLst>
                                    <p:animClr clrSpc="rgb" dir="cw">
                                      <p:cBhvr override="childStyle">
                                        <p:cTn dur="1" fill="hold" display="0" masterRel="nextClick" afterEffect="1"/>
                                        <p:tgtEl>
                                          <p:spTgt spid="74754">
                                            <p:txEl>
                                              <p:pRg st="6" end="6"/>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C3D1D-E496-41C6-9BCE-4F6576ED62ED}"/>
              </a:ext>
            </a:extLst>
          </p:cNvPr>
          <p:cNvSpPr>
            <a:spLocks noGrp="1"/>
          </p:cNvSpPr>
          <p:nvPr>
            <p:ph type="title"/>
          </p:nvPr>
        </p:nvSpPr>
        <p:spPr/>
        <p:txBody>
          <a:bodyPr>
            <a:noAutofit/>
          </a:bodyPr>
          <a:lstStyle/>
          <a:p>
            <a:r>
              <a:rPr lang="en-CA" sz="2600" dirty="0">
                <a:latin typeface="Arial" panose="020B0604020202020204" pitchFamily="34" charset="0"/>
                <a:cs typeface="Arial" panose="020B0604020202020204" pitchFamily="34" charset="0"/>
              </a:rPr>
              <a:t>Potential Challenges for Gay, Bisexual and men who have sex with Men</a:t>
            </a:r>
          </a:p>
        </p:txBody>
      </p:sp>
      <p:sp>
        <p:nvSpPr>
          <p:cNvPr id="3" name="Content Placeholder 2">
            <a:extLst>
              <a:ext uri="{FF2B5EF4-FFF2-40B4-BE49-F238E27FC236}">
                <a16:creationId xmlns:a16="http://schemas.microsoft.com/office/drawing/2014/main" id="{C4635A31-1B3B-4290-950B-66B46AFE0231}"/>
              </a:ext>
            </a:extLst>
          </p:cNvPr>
          <p:cNvSpPr>
            <a:spLocks noGrp="1"/>
          </p:cNvSpPr>
          <p:nvPr>
            <p:ph idx="1"/>
          </p:nvPr>
        </p:nvSpPr>
        <p:spPr>
          <a:xfrm>
            <a:off x="441325" y="1850296"/>
            <a:ext cx="8229600" cy="4373563"/>
          </a:xfrm>
        </p:spPr>
        <p:txBody>
          <a:bodyPr/>
          <a:lstStyle/>
          <a:p>
            <a:r>
              <a:rPr lang="en-CA" sz="2200" dirty="0">
                <a:latin typeface="Arial" panose="020B0604020202020204" pitchFamily="34" charset="0"/>
                <a:cs typeface="Arial" panose="020B0604020202020204" pitchFamily="34" charset="0"/>
              </a:rPr>
              <a:t>Prostate as site of sexual pleasure during receptive anal sex</a:t>
            </a:r>
          </a:p>
          <a:p>
            <a:r>
              <a:rPr lang="en-CA" sz="2200" dirty="0">
                <a:latin typeface="Arial" panose="020B0604020202020204" pitchFamily="34" charset="0"/>
                <a:cs typeface="Arial" panose="020B0604020202020204" pitchFamily="34" charset="0"/>
              </a:rPr>
              <a:t>Loss of ejaculate, inability to participate in semen exchange</a:t>
            </a:r>
          </a:p>
          <a:p>
            <a:r>
              <a:rPr lang="en-CA" sz="2200" dirty="0">
                <a:latin typeface="Arial" panose="020B0604020202020204" pitchFamily="34" charset="0"/>
                <a:cs typeface="Arial" panose="020B0604020202020204" pitchFamily="34" charset="0"/>
              </a:rPr>
              <a:t>Rectal irritation or pain </a:t>
            </a:r>
            <a:r>
              <a:rPr lang="en-CA" sz="2200" dirty="0">
                <a:latin typeface="Arial" panose="020B0604020202020204" pitchFamily="34" charset="0"/>
                <a:cs typeface="Arial" panose="020B0604020202020204" pitchFamily="34" charset="0"/>
                <a:sym typeface="Wingdings" panose="05000000000000000000" pitchFamily="2" charset="2"/>
              </a:rPr>
              <a:t> painful </a:t>
            </a:r>
            <a:r>
              <a:rPr lang="en-CA" sz="2200" dirty="0">
                <a:latin typeface="Arial" panose="020B0604020202020204" pitchFamily="34" charset="0"/>
                <a:cs typeface="Arial" panose="020B0604020202020204" pitchFamily="34" charset="0"/>
              </a:rPr>
              <a:t>receptive anal sex</a:t>
            </a:r>
          </a:p>
          <a:p>
            <a:r>
              <a:rPr lang="en-CA" sz="2200" dirty="0">
                <a:latin typeface="Arial" panose="020B0604020202020204" pitchFamily="34" charset="0"/>
                <a:cs typeface="Arial" panose="020B0604020202020204" pitchFamily="34" charset="0"/>
              </a:rPr>
              <a:t>Inadequate penile rigidity for </a:t>
            </a:r>
            <a:r>
              <a:rPr lang="en-CA" sz="2200" dirty="0" err="1">
                <a:latin typeface="Arial" panose="020B0604020202020204" pitchFamily="34" charset="0"/>
                <a:cs typeface="Arial" panose="020B0604020202020204" pitchFamily="34" charset="0"/>
              </a:rPr>
              <a:t>insertive</a:t>
            </a:r>
            <a:r>
              <a:rPr lang="en-CA" sz="2200" dirty="0">
                <a:latin typeface="Arial" panose="020B0604020202020204" pitchFamily="34" charset="0"/>
                <a:cs typeface="Arial" panose="020B0604020202020204" pitchFamily="34" charset="0"/>
              </a:rPr>
              <a:t> anal sex</a:t>
            </a:r>
          </a:p>
          <a:p>
            <a:r>
              <a:rPr lang="en-CA" sz="2200" dirty="0">
                <a:latin typeface="Arial" panose="020B0604020202020204" pitchFamily="34" charset="0"/>
                <a:cs typeface="Arial" panose="020B0604020202020204" pitchFamily="34" charset="0"/>
              </a:rPr>
              <a:t>Change in sexual roles (top, bottom)</a:t>
            </a:r>
          </a:p>
          <a:p>
            <a:r>
              <a:rPr lang="en-CA" sz="2200" dirty="0">
                <a:latin typeface="Arial" panose="020B0604020202020204" pitchFamily="34" charset="0"/>
                <a:cs typeface="Arial" panose="020B0604020202020204" pitchFamily="34" charset="0"/>
              </a:rPr>
              <a:t>Absence of erection</a:t>
            </a:r>
          </a:p>
          <a:p>
            <a:r>
              <a:rPr lang="en-CA" sz="2200" dirty="0">
                <a:latin typeface="Arial" panose="020B0604020202020204" pitchFamily="34" charset="0"/>
                <a:cs typeface="Arial" panose="020B0604020202020204" pitchFamily="34" charset="0"/>
              </a:rPr>
              <a:t>Change in penile size</a:t>
            </a:r>
          </a:p>
        </p:txBody>
      </p:sp>
      <p:pic>
        <p:nvPicPr>
          <p:cNvPr id="4" name="Picture 3">
            <a:extLst>
              <a:ext uri="{FF2B5EF4-FFF2-40B4-BE49-F238E27FC236}">
                <a16:creationId xmlns:a16="http://schemas.microsoft.com/office/drawing/2014/main" id="{68DE2F6A-66C0-4FFF-BA61-F8AA66594CD4}"/>
              </a:ext>
            </a:extLst>
          </p:cNvPr>
          <p:cNvPicPr>
            <a:picLocks noChangeAspect="1"/>
          </p:cNvPicPr>
          <p:nvPr/>
        </p:nvPicPr>
        <p:blipFill>
          <a:blip r:embed="rId3"/>
          <a:stretch>
            <a:fillRect/>
          </a:stretch>
        </p:blipFill>
        <p:spPr>
          <a:xfrm>
            <a:off x="4140454" y="4240983"/>
            <a:ext cx="4546346" cy="1466709"/>
          </a:xfrm>
          <a:prstGeom prst="rect">
            <a:avLst/>
          </a:prstGeom>
        </p:spPr>
      </p:pic>
      <p:pic>
        <p:nvPicPr>
          <p:cNvPr id="5" name="Picture 4">
            <a:extLst>
              <a:ext uri="{FF2B5EF4-FFF2-40B4-BE49-F238E27FC236}">
                <a16:creationId xmlns:a16="http://schemas.microsoft.com/office/drawing/2014/main" id="{633FFF81-C280-4495-8FB4-B8BCC09FF143}"/>
              </a:ext>
            </a:extLst>
          </p:cNvPr>
          <p:cNvPicPr>
            <a:picLocks noChangeAspect="1"/>
          </p:cNvPicPr>
          <p:nvPr/>
        </p:nvPicPr>
        <p:blipFill>
          <a:blip r:embed="rId4"/>
          <a:stretch>
            <a:fillRect/>
          </a:stretch>
        </p:blipFill>
        <p:spPr>
          <a:xfrm>
            <a:off x="457200" y="5049321"/>
            <a:ext cx="1640206" cy="1378311"/>
          </a:xfrm>
          <a:prstGeom prst="rect">
            <a:avLst/>
          </a:prstGeom>
        </p:spPr>
      </p:pic>
      <p:sp>
        <p:nvSpPr>
          <p:cNvPr id="6" name="Rectangle 5">
            <a:extLst>
              <a:ext uri="{FF2B5EF4-FFF2-40B4-BE49-F238E27FC236}">
                <a16:creationId xmlns:a16="http://schemas.microsoft.com/office/drawing/2014/main" id="{1B7CF1FF-5210-469B-B0BE-1C2D89631D7B}"/>
              </a:ext>
            </a:extLst>
          </p:cNvPr>
          <p:cNvSpPr/>
          <p:nvPr/>
        </p:nvSpPr>
        <p:spPr>
          <a:xfrm>
            <a:off x="2600961" y="5911465"/>
            <a:ext cx="7869554" cy="984885"/>
          </a:xfrm>
          <a:prstGeom prst="rect">
            <a:avLst/>
          </a:prstGeom>
        </p:spPr>
        <p:txBody>
          <a:bodyPr wrap="square">
            <a:spAutoFit/>
          </a:bodyPr>
          <a:lstStyle/>
          <a:p>
            <a:r>
              <a:rPr lang="en-CA" sz="1400" dirty="0">
                <a:solidFill>
                  <a:schemeClr val="tx2"/>
                </a:solidFill>
              </a:rPr>
              <a:t>Rosser et al. 2016. LGBT Health. 3(1): 32–41.</a:t>
            </a:r>
          </a:p>
          <a:p>
            <a:r>
              <a:rPr lang="en-CA" sz="1400" dirty="0">
                <a:solidFill>
                  <a:schemeClr val="tx2"/>
                </a:solidFill>
              </a:rPr>
              <a:t>Ussher et al. 2017. Archives of Sexual Behavior. 46(7): 2043–2057</a:t>
            </a:r>
          </a:p>
          <a:p>
            <a:r>
              <a:rPr lang="en-CA" sz="1400" dirty="0">
                <a:solidFill>
                  <a:schemeClr val="tx2"/>
                </a:solidFill>
              </a:rPr>
              <a:t>www.prostate.org.au/media/246182/3_side-effects.pdf</a:t>
            </a:r>
          </a:p>
          <a:p>
            <a:endParaRPr lang="en-CA" sz="1600" dirty="0">
              <a:solidFill>
                <a:schemeClr val="tx2"/>
              </a:solidFill>
              <a:hlinkClick r:id="rId5"/>
            </a:endParaRPr>
          </a:p>
        </p:txBody>
      </p:sp>
    </p:spTree>
    <p:extLst>
      <p:ext uri="{BB962C8B-B14F-4D97-AF65-F5344CB8AC3E}">
        <p14:creationId xmlns:p14="http://schemas.microsoft.com/office/powerpoint/2010/main" val="76905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chemeClr val="folHlink"/>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CF448-5166-49B7-A07E-EE659B18F39D}"/>
              </a:ext>
            </a:extLst>
          </p:cNvPr>
          <p:cNvSpPr>
            <a:spLocks noGrp="1"/>
          </p:cNvSpPr>
          <p:nvPr>
            <p:ph type="title"/>
          </p:nvPr>
        </p:nvSpPr>
        <p:spPr/>
        <p:txBody>
          <a:bodyPr>
            <a:normAutofit/>
          </a:bodyPr>
          <a:lstStyle/>
          <a:p>
            <a:r>
              <a:rPr lang="en-CA" sz="2600" dirty="0">
                <a:latin typeface="Arial" panose="020B0604020202020204" pitchFamily="34" charset="0"/>
                <a:cs typeface="Arial" panose="020B0604020202020204" pitchFamily="34" charset="0"/>
              </a:rPr>
              <a:t>Prostate cancer And Transgender Women</a:t>
            </a:r>
          </a:p>
        </p:txBody>
      </p:sp>
      <p:sp>
        <p:nvSpPr>
          <p:cNvPr id="3" name="Content Placeholder 2">
            <a:extLst>
              <a:ext uri="{FF2B5EF4-FFF2-40B4-BE49-F238E27FC236}">
                <a16:creationId xmlns:a16="http://schemas.microsoft.com/office/drawing/2014/main" id="{8401E14B-6991-410B-85AE-4AB5759E5038}"/>
              </a:ext>
            </a:extLst>
          </p:cNvPr>
          <p:cNvSpPr>
            <a:spLocks noGrp="1"/>
          </p:cNvSpPr>
          <p:nvPr>
            <p:ph idx="1"/>
          </p:nvPr>
        </p:nvSpPr>
        <p:spPr>
          <a:xfrm>
            <a:off x="924560" y="2159783"/>
            <a:ext cx="7762240" cy="4698217"/>
          </a:xfrm>
        </p:spPr>
        <p:txBody>
          <a:bodyPr/>
          <a:lstStyle/>
          <a:p>
            <a:r>
              <a:rPr lang="en-CA" sz="2000" dirty="0">
                <a:latin typeface="Arial" panose="020B0604020202020204" pitchFamily="34" charset="0"/>
                <a:cs typeface="Arial" panose="020B0604020202020204" pitchFamily="34" charset="0"/>
              </a:rPr>
              <a:t>Most transgender women will still have a prostate</a:t>
            </a: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Feminizing hormone therapy may include estrogen as well as anti-androgen and/or alpha reductase inhibitor therapies</a:t>
            </a:r>
          </a:p>
          <a:p>
            <a:pPr lvl="1"/>
            <a:r>
              <a:rPr lang="en-CA" dirty="0">
                <a:latin typeface="Arial" panose="020B0604020202020204" pitchFamily="34" charset="0"/>
                <a:cs typeface="Arial" panose="020B0604020202020204" pitchFamily="34" charset="0"/>
              </a:rPr>
              <a:t>Prostate is androgen-deprived</a:t>
            </a:r>
          </a:p>
          <a:p>
            <a:pPr lvl="1"/>
            <a:r>
              <a:rPr lang="en-CA" sz="2000" dirty="0">
                <a:latin typeface="Arial" panose="020B0604020202020204" pitchFamily="34" charset="0"/>
                <a:cs typeface="Arial" panose="020B0604020202020204" pitchFamily="34" charset="0"/>
              </a:rPr>
              <a:t>PSA not a reliable indicator for prostate pathology</a:t>
            </a: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Risk of prostate cancer is thought to be low but not zero</a:t>
            </a:r>
          </a:p>
        </p:txBody>
      </p:sp>
      <p:sp>
        <p:nvSpPr>
          <p:cNvPr id="5" name="Rectangle 4">
            <a:extLst>
              <a:ext uri="{FF2B5EF4-FFF2-40B4-BE49-F238E27FC236}">
                <a16:creationId xmlns:a16="http://schemas.microsoft.com/office/drawing/2014/main" id="{CD708790-DDFE-47BF-AC3C-87FD56EE22C7}"/>
              </a:ext>
            </a:extLst>
          </p:cNvPr>
          <p:cNvSpPr/>
          <p:nvPr/>
        </p:nvSpPr>
        <p:spPr>
          <a:xfrm>
            <a:off x="196850" y="5745668"/>
            <a:ext cx="8718550" cy="954107"/>
          </a:xfrm>
          <a:prstGeom prst="rect">
            <a:avLst/>
          </a:prstGeom>
        </p:spPr>
        <p:txBody>
          <a:bodyPr wrap="square">
            <a:spAutoFit/>
          </a:bodyPr>
          <a:lstStyle/>
          <a:p>
            <a:r>
              <a:rPr lang="en-CA" sz="1400" dirty="0" err="1">
                <a:solidFill>
                  <a:schemeClr val="tx2"/>
                </a:solidFill>
              </a:rPr>
              <a:t>Deebel</a:t>
            </a:r>
            <a:r>
              <a:rPr lang="en-CA" sz="1400" dirty="0">
                <a:solidFill>
                  <a:schemeClr val="tx2"/>
                </a:solidFill>
              </a:rPr>
              <a:t> et al. 2017. Urology. </a:t>
            </a:r>
            <a:r>
              <a:rPr lang="en-CA" sz="1400" dirty="0" err="1">
                <a:solidFill>
                  <a:schemeClr val="tx2"/>
                </a:solidFill>
              </a:rPr>
              <a:t>pii</a:t>
            </a:r>
            <a:r>
              <a:rPr lang="en-CA" sz="1400" dirty="0">
                <a:solidFill>
                  <a:schemeClr val="tx2"/>
                </a:solidFill>
              </a:rPr>
              <a:t>: S0090-4295(17)30906-8. </a:t>
            </a:r>
            <a:r>
              <a:rPr lang="en-CA" sz="1400" dirty="0" err="1">
                <a:solidFill>
                  <a:schemeClr val="tx2"/>
                </a:solidFill>
              </a:rPr>
              <a:t>doi</a:t>
            </a:r>
            <a:r>
              <a:rPr lang="en-CA" sz="1400" dirty="0">
                <a:solidFill>
                  <a:schemeClr val="tx2"/>
                </a:solidFill>
              </a:rPr>
              <a:t>: 10.1016/j.urology.2017.08.032. [</a:t>
            </a:r>
            <a:r>
              <a:rPr lang="en-CA" sz="1400" dirty="0" err="1">
                <a:solidFill>
                  <a:schemeClr val="tx2"/>
                </a:solidFill>
              </a:rPr>
              <a:t>Epub</a:t>
            </a:r>
            <a:r>
              <a:rPr lang="en-CA" sz="1400" dirty="0">
                <a:solidFill>
                  <a:schemeClr val="tx2"/>
                </a:solidFill>
              </a:rPr>
              <a:t> ahead of print]</a:t>
            </a:r>
          </a:p>
          <a:p>
            <a:r>
              <a:rPr lang="en-CA" sz="1400" dirty="0">
                <a:solidFill>
                  <a:schemeClr val="tx2"/>
                </a:solidFill>
                <a:latin typeface="arial" panose="020B0604020202020204" pitchFamily="34" charset="0"/>
              </a:rPr>
              <a:t>Sharif et al. 2017. Prostate. 77(8): 824-82. </a:t>
            </a:r>
            <a:br>
              <a:rPr lang="en-CA" sz="1400" dirty="0">
                <a:solidFill>
                  <a:schemeClr val="tx2"/>
                </a:solidFill>
                <a:latin typeface="arial" panose="020B0604020202020204" pitchFamily="34" charset="0"/>
              </a:rPr>
            </a:br>
            <a:r>
              <a:rPr lang="en-CA" sz="1400" dirty="0" err="1">
                <a:solidFill>
                  <a:schemeClr val="tx2"/>
                </a:solidFill>
                <a:latin typeface="arial" panose="020B0604020202020204" pitchFamily="34" charset="0"/>
              </a:rPr>
              <a:t>Turo</a:t>
            </a:r>
            <a:r>
              <a:rPr lang="en-CA" sz="1400" dirty="0">
                <a:solidFill>
                  <a:schemeClr val="tx2"/>
                </a:solidFill>
                <a:latin typeface="arial" panose="020B0604020202020204" pitchFamily="34" charset="0"/>
              </a:rPr>
              <a:t> et al. 2013. Can </a:t>
            </a:r>
            <a:r>
              <a:rPr lang="en-CA" sz="1400" dirty="0" err="1">
                <a:solidFill>
                  <a:schemeClr val="tx2"/>
                </a:solidFill>
                <a:latin typeface="arial" panose="020B0604020202020204" pitchFamily="34" charset="0"/>
              </a:rPr>
              <a:t>Urol</a:t>
            </a:r>
            <a:r>
              <a:rPr lang="en-CA" sz="1400" dirty="0">
                <a:solidFill>
                  <a:schemeClr val="tx2"/>
                </a:solidFill>
                <a:latin typeface="arial" panose="020B0604020202020204" pitchFamily="34" charset="0"/>
              </a:rPr>
              <a:t> </a:t>
            </a:r>
            <a:r>
              <a:rPr lang="en-CA" sz="1400" dirty="0" err="1">
                <a:solidFill>
                  <a:schemeClr val="tx2"/>
                </a:solidFill>
                <a:latin typeface="arial" panose="020B0604020202020204" pitchFamily="34" charset="0"/>
              </a:rPr>
              <a:t>Assoc</a:t>
            </a:r>
            <a:r>
              <a:rPr lang="en-CA" sz="1400" dirty="0">
                <a:solidFill>
                  <a:schemeClr val="tx2"/>
                </a:solidFill>
                <a:latin typeface="arial" panose="020B0604020202020204" pitchFamily="34" charset="0"/>
              </a:rPr>
              <a:t> J. 7(7-8): E544–E546.</a:t>
            </a:r>
            <a:endParaRPr lang="en-CA" sz="1400" dirty="0">
              <a:solidFill>
                <a:schemeClr val="tx2"/>
              </a:solidFill>
            </a:endParaRPr>
          </a:p>
        </p:txBody>
      </p:sp>
    </p:spTree>
    <p:extLst>
      <p:ext uri="{BB962C8B-B14F-4D97-AF65-F5344CB8AC3E}">
        <p14:creationId xmlns:p14="http://schemas.microsoft.com/office/powerpoint/2010/main" val="135427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chemeClr val="accent1">
                    <a:lumMod val="75000"/>
                  </a:schemeClr>
                </a:solidFill>
                <a:latin typeface="Arial" panose="020B0604020202020204" pitchFamily="34" charset="0"/>
                <a:cs typeface="Arial" panose="020B0604020202020204" pitchFamily="34" charset="0"/>
              </a:rPr>
              <a:t>Sexuality in Advanced Disease </a:t>
            </a:r>
            <a:br>
              <a:rPr lang="en-US" sz="2800" dirty="0">
                <a:solidFill>
                  <a:schemeClr val="accent1">
                    <a:lumMod val="75000"/>
                  </a:schemeClr>
                </a:solidFill>
                <a:latin typeface="Arial" panose="020B0604020202020204" pitchFamily="34" charset="0"/>
                <a:cs typeface="Arial" panose="020B0604020202020204" pitchFamily="34" charset="0"/>
              </a:rPr>
            </a:br>
            <a:r>
              <a:rPr lang="en-US" sz="2800" dirty="0">
                <a:solidFill>
                  <a:schemeClr val="accent1">
                    <a:lumMod val="75000"/>
                  </a:schemeClr>
                </a:solidFill>
                <a:latin typeface="Arial" panose="020B0604020202020204" pitchFamily="34" charset="0"/>
                <a:cs typeface="Arial" panose="020B0604020202020204" pitchFamily="34" charset="0"/>
              </a:rPr>
              <a:t>and at End-of-life</a:t>
            </a:r>
          </a:p>
        </p:txBody>
      </p:sp>
      <p:sp>
        <p:nvSpPr>
          <p:cNvPr id="3" name="Content Placeholder 2"/>
          <p:cNvSpPr>
            <a:spLocks noGrp="1"/>
          </p:cNvSpPr>
          <p:nvPr>
            <p:ph idx="1"/>
          </p:nvPr>
        </p:nvSpPr>
        <p:spPr>
          <a:xfrm>
            <a:off x="348361" y="1891501"/>
            <a:ext cx="8657844" cy="4367530"/>
          </a:xfrm>
        </p:spPr>
        <p:txBody>
          <a:bodyPr>
            <a:noAutofit/>
          </a:bodyPr>
          <a:lstStyle/>
          <a:p>
            <a:pPr marL="0" indent="0">
              <a:buNone/>
            </a:pPr>
            <a:r>
              <a:rPr lang="en-US" sz="2000" dirty="0">
                <a:latin typeface="Arial" panose="020B0604020202020204" pitchFamily="34" charset="0"/>
                <a:cs typeface="Arial" panose="020B0604020202020204" pitchFamily="34" charset="0"/>
              </a:rPr>
              <a:t>Research has found that:</a:t>
            </a: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The importance that people place on sexuality does not change at EOL but the expression of sexuality may change as disease advances</a:t>
            </a: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Sexuality is a key component of quality of life for many people</a:t>
            </a:r>
          </a:p>
          <a:p>
            <a:pPr marL="0" indent="0">
              <a:buNone/>
            </a:pP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Barriers to maintaining sexuality:</a:t>
            </a: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Lack of privacy, shared rooms</a:t>
            </a: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Uninviting space</a:t>
            </a: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Intrusion of staff</a:t>
            </a: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Single beds</a:t>
            </a: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Equipment: oxygen, IV tubing, feeding tubes</a:t>
            </a:r>
          </a:p>
        </p:txBody>
      </p:sp>
      <p:sp>
        <p:nvSpPr>
          <p:cNvPr id="4" name="Rectangle 3">
            <a:extLst>
              <a:ext uri="{FF2B5EF4-FFF2-40B4-BE49-F238E27FC236}">
                <a16:creationId xmlns:a16="http://schemas.microsoft.com/office/drawing/2014/main" id="{478E7F3E-ED50-4947-A241-3C77ACE3458D}"/>
              </a:ext>
            </a:extLst>
          </p:cNvPr>
          <p:cNvSpPr/>
          <p:nvPr/>
        </p:nvSpPr>
        <p:spPr>
          <a:xfrm>
            <a:off x="1667714" y="5900146"/>
            <a:ext cx="7712202" cy="1015663"/>
          </a:xfrm>
          <a:prstGeom prst="rect">
            <a:avLst/>
          </a:prstGeom>
        </p:spPr>
        <p:txBody>
          <a:bodyPr wrap="square">
            <a:spAutoFit/>
          </a:bodyPr>
          <a:lstStyle/>
          <a:p>
            <a:br>
              <a:rPr lang="en-US" sz="1600" dirty="0">
                <a:solidFill>
                  <a:schemeClr val="tx2"/>
                </a:solidFill>
                <a:latin typeface="Arial" panose="020B0604020202020204" pitchFamily="34" charset="0"/>
                <a:cs typeface="Arial" panose="020B0604020202020204" pitchFamily="34" charset="0"/>
              </a:rPr>
            </a:br>
            <a:r>
              <a:rPr lang="en-US" sz="1400" dirty="0">
                <a:solidFill>
                  <a:schemeClr val="tx2"/>
                </a:solidFill>
                <a:latin typeface="Arial" panose="020B0604020202020204" pitchFamily="34" charset="0"/>
                <a:cs typeface="Arial" panose="020B0604020202020204" pitchFamily="34" charset="0"/>
              </a:rPr>
              <a:t>Lemieux et al. 2004. Palliative Medicine. 18: 630-637</a:t>
            </a:r>
            <a:br>
              <a:rPr lang="en-US" sz="1400" dirty="0">
                <a:solidFill>
                  <a:schemeClr val="tx2"/>
                </a:solidFill>
                <a:latin typeface="Arial" panose="020B0604020202020204" pitchFamily="34" charset="0"/>
                <a:cs typeface="Arial" panose="020B0604020202020204" pitchFamily="34" charset="0"/>
              </a:rPr>
            </a:br>
            <a:r>
              <a:rPr lang="en-US" sz="1400" dirty="0">
                <a:solidFill>
                  <a:schemeClr val="tx2"/>
                </a:solidFill>
                <a:latin typeface="Arial" panose="020B0604020202020204" pitchFamily="34" charset="0"/>
                <a:cs typeface="Arial" panose="020B0604020202020204" pitchFamily="34" charset="0"/>
              </a:rPr>
              <a:t>Taylor. British Journal of Occupational Therapy. 2011; 74: 435-442.</a:t>
            </a:r>
          </a:p>
          <a:p>
            <a:pPr marL="0" indent="0" algn="ctr">
              <a:buNone/>
            </a:pPr>
            <a:endParaRPr lang="en-US" sz="1600" dirty="0">
              <a:solidFill>
                <a:schemeClr val="tx2"/>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0DCC5B2-2555-42E7-AA77-AF5702B574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676" y="3881119"/>
            <a:ext cx="1724279" cy="1300693"/>
          </a:xfrm>
          <a:prstGeom prst="rect">
            <a:avLst/>
          </a:prstGeom>
        </p:spPr>
      </p:pic>
      <p:pic>
        <p:nvPicPr>
          <p:cNvPr id="9" name="Picture 8">
            <a:extLst>
              <a:ext uri="{FF2B5EF4-FFF2-40B4-BE49-F238E27FC236}">
                <a16:creationId xmlns:a16="http://schemas.microsoft.com/office/drawing/2014/main" id="{1C9C4834-504C-4B93-923B-6060E8FDE341}"/>
              </a:ext>
            </a:extLst>
          </p:cNvPr>
          <p:cNvPicPr>
            <a:picLocks noChangeAspect="1"/>
          </p:cNvPicPr>
          <p:nvPr/>
        </p:nvPicPr>
        <p:blipFill>
          <a:blip r:embed="rId4"/>
          <a:stretch>
            <a:fillRect/>
          </a:stretch>
        </p:blipFill>
        <p:spPr>
          <a:xfrm>
            <a:off x="6781274" y="4531466"/>
            <a:ext cx="1829612" cy="1593859"/>
          </a:xfrm>
          <a:prstGeom prst="rect">
            <a:avLst/>
          </a:prstGeom>
        </p:spPr>
      </p:pic>
    </p:spTree>
    <p:extLst>
      <p:ext uri="{BB962C8B-B14F-4D97-AF65-F5344CB8AC3E}">
        <p14:creationId xmlns:p14="http://schemas.microsoft.com/office/powerpoint/2010/main" val="385087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D426F-28D9-449D-9031-B87E2686F8DD}"/>
              </a:ext>
            </a:extLst>
          </p:cNvPr>
          <p:cNvSpPr>
            <a:spLocks noGrp="1"/>
          </p:cNvSpPr>
          <p:nvPr>
            <p:ph type="title"/>
          </p:nvPr>
        </p:nvSpPr>
        <p:spPr/>
        <p:txBody>
          <a:bodyPr/>
          <a:lstStyle/>
          <a:p>
            <a:r>
              <a:rPr lang="en-CA" dirty="0">
                <a:latin typeface="Arial" panose="020B0604020202020204" pitchFamily="34" charset="0"/>
                <a:cs typeface="Arial" panose="020B0604020202020204" pitchFamily="34" charset="0"/>
              </a:rPr>
              <a:t>Disclaimer</a:t>
            </a:r>
          </a:p>
        </p:txBody>
      </p:sp>
      <p:sp>
        <p:nvSpPr>
          <p:cNvPr id="5" name="TextBox 4">
            <a:extLst>
              <a:ext uri="{FF2B5EF4-FFF2-40B4-BE49-F238E27FC236}">
                <a16:creationId xmlns:a16="http://schemas.microsoft.com/office/drawing/2014/main" id="{4F092365-F527-42AA-A810-44D0E3CE7AB7}"/>
              </a:ext>
            </a:extLst>
          </p:cNvPr>
          <p:cNvSpPr txBox="1"/>
          <p:nvPr/>
        </p:nvSpPr>
        <p:spPr>
          <a:xfrm>
            <a:off x="517524" y="2484120"/>
            <a:ext cx="8372475" cy="2893100"/>
          </a:xfrm>
          <a:prstGeom prst="rect">
            <a:avLst/>
          </a:prstGeom>
          <a:noFill/>
        </p:spPr>
        <p:txBody>
          <a:bodyPr wrap="square" rtlCol="0">
            <a:spAutoFit/>
          </a:bodyPr>
          <a:lstStyle/>
          <a:p>
            <a:r>
              <a:rPr lang="en-CA" sz="2600" dirty="0">
                <a:solidFill>
                  <a:schemeClr val="tx2"/>
                </a:solidFill>
              </a:rPr>
              <a:t>This presentation is intended for educational purposes only and is not a substitute for medical advice. </a:t>
            </a:r>
            <a:br>
              <a:rPr lang="en-CA" sz="2600" dirty="0">
                <a:solidFill>
                  <a:schemeClr val="tx2"/>
                </a:solidFill>
              </a:rPr>
            </a:br>
            <a:br>
              <a:rPr lang="en-CA" sz="2600" dirty="0">
                <a:solidFill>
                  <a:schemeClr val="tx2"/>
                </a:solidFill>
              </a:rPr>
            </a:br>
            <a:r>
              <a:rPr lang="en-CA" sz="2600" dirty="0">
                <a:solidFill>
                  <a:schemeClr val="tx2"/>
                </a:solidFill>
              </a:rPr>
              <a:t>Please consult your physician or healthcare provider if you have any questions regarding the treatment of medical conditions and before making any changes to your current treatment plan. </a:t>
            </a:r>
          </a:p>
        </p:txBody>
      </p:sp>
    </p:spTree>
    <p:extLst>
      <p:ext uri="{BB962C8B-B14F-4D97-AF65-F5344CB8AC3E}">
        <p14:creationId xmlns:p14="http://schemas.microsoft.com/office/powerpoint/2010/main" val="2832319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Considerations at EOL</a:t>
            </a:r>
          </a:p>
        </p:txBody>
      </p:sp>
      <p:sp>
        <p:nvSpPr>
          <p:cNvPr id="3" name="Content Placeholder 2"/>
          <p:cNvSpPr>
            <a:spLocks noGrp="1"/>
          </p:cNvSpPr>
          <p:nvPr>
            <p:ph idx="1"/>
          </p:nvPr>
        </p:nvSpPr>
        <p:spPr>
          <a:xfrm>
            <a:off x="619760" y="2299534"/>
            <a:ext cx="8229600" cy="4373563"/>
          </a:xfrm>
        </p:spPr>
        <p:txBody>
          <a:bodyPr/>
          <a:lstStyle/>
          <a:p>
            <a:pPr marL="114300" indent="0">
              <a:buNone/>
            </a:pPr>
            <a:r>
              <a:rPr lang="en-US" dirty="0">
                <a:latin typeface="Arial" panose="020B0604020202020204" pitchFamily="34" charset="0"/>
                <a:cs typeface="Arial" panose="020B0604020202020204" pitchFamily="34" charset="0"/>
              </a:rPr>
              <a:t>Symptoms</a:t>
            </a:r>
          </a:p>
          <a:p>
            <a:pPr lvl="1"/>
            <a:r>
              <a:rPr lang="en-US" sz="2400" dirty="0">
                <a:latin typeface="Arial" panose="020B0604020202020204" pitchFamily="34" charset="0"/>
                <a:cs typeface="Arial" panose="020B0604020202020204" pitchFamily="34" charset="0"/>
              </a:rPr>
              <a:t>Pain</a:t>
            </a:r>
          </a:p>
          <a:p>
            <a:pPr lvl="1"/>
            <a:r>
              <a:rPr lang="en-US" sz="2400" dirty="0">
                <a:latin typeface="Arial" panose="020B0604020202020204" pitchFamily="34" charset="0"/>
                <a:cs typeface="Arial" panose="020B0604020202020204" pitchFamily="34" charset="0"/>
              </a:rPr>
              <a:t>Dyspnea</a:t>
            </a:r>
          </a:p>
          <a:p>
            <a:pPr lvl="1"/>
            <a:r>
              <a:rPr lang="en-US" sz="2400" dirty="0">
                <a:latin typeface="Arial" panose="020B0604020202020204" pitchFamily="34" charset="0"/>
                <a:cs typeface="Arial" panose="020B0604020202020204" pitchFamily="34" charset="0"/>
              </a:rPr>
              <a:t>Fatigue/weakness</a:t>
            </a:r>
          </a:p>
          <a:p>
            <a:pPr lvl="1"/>
            <a:r>
              <a:rPr lang="en-US" sz="2400" dirty="0">
                <a:latin typeface="Arial" panose="020B0604020202020204" pitchFamily="34" charset="0"/>
                <a:cs typeface="Arial" panose="020B0604020202020204" pitchFamily="34" charset="0"/>
              </a:rPr>
              <a:t>Nausea/vomiting</a:t>
            </a:r>
          </a:p>
          <a:p>
            <a:pPr lvl="1"/>
            <a:r>
              <a:rPr lang="en-US" sz="2400" dirty="0">
                <a:latin typeface="Arial" panose="020B0604020202020204" pitchFamily="34" charset="0"/>
                <a:cs typeface="Arial" panose="020B0604020202020204" pitchFamily="34" charset="0"/>
              </a:rPr>
              <a:t>Dry mouth (xerostomia)</a:t>
            </a:r>
          </a:p>
          <a:p>
            <a:pPr lvl="1"/>
            <a:r>
              <a:rPr lang="en-US" sz="2400" dirty="0">
                <a:latin typeface="Arial" panose="020B0604020202020204" pitchFamily="34" charset="0"/>
                <a:cs typeface="Arial" panose="020B0604020202020204" pitchFamily="34" charset="0"/>
              </a:rPr>
              <a:t>Cognitive changes</a:t>
            </a:r>
          </a:p>
          <a:p>
            <a:pPr lvl="1"/>
            <a:endParaRPr lang="en-US" sz="2400" dirty="0"/>
          </a:p>
          <a:p>
            <a:pPr lvl="1"/>
            <a:endParaRPr lang="en-US" sz="2400" dirty="0"/>
          </a:p>
        </p:txBody>
      </p:sp>
      <p:sp>
        <p:nvSpPr>
          <p:cNvPr id="9" name="TextBox 8"/>
          <p:cNvSpPr txBox="1"/>
          <p:nvPr/>
        </p:nvSpPr>
        <p:spPr>
          <a:xfrm>
            <a:off x="1224135" y="6334543"/>
            <a:ext cx="6198507" cy="307777"/>
          </a:xfrm>
          <a:prstGeom prst="rect">
            <a:avLst/>
          </a:prstGeom>
          <a:noFill/>
        </p:spPr>
        <p:txBody>
          <a:bodyPr wrap="square" rtlCol="0">
            <a:spAutoFit/>
          </a:bodyPr>
          <a:lstStyle/>
          <a:p>
            <a:pPr algn="ctr"/>
            <a:r>
              <a:rPr lang="en-US" sz="1400" dirty="0">
                <a:solidFill>
                  <a:schemeClr val="tx2"/>
                </a:solidFill>
              </a:rPr>
              <a:t>Shell. 2008. Seminars in Oncology Nursing. 24:131-134</a:t>
            </a:r>
          </a:p>
        </p:txBody>
      </p:sp>
      <p:pic>
        <p:nvPicPr>
          <p:cNvPr id="10" name="Picture 4" descr="Image result for palliative care elderly couple">
            <a:extLst>
              <a:ext uri="{FF2B5EF4-FFF2-40B4-BE49-F238E27FC236}">
                <a16:creationId xmlns:a16="http://schemas.microsoft.com/office/drawing/2014/main" id="{8127D091-E5EF-4FC8-9843-03B089CD0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5815" y="3020657"/>
            <a:ext cx="2404745" cy="1826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039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D13E-1F84-4D33-AF54-D45ECD28A46F}"/>
              </a:ext>
            </a:extLst>
          </p:cNvPr>
          <p:cNvSpPr>
            <a:spLocks noGrp="1"/>
          </p:cNvSpPr>
          <p:nvPr>
            <p:ph type="title"/>
          </p:nvPr>
        </p:nvSpPr>
        <p:spPr/>
        <p:txBody>
          <a:bodyPr/>
          <a:lstStyle/>
          <a:p>
            <a:r>
              <a:rPr lang="en-CA" dirty="0">
                <a:latin typeface="Arial" panose="020B0604020202020204" pitchFamily="34" charset="0"/>
                <a:cs typeface="Arial" panose="020B0604020202020204" pitchFamily="34" charset="0"/>
              </a:rPr>
              <a:t>Interventions</a:t>
            </a:r>
          </a:p>
        </p:txBody>
      </p:sp>
      <p:sp>
        <p:nvSpPr>
          <p:cNvPr id="3" name="Content Placeholder 2">
            <a:extLst>
              <a:ext uri="{FF2B5EF4-FFF2-40B4-BE49-F238E27FC236}">
                <a16:creationId xmlns:a16="http://schemas.microsoft.com/office/drawing/2014/main" id="{FFFA10A4-57C9-4556-B2CB-A4D694ED9FDC}"/>
              </a:ext>
            </a:extLst>
          </p:cNvPr>
          <p:cNvSpPr>
            <a:spLocks noGrp="1"/>
          </p:cNvSpPr>
          <p:nvPr>
            <p:ph idx="1"/>
          </p:nvPr>
        </p:nvSpPr>
        <p:spPr>
          <a:xfrm>
            <a:off x="711200" y="2082800"/>
            <a:ext cx="8229600" cy="4373563"/>
          </a:xfrm>
        </p:spPr>
        <p:txBody>
          <a:bodyPr/>
          <a:lstStyle/>
          <a:p>
            <a:pPr marL="114300" indent="0">
              <a:buNone/>
            </a:pPr>
            <a:r>
              <a:rPr lang="en-CA" dirty="0">
                <a:latin typeface="Arial" panose="020B0604020202020204" pitchFamily="34" charset="0"/>
                <a:cs typeface="Arial" panose="020B0604020202020204" pitchFamily="34" charset="0"/>
              </a:rPr>
              <a:t> </a:t>
            </a:r>
          </a:p>
          <a:p>
            <a:pPr>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110CE28D-BD09-46C5-9270-E4B146E19C08}"/>
              </a:ext>
            </a:extLst>
          </p:cNvPr>
          <p:cNvGraphicFramePr/>
          <p:nvPr>
            <p:extLst>
              <p:ext uri="{D42A27DB-BD31-4B8C-83A1-F6EECF244321}">
                <p14:modId xmlns:p14="http://schemas.microsoft.com/office/powerpoint/2010/main" val="4094381993"/>
              </p:ext>
            </p:extLst>
          </p:nvPr>
        </p:nvGraphicFramePr>
        <p:xfrm>
          <a:off x="1508125" y="180758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AD744727-8312-4600-B4F2-687A860DAE4D}"/>
              </a:ext>
            </a:extLst>
          </p:cNvPr>
          <p:cNvSpPr txBox="1"/>
          <p:nvPr/>
        </p:nvSpPr>
        <p:spPr>
          <a:xfrm>
            <a:off x="2695956" y="6110923"/>
            <a:ext cx="4699000" cy="523220"/>
          </a:xfrm>
          <a:prstGeom prst="rect">
            <a:avLst/>
          </a:prstGeom>
          <a:noFill/>
        </p:spPr>
        <p:txBody>
          <a:bodyPr wrap="square" rtlCol="0">
            <a:spAutoFit/>
          </a:bodyPr>
          <a:lstStyle/>
          <a:p>
            <a:r>
              <a:rPr lang="en-CA" sz="1400" dirty="0" err="1">
                <a:solidFill>
                  <a:schemeClr val="tx2"/>
                </a:solidFill>
              </a:rPr>
              <a:t>Althof</a:t>
            </a:r>
            <a:r>
              <a:rPr lang="en-CA" sz="1400" dirty="0">
                <a:solidFill>
                  <a:schemeClr val="tx2"/>
                </a:solidFill>
              </a:rPr>
              <a:t> et al. 2005. J Sex Med, 2(6): 793-800</a:t>
            </a:r>
          </a:p>
          <a:p>
            <a:r>
              <a:rPr lang="en-CA" sz="1400" dirty="0">
                <a:solidFill>
                  <a:schemeClr val="tx2"/>
                </a:solidFill>
              </a:rPr>
              <a:t>Thomas &amp; Thurston. 2016. </a:t>
            </a:r>
            <a:r>
              <a:rPr lang="en-CA" sz="1400" dirty="0" err="1">
                <a:solidFill>
                  <a:schemeClr val="tx2"/>
                </a:solidFill>
              </a:rPr>
              <a:t>Maturitas</a:t>
            </a:r>
            <a:r>
              <a:rPr lang="en-CA" sz="1400" dirty="0">
                <a:solidFill>
                  <a:schemeClr val="tx2"/>
                </a:solidFill>
              </a:rPr>
              <a:t>, 87: 49-60</a:t>
            </a:r>
          </a:p>
        </p:txBody>
      </p:sp>
    </p:spTree>
    <p:extLst>
      <p:ext uri="{BB962C8B-B14F-4D97-AF65-F5344CB8AC3E}">
        <p14:creationId xmlns:p14="http://schemas.microsoft.com/office/powerpoint/2010/main" val="243502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r>
              <a:rPr lang="en-US" b="0" dirty="0">
                <a:effectLst/>
                <a:latin typeface="Arial" charset="0"/>
              </a:rPr>
              <a:t>Interventions</a:t>
            </a:r>
          </a:p>
        </p:txBody>
      </p:sp>
      <p:sp>
        <p:nvSpPr>
          <p:cNvPr id="159747" name="Rectangle 3"/>
          <p:cNvSpPr>
            <a:spLocks noGrp="1" noChangeArrowheads="1"/>
          </p:cNvSpPr>
          <p:nvPr>
            <p:ph idx="1"/>
          </p:nvPr>
        </p:nvSpPr>
        <p:spPr>
          <a:xfrm>
            <a:off x="172797" y="1807548"/>
            <a:ext cx="8833180" cy="4114800"/>
          </a:xfrm>
        </p:spPr>
        <p:txBody>
          <a:bodyPr/>
          <a:lstStyle/>
          <a:p>
            <a:pPr>
              <a:lnSpc>
                <a:spcPct val="90000"/>
              </a:lnSpc>
            </a:pPr>
            <a:r>
              <a:rPr lang="en-US" sz="2200" dirty="0">
                <a:effectLst/>
                <a:latin typeface="Arial" charset="0"/>
              </a:rPr>
              <a:t>Partner/person </a:t>
            </a:r>
          </a:p>
          <a:p>
            <a:pPr lvl="1">
              <a:lnSpc>
                <a:spcPct val="90000"/>
              </a:lnSpc>
            </a:pPr>
            <a:r>
              <a:rPr lang="en-US" sz="2200" dirty="0">
                <a:effectLst/>
                <a:latin typeface="Arial" charset="0"/>
              </a:rPr>
              <a:t>self-awareness</a:t>
            </a:r>
          </a:p>
          <a:p>
            <a:pPr lvl="1">
              <a:lnSpc>
                <a:spcPct val="90000"/>
              </a:lnSpc>
            </a:pPr>
            <a:r>
              <a:rPr lang="en-US" sz="2200" dirty="0">
                <a:latin typeface="Arial" charset="0"/>
              </a:rPr>
              <a:t>communication</a:t>
            </a:r>
          </a:p>
          <a:p>
            <a:pPr lvl="1">
              <a:lnSpc>
                <a:spcPct val="90000"/>
              </a:lnSpc>
            </a:pPr>
            <a:r>
              <a:rPr lang="en-US" sz="2200" dirty="0">
                <a:effectLst/>
                <a:latin typeface="Arial" charset="0"/>
              </a:rPr>
              <a:t>adaptability </a:t>
            </a:r>
          </a:p>
          <a:p>
            <a:pPr>
              <a:lnSpc>
                <a:spcPct val="90000"/>
              </a:lnSpc>
            </a:pPr>
            <a:endParaRPr lang="en-US" sz="2200" dirty="0">
              <a:effectLst/>
              <a:latin typeface="Arial" charset="0"/>
            </a:endParaRPr>
          </a:p>
          <a:p>
            <a:pPr>
              <a:lnSpc>
                <a:spcPct val="90000"/>
              </a:lnSpc>
            </a:pPr>
            <a:r>
              <a:rPr lang="en-US" sz="2200" dirty="0">
                <a:effectLst/>
                <a:latin typeface="Arial" charset="0"/>
              </a:rPr>
              <a:t>Psychology/counseling</a:t>
            </a:r>
          </a:p>
          <a:p>
            <a:pPr>
              <a:lnSpc>
                <a:spcPct val="90000"/>
              </a:lnSpc>
            </a:pPr>
            <a:endParaRPr lang="en-US" sz="2200" dirty="0">
              <a:latin typeface="Arial" charset="0"/>
            </a:endParaRPr>
          </a:p>
          <a:p>
            <a:pPr>
              <a:lnSpc>
                <a:spcPct val="90000"/>
              </a:lnSpc>
            </a:pPr>
            <a:r>
              <a:rPr lang="en-US" sz="2200" dirty="0">
                <a:effectLst/>
                <a:latin typeface="Arial" charset="0"/>
              </a:rPr>
              <a:t>Non invasive assistive devices</a:t>
            </a:r>
          </a:p>
          <a:p>
            <a:pPr>
              <a:lnSpc>
                <a:spcPct val="90000"/>
              </a:lnSpc>
            </a:pPr>
            <a:endParaRPr lang="en-US" sz="2200" dirty="0">
              <a:effectLst/>
              <a:latin typeface="Arial" charset="0"/>
            </a:endParaRPr>
          </a:p>
          <a:p>
            <a:pPr>
              <a:lnSpc>
                <a:spcPct val="90000"/>
              </a:lnSpc>
            </a:pPr>
            <a:r>
              <a:rPr lang="en-US" sz="2200" dirty="0">
                <a:effectLst/>
                <a:latin typeface="Arial" charset="0"/>
              </a:rPr>
              <a:t>Medical interventions</a:t>
            </a:r>
          </a:p>
          <a:p>
            <a:pPr lvl="1">
              <a:lnSpc>
                <a:spcPct val="90000"/>
              </a:lnSpc>
            </a:pPr>
            <a:r>
              <a:rPr lang="en-US" sz="2200" dirty="0">
                <a:effectLst/>
                <a:latin typeface="Arial" charset="0"/>
              </a:rPr>
              <a:t>Medications, assistive devices, injection therapy, implants</a:t>
            </a:r>
          </a:p>
          <a:p>
            <a:pPr lvl="1">
              <a:lnSpc>
                <a:spcPct val="90000"/>
              </a:lnSpc>
            </a:pPr>
            <a:r>
              <a:rPr lang="en-US" sz="2200" dirty="0">
                <a:effectLst/>
                <a:latin typeface="Arial" charset="0"/>
              </a:rPr>
              <a:t>Referrals to urology, gynecology, endocrinology, pelvic flood physio, others</a:t>
            </a:r>
          </a:p>
        </p:txBody>
      </p:sp>
      <p:pic>
        <p:nvPicPr>
          <p:cNvPr id="51202" name="Picture 2" descr="http://wac.450f.edgecastcdn.net/80450F/961joyfm.com/files/2011/03/marriage-033111.jpg"/>
          <p:cNvPicPr>
            <a:picLocks noChangeAspect="1" noChangeArrowheads="1"/>
          </p:cNvPicPr>
          <p:nvPr/>
        </p:nvPicPr>
        <p:blipFill>
          <a:blip r:embed="rId3" cstate="print"/>
          <a:srcRect/>
          <a:stretch>
            <a:fillRect/>
          </a:stretch>
        </p:blipFill>
        <p:spPr bwMode="auto">
          <a:xfrm>
            <a:off x="5245170" y="2316479"/>
            <a:ext cx="3131840" cy="2320197"/>
          </a:xfrm>
          <a:prstGeom prst="rect">
            <a:avLst/>
          </a:prstGeom>
          <a:noFill/>
        </p:spPr>
      </p:pic>
    </p:spTree>
    <p:extLst>
      <p:ext uri="{BB962C8B-B14F-4D97-AF65-F5344CB8AC3E}">
        <p14:creationId xmlns:p14="http://schemas.microsoft.com/office/powerpoint/2010/main" val="372867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747">
                                            <p:txEl>
                                              <p:pRg st="0" end="0"/>
                                            </p:txEl>
                                          </p:spTgt>
                                        </p:tgtEl>
                                        <p:attrNameLst>
                                          <p:attrName>style.visibility</p:attrName>
                                        </p:attrNameLst>
                                      </p:cBhvr>
                                      <p:to>
                                        <p:strVal val="visible"/>
                                      </p:to>
                                    </p:set>
                                    <p:animEffect transition="in" filter="fade">
                                      <p:cBhvr>
                                        <p:cTn id="7" dur="500"/>
                                        <p:tgtEl>
                                          <p:spTgt spid="159747">
                                            <p:txEl>
                                              <p:pRg st="0" end="0"/>
                                            </p:txEl>
                                          </p:spTgt>
                                        </p:tgtEl>
                                      </p:cBhvr>
                                    </p:animEffect>
                                  </p:childTnLst>
                                  <p:subTnLst>
                                    <p:animClr clrSpc="rgb" dir="cw">
                                      <p:cBhvr override="childStyle">
                                        <p:cTn dur="1" fill="hold" display="0" masterRel="nextClick" afterEffect="1"/>
                                        <p:tgtEl>
                                          <p:spTgt spid="159747">
                                            <p:txEl>
                                              <p:pRg st="0" end="0"/>
                                            </p:txEl>
                                          </p:spTgt>
                                        </p:tgtEl>
                                        <p:attrNameLst>
                                          <p:attrName>ppt_c</p:attrName>
                                        </p:attrNameLst>
                                      </p:cBhvr>
                                      <p:to>
                                        <a:schemeClr val="folHlink"/>
                                      </p:to>
                                    </p:animClr>
                                  </p:subTnLst>
                                </p:cTn>
                              </p:par>
                              <p:par>
                                <p:cTn id="8" presetID="10" presetClass="entr" presetSubtype="0" fill="hold" nodeType="withEffect">
                                  <p:stCondLst>
                                    <p:cond delay="0"/>
                                  </p:stCondLst>
                                  <p:childTnLst>
                                    <p:set>
                                      <p:cBhvr>
                                        <p:cTn id="9" dur="1" fill="hold">
                                          <p:stCondLst>
                                            <p:cond delay="0"/>
                                          </p:stCondLst>
                                        </p:cTn>
                                        <p:tgtEl>
                                          <p:spTgt spid="159747">
                                            <p:txEl>
                                              <p:pRg st="1" end="1"/>
                                            </p:txEl>
                                          </p:spTgt>
                                        </p:tgtEl>
                                        <p:attrNameLst>
                                          <p:attrName>style.visibility</p:attrName>
                                        </p:attrNameLst>
                                      </p:cBhvr>
                                      <p:to>
                                        <p:strVal val="visible"/>
                                      </p:to>
                                    </p:set>
                                    <p:animEffect transition="in" filter="fade">
                                      <p:cBhvr>
                                        <p:cTn id="10" dur="500"/>
                                        <p:tgtEl>
                                          <p:spTgt spid="159747">
                                            <p:txEl>
                                              <p:pRg st="1" end="1"/>
                                            </p:txEl>
                                          </p:spTgt>
                                        </p:tgtEl>
                                      </p:cBhvr>
                                    </p:animEffect>
                                  </p:childTnLst>
                                  <p:subTnLst>
                                    <p:animClr clrSpc="rgb" dir="cw">
                                      <p:cBhvr override="childStyle">
                                        <p:cTn dur="1" fill="hold" display="0" masterRel="nextClick" afterEffect="1"/>
                                        <p:tgtEl>
                                          <p:spTgt spid="159747">
                                            <p:txEl>
                                              <p:pRg st="1" end="1"/>
                                            </p:txEl>
                                          </p:spTgt>
                                        </p:tgtEl>
                                        <p:attrNameLst>
                                          <p:attrName>ppt_c</p:attrName>
                                        </p:attrNameLst>
                                      </p:cBhvr>
                                      <p:to>
                                        <a:schemeClr val="folHlink"/>
                                      </p:to>
                                    </p:animClr>
                                  </p:subTnLst>
                                </p:cTn>
                              </p:par>
                              <p:par>
                                <p:cTn id="11" presetID="10" presetClass="entr" presetSubtype="0" fill="hold" nodeType="withEffect">
                                  <p:stCondLst>
                                    <p:cond delay="0"/>
                                  </p:stCondLst>
                                  <p:childTnLst>
                                    <p:set>
                                      <p:cBhvr>
                                        <p:cTn id="12" dur="1" fill="hold">
                                          <p:stCondLst>
                                            <p:cond delay="0"/>
                                          </p:stCondLst>
                                        </p:cTn>
                                        <p:tgtEl>
                                          <p:spTgt spid="159747">
                                            <p:txEl>
                                              <p:pRg st="2" end="2"/>
                                            </p:txEl>
                                          </p:spTgt>
                                        </p:tgtEl>
                                        <p:attrNameLst>
                                          <p:attrName>style.visibility</p:attrName>
                                        </p:attrNameLst>
                                      </p:cBhvr>
                                      <p:to>
                                        <p:strVal val="visible"/>
                                      </p:to>
                                    </p:set>
                                    <p:animEffect transition="in" filter="fade">
                                      <p:cBhvr>
                                        <p:cTn id="13" dur="500"/>
                                        <p:tgtEl>
                                          <p:spTgt spid="159747">
                                            <p:txEl>
                                              <p:pRg st="2" end="2"/>
                                            </p:txEl>
                                          </p:spTgt>
                                        </p:tgtEl>
                                      </p:cBhvr>
                                    </p:animEffect>
                                  </p:childTnLst>
                                  <p:subTnLst>
                                    <p:animClr clrSpc="rgb" dir="cw">
                                      <p:cBhvr override="childStyle">
                                        <p:cTn dur="1" fill="hold" display="0" masterRel="nextClick" afterEffect="1"/>
                                        <p:tgtEl>
                                          <p:spTgt spid="159747">
                                            <p:txEl>
                                              <p:pRg st="2" end="2"/>
                                            </p:txEl>
                                          </p:spTgt>
                                        </p:tgtEl>
                                        <p:attrNameLst>
                                          <p:attrName>ppt_c</p:attrName>
                                        </p:attrNameLst>
                                      </p:cBhvr>
                                      <p:to>
                                        <a:schemeClr val="folHlink"/>
                                      </p:to>
                                    </p:animClr>
                                  </p:subTnLst>
                                </p:cTn>
                              </p:par>
                              <p:par>
                                <p:cTn id="14" presetID="10" presetClass="entr" presetSubtype="0" fill="hold" nodeType="withEffect">
                                  <p:stCondLst>
                                    <p:cond delay="0"/>
                                  </p:stCondLst>
                                  <p:childTnLst>
                                    <p:set>
                                      <p:cBhvr>
                                        <p:cTn id="15" dur="1" fill="hold">
                                          <p:stCondLst>
                                            <p:cond delay="0"/>
                                          </p:stCondLst>
                                        </p:cTn>
                                        <p:tgtEl>
                                          <p:spTgt spid="159747">
                                            <p:txEl>
                                              <p:pRg st="3" end="3"/>
                                            </p:txEl>
                                          </p:spTgt>
                                        </p:tgtEl>
                                        <p:attrNameLst>
                                          <p:attrName>style.visibility</p:attrName>
                                        </p:attrNameLst>
                                      </p:cBhvr>
                                      <p:to>
                                        <p:strVal val="visible"/>
                                      </p:to>
                                    </p:set>
                                    <p:animEffect transition="in" filter="fade">
                                      <p:cBhvr>
                                        <p:cTn id="16" dur="500"/>
                                        <p:tgtEl>
                                          <p:spTgt spid="159747">
                                            <p:txEl>
                                              <p:pRg st="3" end="3"/>
                                            </p:txEl>
                                          </p:spTgt>
                                        </p:tgtEl>
                                      </p:cBhvr>
                                    </p:animEffect>
                                  </p:childTnLst>
                                  <p:subTnLst>
                                    <p:animClr clrSpc="rgb" dir="cw">
                                      <p:cBhvr override="childStyle">
                                        <p:cTn dur="1" fill="hold" display="0" masterRel="nextClick" afterEffect="1"/>
                                        <p:tgtEl>
                                          <p:spTgt spid="159747">
                                            <p:txEl>
                                              <p:pRg st="3" end="3"/>
                                            </p:txEl>
                                          </p:spTgt>
                                        </p:tgtEl>
                                        <p:attrNameLst>
                                          <p:attrName>ppt_c</p:attrName>
                                        </p:attrNameLst>
                                      </p:cBhvr>
                                      <p:to>
                                        <a:schemeClr val="folHlink"/>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9747">
                                            <p:txEl>
                                              <p:pRg st="5" end="5"/>
                                            </p:txEl>
                                          </p:spTgt>
                                        </p:tgtEl>
                                        <p:attrNameLst>
                                          <p:attrName>style.visibility</p:attrName>
                                        </p:attrNameLst>
                                      </p:cBhvr>
                                      <p:to>
                                        <p:strVal val="visible"/>
                                      </p:to>
                                    </p:set>
                                    <p:animEffect transition="in" filter="fade">
                                      <p:cBhvr>
                                        <p:cTn id="21" dur="500"/>
                                        <p:tgtEl>
                                          <p:spTgt spid="159747">
                                            <p:txEl>
                                              <p:pRg st="5" end="5"/>
                                            </p:txEl>
                                          </p:spTgt>
                                        </p:tgtEl>
                                      </p:cBhvr>
                                    </p:animEffect>
                                  </p:childTnLst>
                                  <p:subTnLst>
                                    <p:animClr clrSpc="rgb" dir="cw">
                                      <p:cBhvr override="childStyle">
                                        <p:cTn dur="1" fill="hold" display="0" masterRel="nextClick" afterEffect="1"/>
                                        <p:tgtEl>
                                          <p:spTgt spid="159747">
                                            <p:txEl>
                                              <p:pRg st="5" end="5"/>
                                            </p:txEl>
                                          </p:spTgt>
                                        </p:tgtEl>
                                        <p:attrNameLst>
                                          <p:attrName>ppt_c</p:attrName>
                                        </p:attrNameLst>
                                      </p:cBhvr>
                                      <p:to>
                                        <a:schemeClr val="folHlink"/>
                                      </p:to>
                                    </p:animClr>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9747">
                                            <p:txEl>
                                              <p:pRg st="7" end="7"/>
                                            </p:txEl>
                                          </p:spTgt>
                                        </p:tgtEl>
                                        <p:attrNameLst>
                                          <p:attrName>style.visibility</p:attrName>
                                        </p:attrNameLst>
                                      </p:cBhvr>
                                      <p:to>
                                        <p:strVal val="visible"/>
                                      </p:to>
                                    </p:set>
                                    <p:animEffect transition="in" filter="fade">
                                      <p:cBhvr>
                                        <p:cTn id="26" dur="500"/>
                                        <p:tgtEl>
                                          <p:spTgt spid="159747">
                                            <p:txEl>
                                              <p:pRg st="7" end="7"/>
                                            </p:txEl>
                                          </p:spTgt>
                                        </p:tgtEl>
                                      </p:cBhvr>
                                    </p:animEffect>
                                  </p:childTnLst>
                                  <p:subTnLst>
                                    <p:animClr clrSpc="rgb" dir="cw">
                                      <p:cBhvr override="childStyle">
                                        <p:cTn dur="1" fill="hold" display="0" masterRel="nextClick" afterEffect="1"/>
                                        <p:tgtEl>
                                          <p:spTgt spid="159747">
                                            <p:txEl>
                                              <p:pRg st="7" end="7"/>
                                            </p:txEl>
                                          </p:spTgt>
                                        </p:tgtEl>
                                        <p:attrNameLst>
                                          <p:attrName>ppt_c</p:attrName>
                                        </p:attrNameLst>
                                      </p:cBhvr>
                                      <p:to>
                                        <a:schemeClr val="folHlink"/>
                                      </p:to>
                                    </p:animClr>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9747">
                                            <p:txEl>
                                              <p:pRg st="9" end="9"/>
                                            </p:txEl>
                                          </p:spTgt>
                                        </p:tgtEl>
                                        <p:attrNameLst>
                                          <p:attrName>style.visibility</p:attrName>
                                        </p:attrNameLst>
                                      </p:cBhvr>
                                      <p:to>
                                        <p:strVal val="visible"/>
                                      </p:to>
                                    </p:set>
                                    <p:animEffect transition="in" filter="fade">
                                      <p:cBhvr>
                                        <p:cTn id="31" dur="500"/>
                                        <p:tgtEl>
                                          <p:spTgt spid="159747">
                                            <p:txEl>
                                              <p:pRg st="9" end="9"/>
                                            </p:txEl>
                                          </p:spTgt>
                                        </p:tgtEl>
                                      </p:cBhvr>
                                    </p:animEffect>
                                  </p:childTnLst>
                                  <p:subTnLst>
                                    <p:animClr clrSpc="rgb" dir="cw">
                                      <p:cBhvr override="childStyle">
                                        <p:cTn dur="1" fill="hold" display="0" masterRel="nextClick" afterEffect="1"/>
                                        <p:tgtEl>
                                          <p:spTgt spid="159747">
                                            <p:txEl>
                                              <p:pRg st="9" end="9"/>
                                            </p:txEl>
                                          </p:spTgt>
                                        </p:tgtEl>
                                        <p:attrNameLst>
                                          <p:attrName>ppt_c</p:attrName>
                                        </p:attrNameLst>
                                      </p:cBhvr>
                                      <p:to>
                                        <a:schemeClr val="folHlink"/>
                                      </p:to>
                                    </p:animClr>
                                  </p:subTnLst>
                                </p:cTn>
                              </p:par>
                              <p:par>
                                <p:cTn id="32" presetID="10" presetClass="entr" presetSubtype="0" fill="hold" nodeType="withEffect">
                                  <p:stCondLst>
                                    <p:cond delay="0"/>
                                  </p:stCondLst>
                                  <p:childTnLst>
                                    <p:set>
                                      <p:cBhvr>
                                        <p:cTn id="33" dur="1" fill="hold">
                                          <p:stCondLst>
                                            <p:cond delay="0"/>
                                          </p:stCondLst>
                                        </p:cTn>
                                        <p:tgtEl>
                                          <p:spTgt spid="159747">
                                            <p:txEl>
                                              <p:pRg st="10" end="10"/>
                                            </p:txEl>
                                          </p:spTgt>
                                        </p:tgtEl>
                                        <p:attrNameLst>
                                          <p:attrName>style.visibility</p:attrName>
                                        </p:attrNameLst>
                                      </p:cBhvr>
                                      <p:to>
                                        <p:strVal val="visible"/>
                                      </p:to>
                                    </p:set>
                                    <p:animEffect transition="in" filter="fade">
                                      <p:cBhvr>
                                        <p:cTn id="34" dur="500"/>
                                        <p:tgtEl>
                                          <p:spTgt spid="159747">
                                            <p:txEl>
                                              <p:pRg st="10" end="10"/>
                                            </p:txEl>
                                          </p:spTgt>
                                        </p:tgtEl>
                                      </p:cBhvr>
                                    </p:animEffect>
                                  </p:childTnLst>
                                  <p:subTnLst>
                                    <p:animClr clrSpc="rgb" dir="cw">
                                      <p:cBhvr override="childStyle">
                                        <p:cTn dur="1" fill="hold" display="0" masterRel="nextClick" afterEffect="1"/>
                                        <p:tgtEl>
                                          <p:spTgt spid="159747">
                                            <p:txEl>
                                              <p:pRg st="10" end="10"/>
                                            </p:txEl>
                                          </p:spTgt>
                                        </p:tgtEl>
                                        <p:attrNameLst>
                                          <p:attrName>ppt_c</p:attrName>
                                        </p:attrNameLst>
                                      </p:cBhvr>
                                      <p:to>
                                        <a:schemeClr val="folHlink"/>
                                      </p:to>
                                    </p:animClr>
                                  </p:subTnLst>
                                </p:cTn>
                              </p:par>
                              <p:par>
                                <p:cTn id="35" presetID="10" presetClass="entr" presetSubtype="0" fill="hold" nodeType="withEffect">
                                  <p:stCondLst>
                                    <p:cond delay="0"/>
                                  </p:stCondLst>
                                  <p:childTnLst>
                                    <p:set>
                                      <p:cBhvr>
                                        <p:cTn id="36" dur="1" fill="hold">
                                          <p:stCondLst>
                                            <p:cond delay="0"/>
                                          </p:stCondLst>
                                        </p:cTn>
                                        <p:tgtEl>
                                          <p:spTgt spid="159747">
                                            <p:txEl>
                                              <p:pRg st="11" end="11"/>
                                            </p:txEl>
                                          </p:spTgt>
                                        </p:tgtEl>
                                        <p:attrNameLst>
                                          <p:attrName>style.visibility</p:attrName>
                                        </p:attrNameLst>
                                      </p:cBhvr>
                                      <p:to>
                                        <p:strVal val="visible"/>
                                      </p:to>
                                    </p:set>
                                    <p:animEffect transition="in" filter="fade">
                                      <p:cBhvr>
                                        <p:cTn id="37" dur="500"/>
                                        <p:tgtEl>
                                          <p:spTgt spid="159747">
                                            <p:txEl>
                                              <p:pRg st="11" end="11"/>
                                            </p:txEl>
                                          </p:spTgt>
                                        </p:tgtEl>
                                      </p:cBhvr>
                                    </p:animEffect>
                                  </p:childTnLst>
                                  <p:subTnLst>
                                    <p:animClr clrSpc="rgb" dir="cw">
                                      <p:cBhvr override="childStyle">
                                        <p:cTn dur="1" fill="hold" display="0" masterRel="nextClick" afterEffect="1"/>
                                        <p:tgtEl>
                                          <p:spTgt spid="159747">
                                            <p:txEl>
                                              <p:pRg st="11" end="11"/>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43DD1-C543-4D04-AEEA-EDEDEDBF2E13}"/>
              </a:ext>
            </a:extLst>
          </p:cNvPr>
          <p:cNvSpPr>
            <a:spLocks noGrp="1"/>
          </p:cNvSpPr>
          <p:nvPr>
            <p:ph type="title"/>
          </p:nvPr>
        </p:nvSpPr>
        <p:spPr/>
        <p:txBody>
          <a:bodyPr>
            <a:normAutofit/>
          </a:bodyPr>
          <a:lstStyle/>
          <a:p>
            <a:r>
              <a:rPr lang="en-CA" sz="2800" dirty="0">
                <a:latin typeface="Arial" panose="020B0604020202020204" pitchFamily="34" charset="0"/>
                <a:cs typeface="Arial" panose="020B0604020202020204" pitchFamily="34" charset="0"/>
              </a:rPr>
              <a:t>Things to think about </a:t>
            </a:r>
            <a:br>
              <a:rPr lang="en-CA" sz="2800" dirty="0">
                <a:latin typeface="Arial" panose="020B0604020202020204" pitchFamily="34" charset="0"/>
                <a:cs typeface="Arial" panose="020B0604020202020204" pitchFamily="34" charset="0"/>
              </a:rPr>
            </a:br>
            <a:r>
              <a:rPr lang="en-CA" sz="2800" dirty="0">
                <a:latin typeface="Arial" panose="020B0604020202020204" pitchFamily="34" charset="0"/>
                <a:cs typeface="Arial" panose="020B0604020202020204" pitchFamily="34" charset="0"/>
              </a:rPr>
              <a:t>when trying interventions</a:t>
            </a:r>
          </a:p>
        </p:txBody>
      </p:sp>
      <p:sp>
        <p:nvSpPr>
          <p:cNvPr id="3" name="Content Placeholder 2">
            <a:extLst>
              <a:ext uri="{FF2B5EF4-FFF2-40B4-BE49-F238E27FC236}">
                <a16:creationId xmlns:a16="http://schemas.microsoft.com/office/drawing/2014/main" id="{388B1348-9E2F-4494-B761-B73EDB22CEDD}"/>
              </a:ext>
            </a:extLst>
          </p:cNvPr>
          <p:cNvSpPr>
            <a:spLocks noGrp="1"/>
          </p:cNvSpPr>
          <p:nvPr>
            <p:ph idx="1"/>
          </p:nvPr>
        </p:nvSpPr>
        <p:spPr>
          <a:xfrm>
            <a:off x="627658" y="2201695"/>
            <a:ext cx="8936966" cy="3794760"/>
          </a:xfrm>
        </p:spPr>
        <p:txBody>
          <a:bodyPr/>
          <a:lstStyle/>
          <a:p>
            <a:r>
              <a:rPr lang="en-CA" sz="2000" dirty="0">
                <a:latin typeface="Arial" panose="020B0604020202020204" pitchFamily="34" charset="0"/>
                <a:cs typeface="Arial" panose="020B0604020202020204" pitchFamily="34" charset="0"/>
              </a:rPr>
              <a:t>Acknowledge the change/loss of sexual function </a:t>
            </a:r>
            <a:r>
              <a:rPr lang="en-CA" sz="2000" dirty="0">
                <a:latin typeface="Arial" panose="020B0604020202020204" pitchFamily="34" charset="0"/>
                <a:cs typeface="Arial" panose="020B0604020202020204" pitchFamily="34" charset="0"/>
                <a:sym typeface="Wingdings" panose="05000000000000000000" pitchFamily="2" charset="2"/>
              </a:rPr>
              <a:t></a:t>
            </a:r>
            <a:r>
              <a:rPr lang="en-CA" sz="2000" dirty="0">
                <a:latin typeface="Arial" panose="020B0604020202020204" pitchFamily="34" charset="0"/>
                <a:cs typeface="Arial" panose="020B0604020202020204" pitchFamily="34" charset="0"/>
              </a:rPr>
              <a:t> grieving process</a:t>
            </a:r>
            <a:br>
              <a:rPr lang="en-CA" sz="2000" dirty="0">
                <a:latin typeface="Arial" panose="020B0604020202020204" pitchFamily="34" charset="0"/>
                <a:cs typeface="Arial" panose="020B0604020202020204" pitchFamily="34" charset="0"/>
              </a:rPr>
            </a:br>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Be aware of potential failure of strategies</a:t>
            </a:r>
            <a:br>
              <a:rPr lang="en-CA" sz="2000" dirty="0">
                <a:latin typeface="Arial" panose="020B0604020202020204" pitchFamily="34" charset="0"/>
                <a:cs typeface="Arial" panose="020B0604020202020204" pitchFamily="34" charset="0"/>
              </a:rPr>
            </a:br>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Consider sexual activity despite low libido</a:t>
            </a:r>
            <a:br>
              <a:rPr lang="en-CA" sz="2000" dirty="0">
                <a:latin typeface="Arial" panose="020B0604020202020204" pitchFamily="34" charset="0"/>
                <a:cs typeface="Arial" panose="020B0604020202020204" pitchFamily="34" charset="0"/>
              </a:rPr>
            </a:br>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Consider flexibility in sexual practices</a:t>
            </a:r>
            <a:br>
              <a:rPr lang="en-CA" sz="2000" dirty="0">
                <a:latin typeface="Arial" panose="020B0604020202020204" pitchFamily="34" charset="0"/>
                <a:cs typeface="Arial" panose="020B0604020202020204" pitchFamily="34" charset="0"/>
              </a:rPr>
            </a:br>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Work with erections of reduced quality</a:t>
            </a:r>
            <a:br>
              <a:rPr lang="en-CA" sz="2000" dirty="0">
                <a:latin typeface="Arial" panose="020B0604020202020204" pitchFamily="34" charset="0"/>
                <a:cs typeface="Arial" panose="020B0604020202020204" pitchFamily="34" charset="0"/>
              </a:rPr>
            </a:br>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Persistence; don’t give up!</a:t>
            </a:r>
            <a:endParaRPr lang="en-CA" sz="2000" dirty="0"/>
          </a:p>
          <a:p>
            <a:endParaRPr lang="en-CA" sz="2000" dirty="0"/>
          </a:p>
          <a:p>
            <a:endParaRPr lang="en-CA" sz="2200" dirty="0"/>
          </a:p>
        </p:txBody>
      </p:sp>
      <p:sp>
        <p:nvSpPr>
          <p:cNvPr id="5" name="Rectangle 4">
            <a:extLst>
              <a:ext uri="{FF2B5EF4-FFF2-40B4-BE49-F238E27FC236}">
                <a16:creationId xmlns:a16="http://schemas.microsoft.com/office/drawing/2014/main" id="{5700D0DB-DED2-4A2F-9CE4-C41DACA18EF8}"/>
              </a:ext>
            </a:extLst>
          </p:cNvPr>
          <p:cNvSpPr/>
          <p:nvPr/>
        </p:nvSpPr>
        <p:spPr>
          <a:xfrm>
            <a:off x="2468880" y="6236882"/>
            <a:ext cx="6858000" cy="307777"/>
          </a:xfrm>
          <a:prstGeom prst="rect">
            <a:avLst/>
          </a:prstGeom>
        </p:spPr>
        <p:txBody>
          <a:bodyPr wrap="square">
            <a:spAutoFit/>
          </a:bodyPr>
          <a:lstStyle/>
          <a:p>
            <a:r>
              <a:rPr lang="da-DK" sz="1400" dirty="0">
                <a:solidFill>
                  <a:schemeClr val="tx2"/>
                </a:solidFill>
              </a:rPr>
              <a:t>Walker et al. 2015. Nat Rev Urol. 12(3):167-76.</a:t>
            </a:r>
          </a:p>
        </p:txBody>
      </p:sp>
      <p:pic>
        <p:nvPicPr>
          <p:cNvPr id="23554" name="Picture 2" descr="Image result for don't give up">
            <a:extLst>
              <a:ext uri="{FF2B5EF4-FFF2-40B4-BE49-F238E27FC236}">
                <a16:creationId xmlns:a16="http://schemas.microsoft.com/office/drawing/2014/main" id="{339BA883-AA3F-4E16-8974-CE3427F0E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2558" y="4511621"/>
            <a:ext cx="2234242" cy="1725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99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b="0" dirty="0">
                <a:effectLst/>
                <a:latin typeface="Arial" charset="0"/>
              </a:rPr>
              <a:t>Communication</a:t>
            </a:r>
          </a:p>
        </p:txBody>
      </p:sp>
      <p:sp>
        <p:nvSpPr>
          <p:cNvPr id="149507" name="Rectangle 3"/>
          <p:cNvSpPr>
            <a:spLocks noGrp="1" noChangeArrowheads="1"/>
          </p:cNvSpPr>
          <p:nvPr>
            <p:ph idx="1"/>
          </p:nvPr>
        </p:nvSpPr>
        <p:spPr>
          <a:xfrm>
            <a:off x="1617869" y="1873552"/>
            <a:ext cx="6891241" cy="4114800"/>
          </a:xfrm>
        </p:spPr>
        <p:txBody>
          <a:bodyPr/>
          <a:lstStyle/>
          <a:p>
            <a:pPr>
              <a:lnSpc>
                <a:spcPct val="90000"/>
              </a:lnSpc>
            </a:pPr>
            <a:r>
              <a:rPr lang="en-US" sz="2400" dirty="0">
                <a:effectLst/>
                <a:latin typeface="Arial" charset="0"/>
              </a:rPr>
              <a:t>Talk openly with your partner about your feelings (emotional and physical)</a:t>
            </a:r>
          </a:p>
          <a:p>
            <a:pPr>
              <a:lnSpc>
                <a:spcPct val="90000"/>
              </a:lnSpc>
            </a:pPr>
            <a:endParaRPr lang="en-US" sz="2400" dirty="0">
              <a:effectLst/>
              <a:latin typeface="Arial" charset="0"/>
            </a:endParaRPr>
          </a:p>
          <a:p>
            <a:pPr>
              <a:lnSpc>
                <a:spcPct val="90000"/>
              </a:lnSpc>
            </a:pPr>
            <a:r>
              <a:rPr lang="en-US" sz="2400" dirty="0">
                <a:effectLst/>
                <a:latin typeface="Arial" charset="0"/>
              </a:rPr>
              <a:t>Be concerned about how your partner feels</a:t>
            </a:r>
          </a:p>
          <a:p>
            <a:pPr>
              <a:lnSpc>
                <a:spcPct val="90000"/>
              </a:lnSpc>
            </a:pPr>
            <a:endParaRPr lang="en-US" sz="2400" dirty="0">
              <a:effectLst/>
              <a:latin typeface="Arial" charset="0"/>
            </a:endParaRPr>
          </a:p>
          <a:p>
            <a:pPr>
              <a:lnSpc>
                <a:spcPct val="90000"/>
              </a:lnSpc>
            </a:pPr>
            <a:r>
              <a:rPr lang="en-US" sz="2400" dirty="0">
                <a:effectLst/>
                <a:latin typeface="Arial" charset="0"/>
              </a:rPr>
              <a:t>Plan ahead (may lessen fatigue/pain)</a:t>
            </a:r>
          </a:p>
          <a:p>
            <a:pPr>
              <a:lnSpc>
                <a:spcPct val="90000"/>
              </a:lnSpc>
            </a:pPr>
            <a:endParaRPr lang="en-US" sz="2400" dirty="0">
              <a:effectLst/>
              <a:latin typeface="Arial" charset="0"/>
            </a:endParaRPr>
          </a:p>
          <a:p>
            <a:pPr>
              <a:lnSpc>
                <a:spcPct val="90000"/>
              </a:lnSpc>
            </a:pPr>
            <a:r>
              <a:rPr lang="en-US" sz="2400" dirty="0">
                <a:effectLst/>
                <a:latin typeface="Arial" charset="0"/>
              </a:rPr>
              <a:t>Take it slow</a:t>
            </a:r>
          </a:p>
          <a:p>
            <a:pPr>
              <a:lnSpc>
                <a:spcPct val="90000"/>
              </a:lnSpc>
            </a:pPr>
            <a:endParaRPr lang="en-US" sz="2400" dirty="0">
              <a:effectLst/>
              <a:latin typeface="Arial" charset="0"/>
            </a:endParaRPr>
          </a:p>
          <a:p>
            <a:pPr>
              <a:lnSpc>
                <a:spcPct val="90000"/>
              </a:lnSpc>
            </a:pPr>
            <a:r>
              <a:rPr lang="en-US" sz="2400" dirty="0">
                <a:effectLst/>
                <a:latin typeface="Arial" charset="0"/>
              </a:rPr>
              <a:t>Be patient</a:t>
            </a:r>
          </a:p>
        </p:txBody>
      </p:sp>
      <p:pic>
        <p:nvPicPr>
          <p:cNvPr id="2" name="Picture 1"/>
          <p:cNvPicPr>
            <a:picLocks noChangeAspect="1"/>
          </p:cNvPicPr>
          <p:nvPr/>
        </p:nvPicPr>
        <p:blipFill>
          <a:blip r:embed="rId3"/>
          <a:stretch>
            <a:fillRect/>
          </a:stretch>
        </p:blipFill>
        <p:spPr>
          <a:xfrm>
            <a:off x="1863398" y="202202"/>
            <a:ext cx="6400182" cy="6000897"/>
          </a:xfrm>
          <a:prstGeom prst="rect">
            <a:avLst/>
          </a:prstGeom>
        </p:spPr>
      </p:pic>
      <p:sp>
        <p:nvSpPr>
          <p:cNvPr id="3" name="TextBox 2"/>
          <p:cNvSpPr txBox="1"/>
          <p:nvPr/>
        </p:nvSpPr>
        <p:spPr>
          <a:xfrm>
            <a:off x="2508068" y="6417846"/>
            <a:ext cx="6635932" cy="307777"/>
          </a:xfrm>
          <a:prstGeom prst="rect">
            <a:avLst/>
          </a:prstGeom>
          <a:noFill/>
        </p:spPr>
        <p:txBody>
          <a:bodyPr wrap="square" rtlCol="0">
            <a:spAutoFit/>
          </a:bodyPr>
          <a:lstStyle/>
          <a:p>
            <a:r>
              <a:rPr lang="en-US" sz="1400" dirty="0">
                <a:solidFill>
                  <a:schemeClr val="tx2"/>
                </a:solidFill>
              </a:rPr>
              <a:t>Walker et al. 2014. CONJ, 24(4): 256-263</a:t>
            </a:r>
          </a:p>
        </p:txBody>
      </p:sp>
      <p:sp>
        <p:nvSpPr>
          <p:cNvPr id="5" name="Rectangle 4">
            <a:extLst>
              <a:ext uri="{FF2B5EF4-FFF2-40B4-BE49-F238E27FC236}">
                <a16:creationId xmlns:a16="http://schemas.microsoft.com/office/drawing/2014/main" id="{D14334C4-2F01-4E9D-BBFB-CC41F6E6C503}"/>
              </a:ext>
            </a:extLst>
          </p:cNvPr>
          <p:cNvSpPr/>
          <p:nvPr/>
        </p:nvSpPr>
        <p:spPr>
          <a:xfrm>
            <a:off x="2508068" y="6185382"/>
            <a:ext cx="3404586" cy="307777"/>
          </a:xfrm>
          <a:prstGeom prst="rect">
            <a:avLst/>
          </a:prstGeom>
        </p:spPr>
        <p:txBody>
          <a:bodyPr wrap="none">
            <a:spAutoFit/>
          </a:bodyPr>
          <a:lstStyle/>
          <a:p>
            <a:r>
              <a:rPr lang="en-CA" sz="1400" dirty="0">
                <a:solidFill>
                  <a:schemeClr val="tx2"/>
                </a:solidFill>
              </a:rPr>
              <a:t>http://renewintimacy.org/counseling.aspx</a:t>
            </a:r>
          </a:p>
        </p:txBody>
      </p:sp>
    </p:spTree>
    <p:extLst>
      <p:ext uri="{BB962C8B-B14F-4D97-AF65-F5344CB8AC3E}">
        <p14:creationId xmlns:p14="http://schemas.microsoft.com/office/powerpoint/2010/main" val="347269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CA" sz="3200" dirty="0">
                <a:solidFill>
                  <a:schemeClr val="accent1">
                    <a:lumMod val="75000"/>
                  </a:schemeClr>
                </a:solidFill>
                <a:latin typeface="Arial" pitchFamily="34" charset="0"/>
                <a:cs typeface="Arial" pitchFamily="34" charset="0"/>
              </a:rPr>
              <a:t>Improving intimacy</a:t>
            </a:r>
          </a:p>
        </p:txBody>
      </p:sp>
      <p:sp>
        <p:nvSpPr>
          <p:cNvPr id="76802" name="Content Placeholder 3"/>
          <p:cNvSpPr>
            <a:spLocks noGrp="1"/>
          </p:cNvSpPr>
          <p:nvPr>
            <p:ph idx="1"/>
          </p:nvPr>
        </p:nvSpPr>
        <p:spPr>
          <a:xfrm>
            <a:off x="160062" y="2058396"/>
            <a:ext cx="8792126" cy="4525962"/>
          </a:xfrm>
        </p:spPr>
        <p:txBody>
          <a:bodyPr/>
          <a:lstStyle/>
          <a:p>
            <a:r>
              <a:rPr lang="en-US" sz="2000" dirty="0">
                <a:latin typeface="Arial" charset="0"/>
                <a:cs typeface="Arial" charset="0"/>
              </a:rPr>
              <a:t>Intimacy: </a:t>
            </a:r>
          </a:p>
          <a:p>
            <a:pPr lvl="1"/>
            <a:r>
              <a:rPr lang="en-US" dirty="0">
                <a:latin typeface="Arial" charset="0"/>
                <a:cs typeface="Arial" charset="0"/>
              </a:rPr>
              <a:t>Emotional, sensual, sexual</a:t>
            </a:r>
            <a:br>
              <a:rPr lang="en-US" dirty="0">
                <a:latin typeface="Arial" charset="0"/>
                <a:cs typeface="Arial" charset="0"/>
              </a:rPr>
            </a:br>
            <a:endParaRPr lang="en-US" dirty="0">
              <a:latin typeface="Arial" charset="0"/>
              <a:cs typeface="Arial" charset="0"/>
            </a:endParaRPr>
          </a:p>
          <a:p>
            <a:r>
              <a:rPr lang="en-US" sz="2000" dirty="0">
                <a:latin typeface="Arial" charset="0"/>
                <a:cs typeface="Arial" charset="0"/>
              </a:rPr>
              <a:t>Sensual  activities</a:t>
            </a:r>
            <a:br>
              <a:rPr lang="en-US" sz="2000" dirty="0">
                <a:latin typeface="Arial" charset="0"/>
                <a:cs typeface="Arial" charset="0"/>
              </a:rPr>
            </a:br>
            <a:endParaRPr lang="en-US" sz="2000" dirty="0">
              <a:latin typeface="Arial" charset="0"/>
              <a:cs typeface="Arial" charset="0"/>
            </a:endParaRPr>
          </a:p>
          <a:p>
            <a:r>
              <a:rPr lang="en-US" sz="2000" dirty="0">
                <a:latin typeface="Arial" charset="0"/>
                <a:cs typeface="Arial" charset="0"/>
              </a:rPr>
              <a:t>Non-intercourse sexual activities, ‘</a:t>
            </a:r>
            <a:r>
              <a:rPr lang="en-US" sz="2000" dirty="0" err="1">
                <a:latin typeface="Arial" charset="0"/>
                <a:cs typeface="Arial" charset="0"/>
              </a:rPr>
              <a:t>outercourse</a:t>
            </a:r>
            <a:r>
              <a:rPr lang="en-US" sz="2000" dirty="0">
                <a:latin typeface="Arial" charset="0"/>
                <a:cs typeface="Arial" charset="0"/>
              </a:rPr>
              <a:t>’ or ‘</a:t>
            </a:r>
            <a:r>
              <a:rPr lang="en-US" sz="2000" dirty="0" err="1">
                <a:latin typeface="Arial" charset="0"/>
                <a:cs typeface="Arial" charset="0"/>
              </a:rPr>
              <a:t>othercourse</a:t>
            </a:r>
            <a:r>
              <a:rPr lang="en-US" sz="2000" dirty="0">
                <a:latin typeface="Arial" charset="0"/>
                <a:cs typeface="Arial" charset="0"/>
              </a:rPr>
              <a:t>’, very erotic non-</a:t>
            </a:r>
            <a:r>
              <a:rPr lang="en-US" sz="2000" dirty="0" err="1">
                <a:latin typeface="Arial" charset="0"/>
                <a:cs typeface="Arial" charset="0"/>
              </a:rPr>
              <a:t>insertive</a:t>
            </a:r>
            <a:r>
              <a:rPr lang="en-US" sz="2000" dirty="0">
                <a:latin typeface="Arial" charset="0"/>
                <a:cs typeface="Arial" charset="0"/>
              </a:rPr>
              <a:t> sex (VENIS)</a:t>
            </a:r>
            <a:br>
              <a:rPr lang="en-US" sz="2000" dirty="0">
                <a:latin typeface="Arial" charset="0"/>
                <a:cs typeface="Arial" charset="0"/>
              </a:rPr>
            </a:br>
            <a:endParaRPr lang="en-US" sz="2000" dirty="0">
              <a:latin typeface="Arial" charset="0"/>
              <a:cs typeface="Arial" charset="0"/>
            </a:endParaRPr>
          </a:p>
          <a:p>
            <a:r>
              <a:rPr lang="en-US" sz="2000" dirty="0">
                <a:latin typeface="Arial" charset="0"/>
                <a:cs typeface="Arial" charset="0"/>
              </a:rPr>
              <a:t>Special exercises: sensate focus</a:t>
            </a:r>
          </a:p>
        </p:txBody>
      </p:sp>
      <p:pic>
        <p:nvPicPr>
          <p:cNvPr id="76804" name="Picture 4" descr="Massage Treatment"/>
          <p:cNvPicPr>
            <a:picLocks noChangeAspect="1" noChangeArrowheads="1"/>
          </p:cNvPicPr>
          <p:nvPr/>
        </p:nvPicPr>
        <p:blipFill>
          <a:blip r:embed="rId3"/>
          <a:srcRect/>
          <a:stretch>
            <a:fillRect/>
          </a:stretch>
        </p:blipFill>
        <p:spPr bwMode="auto">
          <a:xfrm>
            <a:off x="4556125" y="4569288"/>
            <a:ext cx="1628782" cy="1408882"/>
          </a:xfrm>
          <a:prstGeom prst="rect">
            <a:avLst/>
          </a:prstGeom>
          <a:noFill/>
          <a:ln w="9525">
            <a:noFill/>
            <a:miter lim="800000"/>
            <a:headEnd/>
            <a:tailEnd/>
          </a:ln>
        </p:spPr>
      </p:pic>
      <p:pic>
        <p:nvPicPr>
          <p:cNvPr id="10244" name="Picture 4" descr="Image result for romantic couple elderly dance">
            <a:extLst>
              <a:ext uri="{FF2B5EF4-FFF2-40B4-BE49-F238E27FC236}">
                <a16:creationId xmlns:a16="http://schemas.microsoft.com/office/drawing/2014/main" id="{5EBBD104-EE33-43B7-BF3C-9FFB1D89CF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7104" y="4479044"/>
            <a:ext cx="2206087" cy="15410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2E267D0-497F-4E6D-9B9B-BAE0D06885DF}"/>
              </a:ext>
            </a:extLst>
          </p:cNvPr>
          <p:cNvPicPr>
            <a:picLocks noChangeAspect="1"/>
          </p:cNvPicPr>
          <p:nvPr/>
        </p:nvPicPr>
        <p:blipFill>
          <a:blip r:embed="rId5"/>
          <a:stretch>
            <a:fillRect/>
          </a:stretch>
        </p:blipFill>
        <p:spPr>
          <a:xfrm>
            <a:off x="4507417" y="1882137"/>
            <a:ext cx="4079374" cy="1462973"/>
          </a:xfrm>
          <a:prstGeom prst="rect">
            <a:avLst/>
          </a:prstGeom>
        </p:spPr>
      </p:pic>
      <p:sp>
        <p:nvSpPr>
          <p:cNvPr id="5" name="Rectangle 4">
            <a:extLst>
              <a:ext uri="{FF2B5EF4-FFF2-40B4-BE49-F238E27FC236}">
                <a16:creationId xmlns:a16="http://schemas.microsoft.com/office/drawing/2014/main" id="{DCCD899B-02D5-4476-AF90-3B10CC75DE20}"/>
              </a:ext>
            </a:extLst>
          </p:cNvPr>
          <p:cNvSpPr/>
          <p:nvPr/>
        </p:nvSpPr>
        <p:spPr>
          <a:xfrm>
            <a:off x="74425" y="6285840"/>
            <a:ext cx="3746538" cy="307777"/>
          </a:xfrm>
          <a:prstGeom prst="rect">
            <a:avLst/>
          </a:prstGeom>
        </p:spPr>
        <p:txBody>
          <a:bodyPr wrap="none">
            <a:spAutoFit/>
          </a:bodyPr>
          <a:lstStyle/>
          <a:p>
            <a:r>
              <a:rPr lang="en-CA" sz="1400" dirty="0">
                <a:solidFill>
                  <a:schemeClr val="tx2"/>
                </a:solidFill>
              </a:rPr>
              <a:t>Katz. 2005. Can Fam Physician, 51:977-982.</a:t>
            </a:r>
          </a:p>
        </p:txBody>
      </p:sp>
      <p:sp>
        <p:nvSpPr>
          <p:cNvPr id="6" name="Rectangle 5">
            <a:extLst>
              <a:ext uri="{FF2B5EF4-FFF2-40B4-BE49-F238E27FC236}">
                <a16:creationId xmlns:a16="http://schemas.microsoft.com/office/drawing/2014/main" id="{FEA09561-90C1-4315-8D2E-799066E5B8FE}"/>
              </a:ext>
            </a:extLst>
          </p:cNvPr>
          <p:cNvSpPr/>
          <p:nvPr/>
        </p:nvSpPr>
        <p:spPr>
          <a:xfrm>
            <a:off x="74425" y="5884814"/>
            <a:ext cx="3457998" cy="523220"/>
          </a:xfrm>
          <a:prstGeom prst="rect">
            <a:avLst/>
          </a:prstGeom>
        </p:spPr>
        <p:txBody>
          <a:bodyPr wrap="none">
            <a:spAutoFit/>
          </a:bodyPr>
          <a:lstStyle/>
          <a:p>
            <a:r>
              <a:rPr lang="en-CA" sz="1400" dirty="0" err="1">
                <a:solidFill>
                  <a:schemeClr val="tx2"/>
                </a:solidFill>
              </a:rPr>
              <a:t>Albaugh</a:t>
            </a:r>
            <a:r>
              <a:rPr lang="en-CA" sz="1400" dirty="0">
                <a:solidFill>
                  <a:schemeClr val="tx2"/>
                </a:solidFill>
              </a:rPr>
              <a:t> et al. BMC Urology (2017) 17:45</a:t>
            </a:r>
            <a:br>
              <a:rPr lang="en-CA" sz="1400" dirty="0">
                <a:solidFill>
                  <a:schemeClr val="tx2"/>
                </a:solidFill>
              </a:rPr>
            </a:br>
            <a:r>
              <a:rPr lang="en-CA" sz="1400" dirty="0">
                <a:solidFill>
                  <a:schemeClr val="tx2"/>
                </a:solidFill>
              </a:rPr>
              <a:t>Cialis.com </a:t>
            </a:r>
          </a:p>
        </p:txBody>
      </p:sp>
      <p:sp>
        <p:nvSpPr>
          <p:cNvPr id="7" name="Rectangle 6">
            <a:extLst>
              <a:ext uri="{FF2B5EF4-FFF2-40B4-BE49-F238E27FC236}">
                <a16:creationId xmlns:a16="http://schemas.microsoft.com/office/drawing/2014/main" id="{00F95535-48B2-4F13-B969-047A3C0CDB65}"/>
              </a:ext>
            </a:extLst>
          </p:cNvPr>
          <p:cNvSpPr/>
          <p:nvPr/>
        </p:nvSpPr>
        <p:spPr>
          <a:xfrm>
            <a:off x="80065" y="6452840"/>
            <a:ext cx="5680655" cy="307777"/>
          </a:xfrm>
          <a:prstGeom prst="rect">
            <a:avLst/>
          </a:prstGeom>
        </p:spPr>
        <p:txBody>
          <a:bodyPr wrap="square">
            <a:spAutoFit/>
          </a:bodyPr>
          <a:lstStyle/>
          <a:p>
            <a:r>
              <a:rPr lang="en-CA" sz="1400" dirty="0">
                <a:solidFill>
                  <a:schemeClr val="tx2"/>
                </a:solidFill>
              </a:rPr>
              <a:t>www.hotoctopuss.com/the-ultimate-guide-to-outercourse/</a:t>
            </a:r>
          </a:p>
        </p:txBody>
      </p:sp>
    </p:spTree>
    <p:extLst>
      <p:ext uri="{BB962C8B-B14F-4D97-AF65-F5344CB8AC3E}">
        <p14:creationId xmlns:p14="http://schemas.microsoft.com/office/powerpoint/2010/main" val="340578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802">
                                            <p:txEl>
                                              <p:pRg st="0" end="0"/>
                                            </p:txEl>
                                          </p:spTgt>
                                        </p:tgtEl>
                                        <p:attrNameLst>
                                          <p:attrName>style.visibility</p:attrName>
                                        </p:attrNameLst>
                                      </p:cBhvr>
                                      <p:to>
                                        <p:strVal val="visible"/>
                                      </p:to>
                                    </p:set>
                                    <p:animEffect transition="in" filter="fade">
                                      <p:cBhvr>
                                        <p:cTn id="7" dur="500"/>
                                        <p:tgtEl>
                                          <p:spTgt spid="76802">
                                            <p:txEl>
                                              <p:pRg st="0" end="0"/>
                                            </p:txEl>
                                          </p:spTgt>
                                        </p:tgtEl>
                                      </p:cBhvr>
                                    </p:animEffect>
                                  </p:childTnLst>
                                  <p:subTnLst>
                                    <p:animClr clrSpc="rgb" dir="cw">
                                      <p:cBhvr override="childStyle">
                                        <p:cTn dur="1" fill="hold" display="0" masterRel="nextClick" afterEffect="1"/>
                                        <p:tgtEl>
                                          <p:spTgt spid="76802">
                                            <p:txEl>
                                              <p:pRg st="0" end="0"/>
                                            </p:txEl>
                                          </p:spTgt>
                                        </p:tgtEl>
                                        <p:attrNameLst>
                                          <p:attrName>ppt_c</p:attrName>
                                        </p:attrNameLst>
                                      </p:cBhvr>
                                      <p:to>
                                        <a:schemeClr val="folHlink"/>
                                      </p:to>
                                    </p:animClr>
                                  </p:subTnLst>
                                </p:cTn>
                              </p:par>
                              <p:par>
                                <p:cTn id="8" presetID="10" presetClass="entr" presetSubtype="0" fill="hold" nodeType="withEffect">
                                  <p:stCondLst>
                                    <p:cond delay="0"/>
                                  </p:stCondLst>
                                  <p:childTnLst>
                                    <p:set>
                                      <p:cBhvr>
                                        <p:cTn id="9" dur="1" fill="hold">
                                          <p:stCondLst>
                                            <p:cond delay="0"/>
                                          </p:stCondLst>
                                        </p:cTn>
                                        <p:tgtEl>
                                          <p:spTgt spid="76802">
                                            <p:txEl>
                                              <p:pRg st="1" end="1"/>
                                            </p:txEl>
                                          </p:spTgt>
                                        </p:tgtEl>
                                        <p:attrNameLst>
                                          <p:attrName>style.visibility</p:attrName>
                                        </p:attrNameLst>
                                      </p:cBhvr>
                                      <p:to>
                                        <p:strVal val="visible"/>
                                      </p:to>
                                    </p:set>
                                    <p:animEffect transition="in" filter="fade">
                                      <p:cBhvr>
                                        <p:cTn id="10" dur="500"/>
                                        <p:tgtEl>
                                          <p:spTgt spid="76802">
                                            <p:txEl>
                                              <p:pRg st="1" end="1"/>
                                            </p:txEl>
                                          </p:spTgt>
                                        </p:tgtEl>
                                      </p:cBhvr>
                                    </p:animEffect>
                                  </p:childTnLst>
                                  <p:subTnLst>
                                    <p:animClr clrSpc="rgb" dir="cw">
                                      <p:cBhvr override="childStyle">
                                        <p:cTn dur="1" fill="hold" display="0" masterRel="nextClick" afterEffect="1"/>
                                        <p:tgtEl>
                                          <p:spTgt spid="76802">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6802">
                                            <p:txEl>
                                              <p:pRg st="2" end="2"/>
                                            </p:txEl>
                                          </p:spTgt>
                                        </p:tgtEl>
                                        <p:attrNameLst>
                                          <p:attrName>style.visibility</p:attrName>
                                        </p:attrNameLst>
                                      </p:cBhvr>
                                      <p:to>
                                        <p:strVal val="visible"/>
                                      </p:to>
                                    </p:set>
                                    <p:animEffect transition="in" filter="fade">
                                      <p:cBhvr>
                                        <p:cTn id="15" dur="500"/>
                                        <p:tgtEl>
                                          <p:spTgt spid="76802">
                                            <p:txEl>
                                              <p:pRg st="2" end="2"/>
                                            </p:txEl>
                                          </p:spTgt>
                                        </p:tgtEl>
                                      </p:cBhvr>
                                    </p:animEffect>
                                  </p:childTnLst>
                                  <p:subTnLst>
                                    <p:animClr clrSpc="rgb" dir="cw">
                                      <p:cBhvr override="childStyle">
                                        <p:cTn dur="1" fill="hold" display="0" masterRel="nextClick" afterEffect="1"/>
                                        <p:tgtEl>
                                          <p:spTgt spid="76802">
                                            <p:txEl>
                                              <p:pRg st="2" end="2"/>
                                            </p:txEl>
                                          </p:spTgt>
                                        </p:tgtEl>
                                        <p:attrNameLst>
                                          <p:attrName>ppt_c</p:attrName>
                                        </p:attrNameLst>
                                      </p:cBhvr>
                                      <p:to>
                                        <a:schemeClr val="folHlink"/>
                                      </p:to>
                                    </p:animClr>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6802">
                                            <p:txEl>
                                              <p:pRg st="3" end="3"/>
                                            </p:txEl>
                                          </p:spTgt>
                                        </p:tgtEl>
                                        <p:attrNameLst>
                                          <p:attrName>style.visibility</p:attrName>
                                        </p:attrNameLst>
                                      </p:cBhvr>
                                      <p:to>
                                        <p:strVal val="visible"/>
                                      </p:to>
                                    </p:set>
                                    <p:animEffect transition="in" filter="fade">
                                      <p:cBhvr>
                                        <p:cTn id="20" dur="500"/>
                                        <p:tgtEl>
                                          <p:spTgt spid="76802">
                                            <p:txEl>
                                              <p:pRg st="3" end="3"/>
                                            </p:txEl>
                                          </p:spTgt>
                                        </p:tgtEl>
                                      </p:cBhvr>
                                    </p:animEffect>
                                  </p:childTnLst>
                                  <p:subTnLst>
                                    <p:animClr clrSpc="rgb" dir="cw">
                                      <p:cBhvr override="childStyle">
                                        <p:cTn dur="1" fill="hold" display="0" masterRel="nextClick" afterEffect="1"/>
                                        <p:tgtEl>
                                          <p:spTgt spid="76802">
                                            <p:txEl>
                                              <p:pRg st="3" end="3"/>
                                            </p:txEl>
                                          </p:spTgt>
                                        </p:tgtEl>
                                        <p:attrNameLst>
                                          <p:attrName>ppt_c</p:attrName>
                                        </p:attrNameLst>
                                      </p:cBhvr>
                                      <p:to>
                                        <a:schemeClr val="folHlink"/>
                                      </p:to>
                                    </p:animClr>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6802">
                                            <p:txEl>
                                              <p:pRg st="4" end="4"/>
                                            </p:txEl>
                                          </p:spTgt>
                                        </p:tgtEl>
                                        <p:attrNameLst>
                                          <p:attrName>style.visibility</p:attrName>
                                        </p:attrNameLst>
                                      </p:cBhvr>
                                      <p:to>
                                        <p:strVal val="visible"/>
                                      </p:to>
                                    </p:set>
                                    <p:animEffect transition="in" filter="fade">
                                      <p:cBhvr>
                                        <p:cTn id="25" dur="500"/>
                                        <p:tgtEl>
                                          <p:spTgt spid="76802">
                                            <p:txEl>
                                              <p:pRg st="4" end="4"/>
                                            </p:txEl>
                                          </p:spTgt>
                                        </p:tgtEl>
                                      </p:cBhvr>
                                    </p:animEffect>
                                  </p:childTnLst>
                                  <p:subTnLst>
                                    <p:animClr clrSpc="rgb" dir="cw">
                                      <p:cBhvr override="childStyle">
                                        <p:cTn dur="1" fill="hold" display="0" masterRel="nextClick" afterEffect="1"/>
                                        <p:tgtEl>
                                          <p:spTgt spid="76802">
                                            <p:txEl>
                                              <p:pRg st="4" end="4"/>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993EF-4C35-4052-ACB5-3B75D7A3C788}"/>
              </a:ext>
            </a:extLst>
          </p:cNvPr>
          <p:cNvSpPr>
            <a:spLocks noGrp="1"/>
          </p:cNvSpPr>
          <p:nvPr>
            <p:ph type="title"/>
          </p:nvPr>
        </p:nvSpPr>
        <p:spPr/>
        <p:txBody>
          <a:bodyPr>
            <a:normAutofit/>
          </a:bodyPr>
          <a:lstStyle/>
          <a:p>
            <a:r>
              <a:rPr lang="en-CA" sz="3200" dirty="0">
                <a:latin typeface="Arial" panose="020B0604020202020204" pitchFamily="34" charset="0"/>
                <a:cs typeface="Arial" panose="020B0604020202020204" pitchFamily="34" charset="0"/>
              </a:rPr>
              <a:t>Improving Desire</a:t>
            </a:r>
          </a:p>
        </p:txBody>
      </p:sp>
      <p:sp>
        <p:nvSpPr>
          <p:cNvPr id="3" name="Content Placeholder 2">
            <a:extLst>
              <a:ext uri="{FF2B5EF4-FFF2-40B4-BE49-F238E27FC236}">
                <a16:creationId xmlns:a16="http://schemas.microsoft.com/office/drawing/2014/main" id="{AF29926C-A2E6-46B7-8FA3-7F3A23D0C970}"/>
              </a:ext>
            </a:extLst>
          </p:cNvPr>
          <p:cNvSpPr>
            <a:spLocks noGrp="1"/>
          </p:cNvSpPr>
          <p:nvPr>
            <p:ph idx="1"/>
          </p:nvPr>
        </p:nvSpPr>
        <p:spPr>
          <a:xfrm>
            <a:off x="301916" y="1799402"/>
            <a:ext cx="9282027" cy="4373563"/>
          </a:xfrm>
        </p:spPr>
        <p:txBody>
          <a:bodyPr/>
          <a:lstStyle/>
          <a:p>
            <a:r>
              <a:rPr lang="en-CA" sz="2200" dirty="0">
                <a:latin typeface="Arial" panose="020B0604020202020204" pitchFamily="34" charset="0"/>
                <a:cs typeface="Arial" panose="020B0604020202020204" pitchFamily="34" charset="0"/>
              </a:rPr>
              <a:t>Awareness of responsive desire (vs spontaneous)</a:t>
            </a:r>
          </a:p>
          <a:p>
            <a:r>
              <a:rPr lang="en-CA" sz="2200" dirty="0">
                <a:latin typeface="Arial" panose="020B0604020202020204" pitchFamily="34" charset="0"/>
                <a:cs typeface="Arial" panose="020B0604020202020204" pitchFamily="34" charset="0"/>
              </a:rPr>
              <a:t>Counseling</a:t>
            </a:r>
          </a:p>
          <a:p>
            <a:r>
              <a:rPr lang="en-CA" sz="2200" dirty="0">
                <a:latin typeface="Arial" panose="020B0604020202020204" pitchFamily="34" charset="0"/>
                <a:cs typeface="Arial" panose="020B0604020202020204" pitchFamily="34" charset="0"/>
              </a:rPr>
              <a:t>Mindfulness-based medication</a:t>
            </a:r>
          </a:p>
          <a:p>
            <a:r>
              <a:rPr lang="en-CA" sz="2200" dirty="0">
                <a:latin typeface="Arial" panose="020B0604020202020204" pitchFamily="34" charset="0"/>
                <a:cs typeface="Arial" panose="020B0604020202020204" pitchFamily="34" charset="0"/>
              </a:rPr>
              <a:t>If on ADT, possible intermittent dosing (if non-metastatic disease)</a:t>
            </a:r>
          </a:p>
          <a:p>
            <a:endParaRPr lang="en-CA" dirty="0"/>
          </a:p>
        </p:txBody>
      </p:sp>
      <p:pic>
        <p:nvPicPr>
          <p:cNvPr id="9220" name="Picture 4" descr="Image result for cancer spouse">
            <a:extLst>
              <a:ext uri="{FF2B5EF4-FFF2-40B4-BE49-F238E27FC236}">
                <a16:creationId xmlns:a16="http://schemas.microsoft.com/office/drawing/2014/main" id="{E7081D7B-C298-4EE2-9031-EC2FB5097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81" y="3789728"/>
            <a:ext cx="2141756" cy="20063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51AEFB8-1D45-4C8A-8141-5FA0AAE8CB6D}"/>
              </a:ext>
            </a:extLst>
          </p:cNvPr>
          <p:cNvSpPr/>
          <p:nvPr/>
        </p:nvSpPr>
        <p:spPr>
          <a:xfrm>
            <a:off x="1539551" y="5992081"/>
            <a:ext cx="7604449" cy="738664"/>
          </a:xfrm>
          <a:prstGeom prst="rect">
            <a:avLst/>
          </a:prstGeom>
        </p:spPr>
        <p:txBody>
          <a:bodyPr wrap="square">
            <a:spAutoFit/>
          </a:bodyPr>
          <a:lstStyle/>
          <a:p>
            <a:r>
              <a:rPr lang="en-CA" sz="1400" dirty="0">
                <a:solidFill>
                  <a:schemeClr val="tx2"/>
                </a:solidFill>
              </a:rPr>
              <a:t>https://health.clevelandclinic.org/2014/03/how-you-can-help-a-spouse-with-cancer/</a:t>
            </a:r>
          </a:p>
          <a:p>
            <a:r>
              <a:rPr lang="en-CA" sz="1400" dirty="0" err="1">
                <a:solidFill>
                  <a:schemeClr val="tx2"/>
                </a:solidFill>
              </a:rPr>
              <a:t>Abrahamsson</a:t>
            </a:r>
            <a:r>
              <a:rPr lang="en-CA" sz="1400" dirty="0">
                <a:solidFill>
                  <a:schemeClr val="tx2"/>
                </a:solidFill>
              </a:rPr>
              <a:t>. 2017. Asian Journal of Urology, In Press. </a:t>
            </a:r>
          </a:p>
          <a:p>
            <a:r>
              <a:rPr lang="en-CA" sz="1400" dirty="0">
                <a:solidFill>
                  <a:schemeClr val="tx2"/>
                </a:solidFill>
              </a:rPr>
              <a:t>Nguyen et al. 2015. European Urology, 67, 825–836</a:t>
            </a:r>
          </a:p>
        </p:txBody>
      </p:sp>
      <p:pic>
        <p:nvPicPr>
          <p:cNvPr id="7" name="Picture 6">
            <a:extLst>
              <a:ext uri="{FF2B5EF4-FFF2-40B4-BE49-F238E27FC236}">
                <a16:creationId xmlns:a16="http://schemas.microsoft.com/office/drawing/2014/main" id="{BECA2256-19D9-45C0-A920-852458355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137" y="3986183"/>
            <a:ext cx="2769474" cy="1600200"/>
          </a:xfrm>
          <a:prstGeom prst="rect">
            <a:avLst/>
          </a:prstGeom>
        </p:spPr>
      </p:pic>
      <p:pic>
        <p:nvPicPr>
          <p:cNvPr id="9" name="Picture 12" descr="Image result for prostate cancer gay men">
            <a:extLst>
              <a:ext uri="{FF2B5EF4-FFF2-40B4-BE49-F238E27FC236}">
                <a16:creationId xmlns:a16="http://schemas.microsoft.com/office/drawing/2014/main" id="{77CDD5C1-A2B5-4462-8960-0E960B4A43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7412" y="3748774"/>
            <a:ext cx="2099388" cy="2106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33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7085E-A5AA-466E-B822-1E738AC3A28B}"/>
              </a:ext>
            </a:extLst>
          </p:cNvPr>
          <p:cNvSpPr>
            <a:spLocks noGrp="1"/>
          </p:cNvSpPr>
          <p:nvPr>
            <p:ph type="title"/>
          </p:nvPr>
        </p:nvSpPr>
        <p:spPr/>
        <p:txBody>
          <a:bodyPr>
            <a:normAutofit/>
          </a:bodyPr>
          <a:lstStyle/>
          <a:p>
            <a:r>
              <a:rPr lang="en-CA" sz="3200" dirty="0">
                <a:latin typeface="Arial" panose="020B0604020202020204" pitchFamily="34" charset="0"/>
                <a:cs typeface="Arial" panose="020B0604020202020204" pitchFamily="34" charset="0"/>
              </a:rPr>
              <a:t>Improving erectile function</a:t>
            </a:r>
          </a:p>
        </p:txBody>
      </p:sp>
      <p:sp>
        <p:nvSpPr>
          <p:cNvPr id="3" name="Content Placeholder 2">
            <a:extLst>
              <a:ext uri="{FF2B5EF4-FFF2-40B4-BE49-F238E27FC236}">
                <a16:creationId xmlns:a16="http://schemas.microsoft.com/office/drawing/2014/main" id="{C6262BEC-0340-4B6E-8122-10807BF94E3F}"/>
              </a:ext>
            </a:extLst>
          </p:cNvPr>
          <p:cNvSpPr>
            <a:spLocks noGrp="1"/>
          </p:cNvSpPr>
          <p:nvPr>
            <p:ph idx="1"/>
          </p:nvPr>
        </p:nvSpPr>
        <p:spPr>
          <a:xfrm>
            <a:off x="779112" y="1804416"/>
            <a:ext cx="8229600" cy="4373563"/>
          </a:xfrm>
        </p:spPr>
        <p:txBody>
          <a:bodyPr/>
          <a:lstStyle/>
          <a:p>
            <a:pPr marL="114300" indent="0">
              <a:buNone/>
            </a:pPr>
            <a:r>
              <a:rPr lang="en-CA" sz="2200" dirty="0">
                <a:latin typeface="Arial" panose="020B0604020202020204" pitchFamily="34" charset="0"/>
                <a:cs typeface="Arial" panose="020B0604020202020204" pitchFamily="34" charset="0"/>
              </a:rPr>
              <a:t>Assess reason(s) for erectile difficulty</a:t>
            </a:r>
          </a:p>
          <a:p>
            <a:pPr marL="114300" indent="0">
              <a:buNone/>
            </a:pPr>
            <a:endParaRPr lang="en-CA" sz="2200" dirty="0">
              <a:latin typeface="Arial" panose="020B0604020202020204" pitchFamily="34" charset="0"/>
              <a:cs typeface="Arial" panose="020B0604020202020204" pitchFamily="34" charset="0"/>
            </a:endParaRPr>
          </a:p>
          <a:p>
            <a:pPr marL="114300" indent="0">
              <a:buNone/>
            </a:pPr>
            <a:r>
              <a:rPr lang="en-CA" sz="2200" dirty="0">
                <a:latin typeface="Arial" panose="020B0604020202020204" pitchFamily="34" charset="0"/>
                <a:cs typeface="Arial" panose="020B0604020202020204" pitchFamily="34" charset="0"/>
              </a:rPr>
              <a:t>Potential strategies to assist with EF: </a:t>
            </a:r>
          </a:p>
          <a:p>
            <a:r>
              <a:rPr lang="en-CA" sz="2000" dirty="0">
                <a:latin typeface="Arial" panose="020B0604020202020204" pitchFamily="34" charset="0"/>
                <a:cs typeface="Arial" panose="020B0604020202020204" pitchFamily="34" charset="0"/>
              </a:rPr>
              <a:t>Medications: PDE5 inhibitors, </a:t>
            </a:r>
            <a:r>
              <a:rPr lang="en-CA" sz="2000" dirty="0" err="1">
                <a:latin typeface="Arial" panose="020B0604020202020204" pitchFamily="34" charset="0"/>
                <a:cs typeface="Arial" panose="020B0604020202020204" pitchFamily="34" charset="0"/>
              </a:rPr>
              <a:t>alprostadil</a:t>
            </a:r>
            <a:r>
              <a:rPr lang="en-CA" sz="2000" dirty="0">
                <a:latin typeface="Arial" panose="020B0604020202020204" pitchFamily="34" charset="0"/>
                <a:cs typeface="Arial" panose="020B0604020202020204" pitchFamily="34" charset="0"/>
              </a:rPr>
              <a:t> cream</a:t>
            </a:r>
          </a:p>
          <a:p>
            <a:r>
              <a:rPr lang="en-CA" sz="2000" dirty="0">
                <a:latin typeface="Arial" panose="020B0604020202020204" pitchFamily="34" charset="0"/>
                <a:cs typeface="Arial" panose="020B0604020202020204" pitchFamily="34" charset="0"/>
              </a:rPr>
              <a:t>External penile prosthesis</a:t>
            </a:r>
          </a:p>
          <a:p>
            <a:r>
              <a:rPr lang="en-CA" sz="2000" dirty="0" err="1">
                <a:latin typeface="Arial" panose="020B0604020202020204" pitchFamily="34" charset="0"/>
                <a:cs typeface="Arial" panose="020B0604020202020204" pitchFamily="34" charset="0"/>
              </a:rPr>
              <a:t>Elator</a:t>
            </a:r>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Constriction ring</a:t>
            </a:r>
          </a:p>
          <a:p>
            <a:r>
              <a:rPr lang="en-CA" sz="2000" dirty="0">
                <a:latin typeface="Arial" panose="020B0604020202020204" pitchFamily="34" charset="0"/>
                <a:cs typeface="Arial" panose="020B0604020202020204" pitchFamily="34" charset="0"/>
              </a:rPr>
              <a:t>Vacuum erection device (VED)</a:t>
            </a:r>
          </a:p>
          <a:p>
            <a:r>
              <a:rPr lang="en-CA" sz="2000" dirty="0">
                <a:latin typeface="Arial" panose="020B0604020202020204" pitchFamily="34" charset="0"/>
                <a:cs typeface="Arial" panose="020B0604020202020204" pitchFamily="34" charset="0"/>
              </a:rPr>
              <a:t>Penile injections</a:t>
            </a:r>
          </a:p>
          <a:p>
            <a:r>
              <a:rPr lang="en-CA" sz="2000" dirty="0">
                <a:latin typeface="Arial" panose="020B0604020202020204" pitchFamily="34" charset="0"/>
                <a:cs typeface="Arial" panose="020B0604020202020204" pitchFamily="34" charset="0"/>
              </a:rPr>
              <a:t>Penile implant</a:t>
            </a:r>
          </a:p>
        </p:txBody>
      </p:sp>
      <p:pic>
        <p:nvPicPr>
          <p:cNvPr id="4" name="Picture 3">
            <a:extLst>
              <a:ext uri="{FF2B5EF4-FFF2-40B4-BE49-F238E27FC236}">
                <a16:creationId xmlns:a16="http://schemas.microsoft.com/office/drawing/2014/main" id="{8B2BA878-6C7C-482D-84CF-16887854F515}"/>
              </a:ext>
            </a:extLst>
          </p:cNvPr>
          <p:cNvPicPr>
            <a:picLocks noChangeAspect="1"/>
          </p:cNvPicPr>
          <p:nvPr/>
        </p:nvPicPr>
        <p:blipFill>
          <a:blip r:embed="rId3"/>
          <a:stretch>
            <a:fillRect/>
          </a:stretch>
        </p:blipFill>
        <p:spPr>
          <a:xfrm>
            <a:off x="6060974" y="3694176"/>
            <a:ext cx="2212267" cy="2365738"/>
          </a:xfrm>
          <a:prstGeom prst="rect">
            <a:avLst/>
          </a:prstGeom>
        </p:spPr>
      </p:pic>
      <p:sp>
        <p:nvSpPr>
          <p:cNvPr id="5" name="Rectangle 4">
            <a:extLst>
              <a:ext uri="{FF2B5EF4-FFF2-40B4-BE49-F238E27FC236}">
                <a16:creationId xmlns:a16="http://schemas.microsoft.com/office/drawing/2014/main" id="{DFA63CC5-0D2F-44A9-A2A9-220E573FBDDD}"/>
              </a:ext>
            </a:extLst>
          </p:cNvPr>
          <p:cNvSpPr/>
          <p:nvPr/>
        </p:nvSpPr>
        <p:spPr>
          <a:xfrm>
            <a:off x="425450" y="6394387"/>
            <a:ext cx="6336621" cy="553998"/>
          </a:xfrm>
          <a:prstGeom prst="rect">
            <a:avLst/>
          </a:prstGeom>
        </p:spPr>
        <p:txBody>
          <a:bodyPr wrap="square">
            <a:spAutoFit/>
          </a:bodyPr>
          <a:lstStyle/>
          <a:p>
            <a:r>
              <a:rPr lang="en-CA" sz="1400" dirty="0">
                <a:solidFill>
                  <a:schemeClr val="tx2"/>
                </a:solidFill>
              </a:rPr>
              <a:t>http://urology.ucla.edu/dealing-with-erectile-dysfunction</a:t>
            </a:r>
          </a:p>
          <a:p>
            <a:endParaRPr lang="en-CA" sz="1600" dirty="0">
              <a:solidFill>
                <a:schemeClr val="tx2"/>
              </a:solidFill>
            </a:endParaRPr>
          </a:p>
        </p:txBody>
      </p:sp>
      <p:sp>
        <p:nvSpPr>
          <p:cNvPr id="6" name="TextBox 5">
            <a:extLst>
              <a:ext uri="{FF2B5EF4-FFF2-40B4-BE49-F238E27FC236}">
                <a16:creationId xmlns:a16="http://schemas.microsoft.com/office/drawing/2014/main" id="{78FD0A8F-62EE-4D02-96BB-596D68FB761A}"/>
              </a:ext>
            </a:extLst>
          </p:cNvPr>
          <p:cNvSpPr txBox="1"/>
          <p:nvPr/>
        </p:nvSpPr>
        <p:spPr>
          <a:xfrm>
            <a:off x="425450" y="5944459"/>
            <a:ext cx="6515100" cy="523220"/>
          </a:xfrm>
          <a:prstGeom prst="rect">
            <a:avLst/>
          </a:prstGeom>
          <a:noFill/>
        </p:spPr>
        <p:txBody>
          <a:bodyPr wrap="square" rtlCol="0">
            <a:spAutoFit/>
          </a:bodyPr>
          <a:lstStyle/>
          <a:p>
            <a:r>
              <a:rPr lang="en-CA" sz="1400" dirty="0" err="1">
                <a:solidFill>
                  <a:schemeClr val="tx2"/>
                </a:solidFill>
                <a:latin typeface="Arial" panose="020B0604020202020204" pitchFamily="34" charset="0"/>
                <a:cs typeface="Arial" panose="020B0604020202020204" pitchFamily="34" charset="0"/>
              </a:rPr>
              <a:t>Hatzimouratidis</a:t>
            </a:r>
            <a:r>
              <a:rPr lang="en-CA" sz="1400" dirty="0">
                <a:solidFill>
                  <a:schemeClr val="tx2"/>
                </a:solidFill>
                <a:latin typeface="Arial" panose="020B0604020202020204" pitchFamily="34" charset="0"/>
                <a:cs typeface="Arial" panose="020B0604020202020204" pitchFamily="34" charset="0"/>
              </a:rPr>
              <a:t> et al. 2016. J Sex Med. 13(4): 465-488.</a:t>
            </a:r>
          </a:p>
          <a:p>
            <a:r>
              <a:rPr lang="en-CA" sz="1400" dirty="0" err="1">
                <a:solidFill>
                  <a:schemeClr val="tx2"/>
                </a:solidFill>
                <a:latin typeface="Arial" panose="020B0604020202020204" pitchFamily="34" charset="0"/>
                <a:cs typeface="Arial" panose="020B0604020202020204" pitchFamily="34" charset="0"/>
              </a:rPr>
              <a:t>Wassersug</a:t>
            </a:r>
            <a:r>
              <a:rPr lang="en-CA" sz="1400" dirty="0">
                <a:solidFill>
                  <a:schemeClr val="tx2"/>
                </a:solidFill>
                <a:latin typeface="Arial" panose="020B0604020202020204" pitchFamily="34" charset="0"/>
                <a:cs typeface="Arial" panose="020B0604020202020204" pitchFamily="34" charset="0"/>
              </a:rPr>
              <a:t> &amp; </a:t>
            </a:r>
            <a:r>
              <a:rPr lang="en-CA" sz="1400" dirty="0" err="1">
                <a:solidFill>
                  <a:schemeClr val="tx2"/>
                </a:solidFill>
                <a:latin typeface="Arial" panose="020B0604020202020204" pitchFamily="34" charset="0"/>
                <a:cs typeface="Arial" panose="020B0604020202020204" pitchFamily="34" charset="0"/>
              </a:rPr>
              <a:t>Wibowo</a:t>
            </a:r>
            <a:r>
              <a:rPr lang="en-CA" sz="1400" dirty="0">
                <a:solidFill>
                  <a:schemeClr val="tx2"/>
                </a:solidFill>
                <a:latin typeface="Arial" panose="020B0604020202020204" pitchFamily="34" charset="0"/>
                <a:cs typeface="Arial" panose="020B0604020202020204" pitchFamily="34" charset="0"/>
              </a:rPr>
              <a:t>. Trans </a:t>
            </a:r>
            <a:r>
              <a:rPr lang="en-CA" sz="1400" dirty="0" err="1">
                <a:solidFill>
                  <a:schemeClr val="tx2"/>
                </a:solidFill>
                <a:latin typeface="Arial" panose="020B0604020202020204" pitchFamily="34" charset="0"/>
                <a:cs typeface="Arial" panose="020B0604020202020204" pitchFamily="34" charset="0"/>
              </a:rPr>
              <a:t>Androl</a:t>
            </a:r>
            <a:r>
              <a:rPr lang="en-CA" sz="1400" dirty="0">
                <a:solidFill>
                  <a:schemeClr val="tx2"/>
                </a:solidFill>
                <a:latin typeface="Arial" panose="020B0604020202020204" pitchFamily="34" charset="0"/>
                <a:cs typeface="Arial" panose="020B0604020202020204" pitchFamily="34" charset="0"/>
              </a:rPr>
              <a:t> Urol. 2017. 1-19</a:t>
            </a:r>
          </a:p>
        </p:txBody>
      </p:sp>
    </p:spTree>
    <p:extLst>
      <p:ext uri="{BB962C8B-B14F-4D97-AF65-F5344CB8AC3E}">
        <p14:creationId xmlns:p14="http://schemas.microsoft.com/office/powerpoint/2010/main" val="8974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88681-F9E3-4EF6-AD3A-971C33EA95C1}"/>
              </a:ext>
            </a:extLst>
          </p:cNvPr>
          <p:cNvSpPr>
            <a:spLocks noGrp="1"/>
          </p:cNvSpPr>
          <p:nvPr>
            <p:ph type="title"/>
          </p:nvPr>
        </p:nvSpPr>
        <p:spPr/>
        <p:txBody>
          <a:bodyPr>
            <a:normAutofit/>
          </a:bodyPr>
          <a:lstStyle/>
          <a:p>
            <a:r>
              <a:rPr lang="en-CA" sz="2800" dirty="0">
                <a:latin typeface="Arial" panose="020B0604020202020204" pitchFamily="34" charset="0"/>
                <a:cs typeface="Arial" panose="020B0604020202020204" pitchFamily="34" charset="0"/>
              </a:rPr>
              <a:t>External Aids for Erectile function</a:t>
            </a:r>
          </a:p>
        </p:txBody>
      </p:sp>
      <p:pic>
        <p:nvPicPr>
          <p:cNvPr id="4" name="Content Placeholder 3">
            <a:extLst>
              <a:ext uri="{FF2B5EF4-FFF2-40B4-BE49-F238E27FC236}">
                <a16:creationId xmlns:a16="http://schemas.microsoft.com/office/drawing/2014/main" id="{23617265-7339-4F34-9972-1C5D01A17680}"/>
              </a:ext>
            </a:extLst>
          </p:cNvPr>
          <p:cNvPicPr>
            <a:picLocks noGrp="1" noChangeAspect="1"/>
          </p:cNvPicPr>
          <p:nvPr>
            <p:ph idx="1"/>
          </p:nvPr>
        </p:nvPicPr>
        <p:blipFill>
          <a:blip r:embed="rId3"/>
          <a:stretch>
            <a:fillRect/>
          </a:stretch>
        </p:blipFill>
        <p:spPr>
          <a:xfrm>
            <a:off x="1523676" y="1975684"/>
            <a:ext cx="6064897" cy="4051891"/>
          </a:xfrm>
          <a:prstGeom prst="rect">
            <a:avLst/>
          </a:prstGeom>
        </p:spPr>
      </p:pic>
      <p:sp>
        <p:nvSpPr>
          <p:cNvPr id="5" name="TextBox 4">
            <a:extLst>
              <a:ext uri="{FF2B5EF4-FFF2-40B4-BE49-F238E27FC236}">
                <a16:creationId xmlns:a16="http://schemas.microsoft.com/office/drawing/2014/main" id="{28412BBF-6133-45C9-A539-439E7EDCA89A}"/>
              </a:ext>
            </a:extLst>
          </p:cNvPr>
          <p:cNvSpPr txBox="1"/>
          <p:nvPr/>
        </p:nvSpPr>
        <p:spPr>
          <a:xfrm>
            <a:off x="2314972" y="6231647"/>
            <a:ext cx="6515100" cy="307777"/>
          </a:xfrm>
          <a:prstGeom prst="rect">
            <a:avLst/>
          </a:prstGeom>
          <a:noFill/>
        </p:spPr>
        <p:txBody>
          <a:bodyPr wrap="square" rtlCol="0">
            <a:spAutoFit/>
          </a:bodyPr>
          <a:lstStyle/>
          <a:p>
            <a:r>
              <a:rPr lang="en-CA" sz="1400" dirty="0" err="1">
                <a:solidFill>
                  <a:schemeClr val="tx2"/>
                </a:solidFill>
                <a:latin typeface="Arial" panose="020B0604020202020204" pitchFamily="34" charset="0"/>
                <a:cs typeface="Arial" panose="020B0604020202020204" pitchFamily="34" charset="0"/>
              </a:rPr>
              <a:t>Wassersug</a:t>
            </a:r>
            <a:r>
              <a:rPr lang="en-CA" sz="1400" dirty="0">
                <a:solidFill>
                  <a:schemeClr val="tx2"/>
                </a:solidFill>
                <a:latin typeface="Arial" panose="020B0604020202020204" pitchFamily="34" charset="0"/>
                <a:cs typeface="Arial" panose="020B0604020202020204" pitchFamily="34" charset="0"/>
              </a:rPr>
              <a:t> &amp; </a:t>
            </a:r>
            <a:r>
              <a:rPr lang="en-CA" sz="1400" dirty="0" err="1">
                <a:solidFill>
                  <a:schemeClr val="tx2"/>
                </a:solidFill>
                <a:latin typeface="Arial" panose="020B0604020202020204" pitchFamily="34" charset="0"/>
                <a:cs typeface="Arial" panose="020B0604020202020204" pitchFamily="34" charset="0"/>
              </a:rPr>
              <a:t>Wibowo</a:t>
            </a:r>
            <a:r>
              <a:rPr lang="en-CA" sz="1400" dirty="0">
                <a:solidFill>
                  <a:schemeClr val="tx2"/>
                </a:solidFill>
                <a:latin typeface="Arial" panose="020B0604020202020204" pitchFamily="34" charset="0"/>
                <a:cs typeface="Arial" panose="020B0604020202020204" pitchFamily="34" charset="0"/>
              </a:rPr>
              <a:t>. Trans </a:t>
            </a:r>
            <a:r>
              <a:rPr lang="en-CA" sz="1400" dirty="0" err="1">
                <a:solidFill>
                  <a:schemeClr val="tx2"/>
                </a:solidFill>
                <a:latin typeface="Arial" panose="020B0604020202020204" pitchFamily="34" charset="0"/>
                <a:cs typeface="Arial" panose="020B0604020202020204" pitchFamily="34" charset="0"/>
              </a:rPr>
              <a:t>Androl</a:t>
            </a:r>
            <a:r>
              <a:rPr lang="en-CA" sz="1400" dirty="0">
                <a:solidFill>
                  <a:schemeClr val="tx2"/>
                </a:solidFill>
                <a:latin typeface="Arial" panose="020B0604020202020204" pitchFamily="34" charset="0"/>
                <a:cs typeface="Arial" panose="020B0604020202020204" pitchFamily="34" charset="0"/>
              </a:rPr>
              <a:t> Urol. 2017. 1-19</a:t>
            </a:r>
          </a:p>
        </p:txBody>
      </p:sp>
    </p:spTree>
    <p:extLst>
      <p:ext uri="{BB962C8B-B14F-4D97-AF65-F5344CB8AC3E}">
        <p14:creationId xmlns:p14="http://schemas.microsoft.com/office/powerpoint/2010/main" val="4117635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695D6E9-219E-4BDD-9FD6-A263B98FF6B6}"/>
              </a:ext>
            </a:extLst>
          </p:cNvPr>
          <p:cNvPicPr>
            <a:picLocks noGrp="1" noChangeAspect="1"/>
          </p:cNvPicPr>
          <p:nvPr>
            <p:ph idx="1"/>
          </p:nvPr>
        </p:nvPicPr>
        <p:blipFill>
          <a:blip r:embed="rId3"/>
          <a:stretch>
            <a:fillRect/>
          </a:stretch>
        </p:blipFill>
        <p:spPr>
          <a:xfrm>
            <a:off x="2472453" y="4074476"/>
            <a:ext cx="4369334" cy="2114550"/>
          </a:xfrm>
          <a:prstGeom prst="rect">
            <a:avLst/>
          </a:prstGeom>
        </p:spPr>
      </p:pic>
      <p:sp>
        <p:nvSpPr>
          <p:cNvPr id="5" name="Rectangle 4">
            <a:extLst>
              <a:ext uri="{FF2B5EF4-FFF2-40B4-BE49-F238E27FC236}">
                <a16:creationId xmlns:a16="http://schemas.microsoft.com/office/drawing/2014/main" id="{89CE468E-F2E0-4F74-949D-A212804DEAE1}"/>
              </a:ext>
            </a:extLst>
          </p:cNvPr>
          <p:cNvSpPr/>
          <p:nvPr/>
        </p:nvSpPr>
        <p:spPr>
          <a:xfrm>
            <a:off x="2900998" y="6309735"/>
            <a:ext cx="3512244" cy="338554"/>
          </a:xfrm>
          <a:prstGeom prst="rect">
            <a:avLst/>
          </a:prstGeom>
        </p:spPr>
        <p:txBody>
          <a:bodyPr wrap="none">
            <a:spAutoFit/>
          </a:bodyPr>
          <a:lstStyle/>
          <a:p>
            <a:r>
              <a:rPr lang="en-CA" sz="1600" dirty="0">
                <a:solidFill>
                  <a:schemeClr val="tx2"/>
                </a:solidFill>
              </a:rPr>
              <a:t>www.theelator.com/photosandvideos</a:t>
            </a:r>
          </a:p>
        </p:txBody>
      </p:sp>
      <p:pic>
        <p:nvPicPr>
          <p:cNvPr id="6" name="Picture 5">
            <a:extLst>
              <a:ext uri="{FF2B5EF4-FFF2-40B4-BE49-F238E27FC236}">
                <a16:creationId xmlns:a16="http://schemas.microsoft.com/office/drawing/2014/main" id="{81B25820-7B86-4E2F-9BBE-3BFE39AE6F28}"/>
              </a:ext>
            </a:extLst>
          </p:cNvPr>
          <p:cNvPicPr>
            <a:picLocks noChangeAspect="1"/>
          </p:cNvPicPr>
          <p:nvPr/>
        </p:nvPicPr>
        <p:blipFill>
          <a:blip r:embed="rId4"/>
          <a:stretch>
            <a:fillRect/>
          </a:stretch>
        </p:blipFill>
        <p:spPr>
          <a:xfrm>
            <a:off x="5411755" y="1947188"/>
            <a:ext cx="3011730" cy="1799630"/>
          </a:xfrm>
          <a:prstGeom prst="rect">
            <a:avLst/>
          </a:prstGeom>
        </p:spPr>
      </p:pic>
      <p:pic>
        <p:nvPicPr>
          <p:cNvPr id="7" name="Picture 6">
            <a:extLst>
              <a:ext uri="{FF2B5EF4-FFF2-40B4-BE49-F238E27FC236}">
                <a16:creationId xmlns:a16="http://schemas.microsoft.com/office/drawing/2014/main" id="{8F374477-86E1-4BE3-BD10-71C5A13F8C6A}"/>
              </a:ext>
            </a:extLst>
          </p:cNvPr>
          <p:cNvPicPr>
            <a:picLocks noChangeAspect="1"/>
          </p:cNvPicPr>
          <p:nvPr/>
        </p:nvPicPr>
        <p:blipFill>
          <a:blip r:embed="rId5"/>
          <a:stretch>
            <a:fillRect/>
          </a:stretch>
        </p:blipFill>
        <p:spPr>
          <a:xfrm>
            <a:off x="1059809" y="1947188"/>
            <a:ext cx="3139023" cy="1799630"/>
          </a:xfrm>
          <a:prstGeom prst="rect">
            <a:avLst/>
          </a:prstGeom>
        </p:spPr>
      </p:pic>
      <p:pic>
        <p:nvPicPr>
          <p:cNvPr id="3" name="Picture 2">
            <a:extLst>
              <a:ext uri="{FF2B5EF4-FFF2-40B4-BE49-F238E27FC236}">
                <a16:creationId xmlns:a16="http://schemas.microsoft.com/office/drawing/2014/main" id="{778D4E1A-5355-40CA-ABB2-71A0CCACA856}"/>
              </a:ext>
            </a:extLst>
          </p:cNvPr>
          <p:cNvPicPr>
            <a:picLocks noChangeAspect="1"/>
          </p:cNvPicPr>
          <p:nvPr/>
        </p:nvPicPr>
        <p:blipFill>
          <a:blip r:embed="rId6"/>
          <a:stretch>
            <a:fillRect/>
          </a:stretch>
        </p:blipFill>
        <p:spPr>
          <a:xfrm>
            <a:off x="3023639" y="621791"/>
            <a:ext cx="3266961" cy="731521"/>
          </a:xfrm>
          <a:prstGeom prst="rect">
            <a:avLst/>
          </a:prstGeom>
        </p:spPr>
      </p:pic>
    </p:spTree>
    <p:extLst>
      <p:ext uri="{BB962C8B-B14F-4D97-AF65-F5344CB8AC3E}">
        <p14:creationId xmlns:p14="http://schemas.microsoft.com/office/powerpoint/2010/main" val="1266478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effectLst/>
                <a:latin typeface="Arial" pitchFamily="34" charset="0"/>
                <a:cs typeface="Arial" pitchFamily="34" charset="0"/>
              </a:rPr>
              <a:t>Objectives</a:t>
            </a:r>
          </a:p>
        </p:txBody>
      </p:sp>
      <p:sp>
        <p:nvSpPr>
          <p:cNvPr id="3" name="Content Placeholder 2"/>
          <p:cNvSpPr>
            <a:spLocks noGrp="1"/>
          </p:cNvSpPr>
          <p:nvPr>
            <p:ph idx="1"/>
          </p:nvPr>
        </p:nvSpPr>
        <p:spPr>
          <a:xfrm>
            <a:off x="509426" y="2084875"/>
            <a:ext cx="8432800" cy="5385456"/>
          </a:xfrm>
        </p:spPr>
        <p:txBody>
          <a:bodyPr/>
          <a:lstStyle/>
          <a:p>
            <a:pPr>
              <a:buNone/>
            </a:pPr>
            <a:r>
              <a:rPr lang="en-CA" sz="2600" dirty="0">
                <a:latin typeface="Arial" pitchFamily="34" charset="0"/>
                <a:cs typeface="Arial" pitchFamily="34" charset="0"/>
              </a:rPr>
              <a:t>To discuss the following:</a:t>
            </a:r>
            <a:br>
              <a:rPr lang="en-CA" sz="2600" dirty="0">
                <a:latin typeface="Arial" pitchFamily="34" charset="0"/>
                <a:cs typeface="Arial" pitchFamily="34" charset="0"/>
              </a:rPr>
            </a:br>
            <a:endParaRPr lang="en-CA" sz="2600" dirty="0">
              <a:latin typeface="Arial" pitchFamily="34" charset="0"/>
              <a:cs typeface="Arial" pitchFamily="34" charset="0"/>
            </a:endParaRPr>
          </a:p>
          <a:p>
            <a:pPr lvl="2">
              <a:lnSpc>
                <a:spcPts val="2400"/>
              </a:lnSpc>
            </a:pPr>
            <a:r>
              <a:rPr lang="en-CA" sz="2600" dirty="0">
                <a:latin typeface="Arial" pitchFamily="34" charset="0"/>
                <a:cs typeface="Arial" pitchFamily="34" charset="0"/>
              </a:rPr>
              <a:t>What is sexuality?</a:t>
            </a:r>
            <a:br>
              <a:rPr lang="en-CA" sz="2600" dirty="0">
                <a:latin typeface="Arial" pitchFamily="34" charset="0"/>
                <a:cs typeface="Arial" pitchFamily="34" charset="0"/>
              </a:rPr>
            </a:br>
            <a:endParaRPr lang="en-CA" sz="2600" dirty="0">
              <a:latin typeface="Arial" pitchFamily="34" charset="0"/>
              <a:cs typeface="Arial" pitchFamily="34" charset="0"/>
            </a:endParaRPr>
          </a:p>
          <a:p>
            <a:pPr lvl="2">
              <a:lnSpc>
                <a:spcPts val="2400"/>
              </a:lnSpc>
            </a:pPr>
            <a:r>
              <a:rPr lang="en-CA" sz="2600" dirty="0">
                <a:latin typeface="Arial" pitchFamily="34" charset="0"/>
                <a:cs typeface="Arial" pitchFamily="34" charset="0"/>
              </a:rPr>
              <a:t>What are common changes in sexuality that may occur after prostate cancer?</a:t>
            </a:r>
          </a:p>
          <a:p>
            <a:pPr marL="685800" lvl="2" indent="0">
              <a:lnSpc>
                <a:spcPts val="2400"/>
              </a:lnSpc>
              <a:buNone/>
            </a:pPr>
            <a:endParaRPr lang="en-CA" sz="2600" dirty="0">
              <a:latin typeface="Arial" pitchFamily="34" charset="0"/>
              <a:cs typeface="Arial" pitchFamily="34" charset="0"/>
            </a:endParaRPr>
          </a:p>
          <a:p>
            <a:pPr lvl="2">
              <a:lnSpc>
                <a:spcPts val="2400"/>
              </a:lnSpc>
            </a:pPr>
            <a:r>
              <a:rPr lang="en-CA" sz="2600" dirty="0">
                <a:latin typeface="Arial" pitchFamily="34" charset="0"/>
                <a:cs typeface="Arial" pitchFamily="34" charset="0"/>
              </a:rPr>
              <a:t>How can altered sexuality and altered sexual function be managed?</a:t>
            </a:r>
          </a:p>
          <a:p>
            <a:pPr lvl="2">
              <a:lnSpc>
                <a:spcPts val="2400"/>
              </a:lnSpc>
            </a:pPr>
            <a:endParaRPr lang="en-CA" sz="2600" i="1" dirty="0">
              <a:latin typeface="Arial" pitchFamily="34" charset="0"/>
              <a:cs typeface="Arial" pitchFamily="34" charset="0"/>
            </a:endParaRPr>
          </a:p>
          <a:p>
            <a:pPr lvl="2">
              <a:lnSpc>
                <a:spcPts val="2400"/>
              </a:lnSpc>
            </a:pPr>
            <a:r>
              <a:rPr lang="en-CA" sz="2600" i="1" dirty="0">
                <a:latin typeface="Arial" pitchFamily="34" charset="0"/>
                <a:cs typeface="Arial" pitchFamily="34" charset="0"/>
              </a:rPr>
              <a:t>Q&amp;A</a:t>
            </a:r>
          </a:p>
        </p:txBody>
      </p:sp>
    </p:spTree>
    <p:extLst>
      <p:ext uri="{BB962C8B-B14F-4D97-AF65-F5344CB8AC3E}">
        <p14:creationId xmlns:p14="http://schemas.microsoft.com/office/powerpoint/2010/main" val="58026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48945" y="387350"/>
            <a:ext cx="8229600" cy="1143000"/>
          </a:xfrm>
        </p:spPr>
        <p:txBody>
          <a:bodyPr/>
          <a:lstStyle/>
          <a:p>
            <a:pPr fontAlgn="auto">
              <a:spcAft>
                <a:spcPts val="0"/>
              </a:spcAft>
              <a:defRPr/>
            </a:pPr>
            <a:r>
              <a:rPr dirty="0">
                <a:solidFill>
                  <a:schemeClr val="accent1">
                    <a:lumMod val="75000"/>
                  </a:schemeClr>
                </a:solidFill>
                <a:latin typeface="Arial" charset="0"/>
              </a:rPr>
              <a:t>PDE5 Inhibitors</a:t>
            </a:r>
          </a:p>
        </p:txBody>
      </p:sp>
      <p:sp>
        <p:nvSpPr>
          <p:cNvPr id="69634" name="Rectangle 3"/>
          <p:cNvSpPr>
            <a:spLocks noGrp="1" noChangeArrowheads="1"/>
          </p:cNvSpPr>
          <p:nvPr>
            <p:ph idx="1"/>
          </p:nvPr>
        </p:nvSpPr>
        <p:spPr>
          <a:xfrm>
            <a:off x="428625" y="2244155"/>
            <a:ext cx="7169605" cy="4876800"/>
          </a:xfrm>
        </p:spPr>
        <p:txBody>
          <a:bodyPr rtlCol="0">
            <a:normAutofit/>
          </a:bodyPr>
          <a:lstStyle/>
          <a:p>
            <a:pPr>
              <a:defRPr/>
            </a:pPr>
            <a:r>
              <a:rPr lang="en-US" dirty="0">
                <a:latin typeface="Arial" charset="0"/>
              </a:rPr>
              <a:t>sildenafil, vardenafil, tadalafil</a:t>
            </a:r>
            <a:endParaRPr lang="en-US" baseline="30000" dirty="0">
              <a:latin typeface="Arial" charset="0"/>
              <a:cs typeface="Tahoma" pitchFamily="34" charset="0"/>
            </a:endParaRPr>
          </a:p>
          <a:p>
            <a:pPr marL="85725" indent="0">
              <a:buNone/>
              <a:defRPr/>
            </a:pPr>
            <a:endParaRPr lang="en-US" dirty="0">
              <a:latin typeface="Arial" charset="0"/>
            </a:endParaRPr>
          </a:p>
          <a:p>
            <a:pPr>
              <a:defRPr/>
            </a:pPr>
            <a:r>
              <a:rPr lang="en-US" dirty="0">
                <a:latin typeface="Arial" charset="0"/>
              </a:rPr>
              <a:t>PDE5i </a:t>
            </a:r>
            <a:r>
              <a:rPr lang="en-US" dirty="0">
                <a:latin typeface="Arial" charset="0"/>
                <a:sym typeface="Wingdings" panose="05000000000000000000" pitchFamily="2" charset="2"/>
              </a:rPr>
              <a:t> </a:t>
            </a:r>
            <a:r>
              <a:rPr lang="en-US" dirty="0">
                <a:latin typeface="Arial" charset="0"/>
              </a:rPr>
              <a:t>cause</a:t>
            </a:r>
            <a:r>
              <a:rPr lang="en-US" dirty="0">
                <a:latin typeface="Arial" charset="0"/>
                <a:sym typeface="Wingdings" pitchFamily="2" charset="2"/>
              </a:rPr>
              <a:t> smooth muscle relaxation and increased</a:t>
            </a:r>
            <a:r>
              <a:rPr lang="en-US" dirty="0">
                <a:latin typeface="Arial" charset="0"/>
              </a:rPr>
              <a:t> </a:t>
            </a:r>
            <a:r>
              <a:rPr lang="en-US" dirty="0">
                <a:latin typeface="Arial" charset="0"/>
                <a:sym typeface="Wingdings" pitchFamily="2" charset="2"/>
              </a:rPr>
              <a:t>blood flow into the penis</a:t>
            </a:r>
            <a:endParaRPr lang="en-US" dirty="0">
              <a:latin typeface="Arial" charset="0"/>
            </a:endParaRPr>
          </a:p>
          <a:p>
            <a:pPr>
              <a:defRPr/>
            </a:pPr>
            <a:endParaRPr lang="en-US" dirty="0">
              <a:latin typeface="Arial" charset="0"/>
            </a:endParaRPr>
          </a:p>
          <a:p>
            <a:pPr>
              <a:defRPr/>
            </a:pPr>
            <a:r>
              <a:rPr lang="en-US" dirty="0">
                <a:latin typeface="Arial" charset="0"/>
              </a:rPr>
              <a:t>As needed/on-demand or daily dosing</a:t>
            </a:r>
          </a:p>
          <a:p>
            <a:pPr marL="85725" indent="0">
              <a:buNone/>
              <a:defRPr/>
            </a:pPr>
            <a:endParaRPr lang="en-US" dirty="0">
              <a:latin typeface="Arial" charset="0"/>
            </a:endParaRPr>
          </a:p>
          <a:p>
            <a:pPr marL="85725" indent="0">
              <a:buNone/>
              <a:defRPr/>
            </a:pPr>
            <a:endParaRPr lang="en-US" dirty="0">
              <a:latin typeface="Arial" charset="0"/>
            </a:endParaRPr>
          </a:p>
          <a:p>
            <a:pPr marL="114300" indent="0" fontAlgn="auto">
              <a:lnSpc>
                <a:spcPct val="90000"/>
              </a:lnSpc>
              <a:spcAft>
                <a:spcPts val="0"/>
              </a:spcAft>
              <a:buNone/>
              <a:defRPr/>
            </a:pPr>
            <a:endParaRPr lang="en-US" dirty="0">
              <a:latin typeface="Arial" charset="0"/>
            </a:endParaRPr>
          </a:p>
        </p:txBody>
      </p:sp>
      <p:sp>
        <p:nvSpPr>
          <p:cNvPr id="121859" name="Rectangle 4"/>
          <p:cNvSpPr>
            <a:spLocks noChangeArrowheads="1"/>
          </p:cNvSpPr>
          <p:nvPr/>
        </p:nvSpPr>
        <p:spPr bwMode="auto">
          <a:xfrm>
            <a:off x="282321" y="5739946"/>
            <a:ext cx="9324976" cy="954107"/>
          </a:xfrm>
          <a:prstGeom prst="rect">
            <a:avLst/>
          </a:prstGeom>
          <a:noFill/>
          <a:ln w="9525">
            <a:noFill/>
            <a:miter lim="800000"/>
            <a:headEnd/>
            <a:tailEnd/>
          </a:ln>
        </p:spPr>
        <p:txBody>
          <a:bodyPr wrap="square">
            <a:spAutoFit/>
          </a:bodyPr>
          <a:lstStyle/>
          <a:p>
            <a:r>
              <a:rPr lang="en-US" sz="1400" dirty="0">
                <a:solidFill>
                  <a:schemeClr val="tx2"/>
                </a:solidFill>
                <a:cs typeface="Arial" charset="0"/>
              </a:rPr>
              <a:t>Bella et al. 2015. Can </a:t>
            </a:r>
            <a:r>
              <a:rPr lang="en-US" sz="1400" dirty="0" err="1">
                <a:solidFill>
                  <a:schemeClr val="tx2"/>
                </a:solidFill>
                <a:cs typeface="Arial" charset="0"/>
              </a:rPr>
              <a:t>Urol</a:t>
            </a:r>
            <a:r>
              <a:rPr lang="en-US" sz="1400" dirty="0">
                <a:solidFill>
                  <a:schemeClr val="tx2"/>
                </a:solidFill>
                <a:cs typeface="Arial" charset="0"/>
              </a:rPr>
              <a:t> </a:t>
            </a:r>
            <a:r>
              <a:rPr lang="en-US" sz="1400" dirty="0" err="1">
                <a:solidFill>
                  <a:schemeClr val="tx2"/>
                </a:solidFill>
                <a:cs typeface="Arial" charset="0"/>
              </a:rPr>
              <a:t>Assoc</a:t>
            </a:r>
            <a:r>
              <a:rPr lang="en-US" sz="1400" dirty="0">
                <a:solidFill>
                  <a:schemeClr val="tx2"/>
                </a:solidFill>
                <a:cs typeface="Arial" charset="0"/>
              </a:rPr>
              <a:t> J. 9: 23-29</a:t>
            </a:r>
          </a:p>
          <a:p>
            <a:r>
              <a:rPr lang="en-CA" sz="1400" dirty="0" err="1">
                <a:solidFill>
                  <a:schemeClr val="tx2"/>
                </a:solidFill>
                <a:latin typeface="Arial" panose="020B0604020202020204" pitchFamily="34" charset="0"/>
                <a:cs typeface="Arial" panose="020B0604020202020204" pitchFamily="34" charset="0"/>
              </a:rPr>
              <a:t>Hatzimouratidis</a:t>
            </a:r>
            <a:r>
              <a:rPr lang="en-CA" sz="1400" dirty="0">
                <a:solidFill>
                  <a:schemeClr val="tx2"/>
                </a:solidFill>
                <a:latin typeface="Arial" panose="020B0604020202020204" pitchFamily="34" charset="0"/>
                <a:cs typeface="Arial" panose="020B0604020202020204" pitchFamily="34" charset="0"/>
              </a:rPr>
              <a:t> et al. 2016. J Sex Med. 13(4): 465-488.</a:t>
            </a:r>
            <a:endParaRPr lang="en-US" sz="1400" dirty="0">
              <a:solidFill>
                <a:schemeClr val="tx2"/>
              </a:solidFill>
              <a:cs typeface="Arial" charset="0"/>
            </a:endParaRPr>
          </a:p>
          <a:p>
            <a:r>
              <a:rPr lang="en-US" sz="1400" dirty="0">
                <a:solidFill>
                  <a:schemeClr val="tx2"/>
                </a:solidFill>
                <a:cs typeface="Arial" charset="0"/>
              </a:rPr>
              <a:t>www.cialismd.com/mechanism-of-action.html</a:t>
            </a:r>
          </a:p>
          <a:p>
            <a:r>
              <a:rPr lang="en-US" sz="1400" dirty="0">
                <a:solidFill>
                  <a:schemeClr val="tx2"/>
                </a:solidFill>
                <a:cs typeface="Arial" charset="0"/>
              </a:rPr>
              <a:t>http://medicinetotal.com/how-does-viagra-work-the-principle-of-action-of-the-famous-blue-pill/</a:t>
            </a:r>
          </a:p>
        </p:txBody>
      </p:sp>
      <p:pic>
        <p:nvPicPr>
          <p:cNvPr id="6146" name="Picture 2" descr="How does Viagra work">
            <a:extLst>
              <a:ext uri="{FF2B5EF4-FFF2-40B4-BE49-F238E27FC236}">
                <a16:creationId xmlns:a16="http://schemas.microsoft.com/office/drawing/2014/main" id="{883FA007-D9C1-4159-8130-2219D9028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4357" y="4119693"/>
            <a:ext cx="2404188" cy="1812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7942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D3C42-7C60-45A3-9BA5-59A6DEF340C3}"/>
              </a:ext>
            </a:extLst>
          </p:cNvPr>
          <p:cNvSpPr>
            <a:spLocks noGrp="1"/>
          </p:cNvSpPr>
          <p:nvPr>
            <p:ph type="title"/>
          </p:nvPr>
        </p:nvSpPr>
        <p:spPr/>
        <p:txBody>
          <a:bodyPr/>
          <a:lstStyle/>
          <a:p>
            <a:r>
              <a:rPr lang="en-CA" dirty="0" err="1">
                <a:latin typeface="Arial" panose="020B0604020202020204" pitchFamily="34" charset="0"/>
                <a:cs typeface="Arial" panose="020B0604020202020204" pitchFamily="34" charset="0"/>
              </a:rPr>
              <a:t>Alprostadil</a:t>
            </a:r>
            <a:r>
              <a:rPr lang="en-CA" dirty="0">
                <a:latin typeface="Arial" panose="020B0604020202020204" pitchFamily="34" charset="0"/>
                <a:cs typeface="Arial" panose="020B0604020202020204" pitchFamily="34" charset="0"/>
              </a:rPr>
              <a:t> cream</a:t>
            </a:r>
          </a:p>
        </p:txBody>
      </p:sp>
      <p:sp>
        <p:nvSpPr>
          <p:cNvPr id="3" name="Content Placeholder 2">
            <a:extLst>
              <a:ext uri="{FF2B5EF4-FFF2-40B4-BE49-F238E27FC236}">
                <a16:creationId xmlns:a16="http://schemas.microsoft.com/office/drawing/2014/main" id="{0EEEB44F-4E83-4941-A67D-9C69772E0317}"/>
              </a:ext>
            </a:extLst>
          </p:cNvPr>
          <p:cNvSpPr>
            <a:spLocks noGrp="1"/>
          </p:cNvSpPr>
          <p:nvPr>
            <p:ph idx="1"/>
          </p:nvPr>
        </p:nvSpPr>
        <p:spPr>
          <a:xfrm>
            <a:off x="441325" y="2091137"/>
            <a:ext cx="8229600" cy="4373563"/>
          </a:xfrm>
        </p:spPr>
        <p:txBody>
          <a:bodyPr/>
          <a:lstStyle/>
          <a:p>
            <a:r>
              <a:rPr lang="en-CA" sz="2200" dirty="0">
                <a:latin typeface="Arial" panose="020B0604020202020204" pitchFamily="34" charset="0"/>
                <a:cs typeface="Arial" panose="020B0604020202020204" pitchFamily="34" charset="0"/>
              </a:rPr>
              <a:t>Topical transdermal </a:t>
            </a:r>
            <a:r>
              <a:rPr lang="en-CA" sz="2200" dirty="0" err="1">
                <a:latin typeface="Arial" panose="020B0604020202020204" pitchFamily="34" charset="0"/>
                <a:cs typeface="Arial" panose="020B0604020202020204" pitchFamily="34" charset="0"/>
              </a:rPr>
              <a:t>alprostadil</a:t>
            </a:r>
            <a:r>
              <a:rPr lang="en-CA" sz="2200" dirty="0">
                <a:latin typeface="Arial" panose="020B0604020202020204" pitchFamily="34" charset="0"/>
                <a:cs typeface="Arial" panose="020B0604020202020204" pitchFamily="34" charset="0"/>
              </a:rPr>
              <a:t> cream</a:t>
            </a:r>
          </a:p>
          <a:p>
            <a:endParaRPr lang="en-CA" sz="2200" dirty="0">
              <a:latin typeface="Arial" panose="020B0604020202020204" pitchFamily="34" charset="0"/>
              <a:cs typeface="Arial" panose="020B0604020202020204" pitchFamily="34" charset="0"/>
            </a:endParaRPr>
          </a:p>
          <a:p>
            <a:r>
              <a:rPr lang="en-CA" sz="2200" dirty="0">
                <a:latin typeface="Arial" panose="020B0604020202020204" pitchFamily="34" charset="0"/>
                <a:cs typeface="Arial" panose="020B0604020202020204" pitchFamily="34" charset="0"/>
              </a:rPr>
              <a:t>Applied to tip and head of penis prior to sexual activity</a:t>
            </a:r>
          </a:p>
          <a:p>
            <a:endParaRPr lang="en-CA" sz="2200" dirty="0">
              <a:latin typeface="Arial" panose="020B0604020202020204" pitchFamily="34" charset="0"/>
              <a:cs typeface="Arial" panose="020B0604020202020204" pitchFamily="34" charset="0"/>
            </a:endParaRPr>
          </a:p>
          <a:p>
            <a:r>
              <a:rPr lang="en-CA" sz="2200" dirty="0">
                <a:latin typeface="Arial" panose="020B0604020202020204" pitchFamily="34" charset="0"/>
                <a:cs typeface="Arial" panose="020B0604020202020204" pitchFamily="34" charset="0"/>
              </a:rPr>
              <a:t>May cause penile pain and redness</a:t>
            </a:r>
          </a:p>
          <a:p>
            <a:endParaRPr lang="en-CA" sz="2200" dirty="0">
              <a:latin typeface="Arial" panose="020B0604020202020204" pitchFamily="34" charset="0"/>
              <a:cs typeface="Arial" panose="020B0604020202020204" pitchFamily="34" charset="0"/>
            </a:endParaRPr>
          </a:p>
          <a:p>
            <a:r>
              <a:rPr lang="en-CA" sz="2200" dirty="0">
                <a:latin typeface="Arial" panose="020B0604020202020204" pitchFamily="34" charset="0"/>
                <a:cs typeface="Arial" panose="020B0604020202020204" pitchFamily="34" charset="0"/>
              </a:rPr>
              <a:t>Considered 2</a:t>
            </a:r>
            <a:r>
              <a:rPr lang="en-CA" sz="2200" baseline="30000" dirty="0">
                <a:latin typeface="Arial" panose="020B0604020202020204" pitchFamily="34" charset="0"/>
                <a:cs typeface="Arial" panose="020B0604020202020204" pitchFamily="34" charset="0"/>
              </a:rPr>
              <a:t>nd</a:t>
            </a:r>
            <a:r>
              <a:rPr lang="en-CA" sz="2200" dirty="0">
                <a:latin typeface="Arial" panose="020B0604020202020204" pitchFamily="34" charset="0"/>
                <a:cs typeface="Arial" panose="020B0604020202020204" pitchFamily="34" charset="0"/>
              </a:rPr>
              <a:t> line for ED</a:t>
            </a:r>
          </a:p>
          <a:p>
            <a:endParaRPr lang="en-CA"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25DECF2-B6F3-43B6-A7EE-B3A9F9061037}"/>
              </a:ext>
            </a:extLst>
          </p:cNvPr>
          <p:cNvPicPr>
            <a:picLocks noChangeAspect="1"/>
          </p:cNvPicPr>
          <p:nvPr/>
        </p:nvPicPr>
        <p:blipFill>
          <a:blip r:embed="rId3"/>
          <a:stretch>
            <a:fillRect/>
          </a:stretch>
        </p:blipFill>
        <p:spPr>
          <a:xfrm>
            <a:off x="4418535" y="4346475"/>
            <a:ext cx="4453558" cy="1361317"/>
          </a:xfrm>
          <a:prstGeom prst="rect">
            <a:avLst/>
          </a:prstGeom>
        </p:spPr>
      </p:pic>
      <p:sp>
        <p:nvSpPr>
          <p:cNvPr id="8" name="Rectangle 7">
            <a:extLst>
              <a:ext uri="{FF2B5EF4-FFF2-40B4-BE49-F238E27FC236}">
                <a16:creationId xmlns:a16="http://schemas.microsoft.com/office/drawing/2014/main" id="{D671309D-BD71-448A-ACEE-50C8D6C80010}"/>
              </a:ext>
            </a:extLst>
          </p:cNvPr>
          <p:cNvSpPr/>
          <p:nvPr/>
        </p:nvSpPr>
        <p:spPr>
          <a:xfrm>
            <a:off x="240157" y="5873115"/>
            <a:ext cx="6026009" cy="984885"/>
          </a:xfrm>
          <a:prstGeom prst="rect">
            <a:avLst/>
          </a:prstGeom>
        </p:spPr>
        <p:txBody>
          <a:bodyPr wrap="none">
            <a:spAutoFit/>
          </a:bodyPr>
          <a:lstStyle/>
          <a:p>
            <a:r>
              <a:rPr lang="en-CA" sz="1400" dirty="0" err="1">
                <a:solidFill>
                  <a:schemeClr val="tx2"/>
                </a:solidFill>
              </a:rPr>
              <a:t>Anaissie</a:t>
            </a:r>
            <a:r>
              <a:rPr lang="en-CA" sz="1400" dirty="0">
                <a:solidFill>
                  <a:schemeClr val="tx2"/>
                </a:solidFill>
              </a:rPr>
              <a:t> &amp; </a:t>
            </a:r>
            <a:r>
              <a:rPr lang="en-CA" sz="1400" dirty="0" err="1">
                <a:solidFill>
                  <a:schemeClr val="tx2"/>
                </a:solidFill>
              </a:rPr>
              <a:t>Hellstrom</a:t>
            </a:r>
            <a:r>
              <a:rPr lang="en-CA" sz="1400" dirty="0">
                <a:solidFill>
                  <a:schemeClr val="tx2"/>
                </a:solidFill>
              </a:rPr>
              <a:t>. 2016. Research and Reports in Urology :8 123–131</a:t>
            </a:r>
          </a:p>
          <a:p>
            <a:r>
              <a:rPr lang="en-CA" sz="1400" dirty="0">
                <a:solidFill>
                  <a:schemeClr val="tx2"/>
                </a:solidFill>
              </a:rPr>
              <a:t>https://pdf.hres.ca/dpd_pm/00029108.PDF</a:t>
            </a:r>
          </a:p>
          <a:p>
            <a:r>
              <a:rPr lang="en-CA" sz="1400" dirty="0" err="1">
                <a:solidFill>
                  <a:schemeClr val="tx2"/>
                </a:solidFill>
                <a:latin typeface="Arial" panose="020B0604020202020204" pitchFamily="34" charset="0"/>
                <a:cs typeface="Arial" panose="020B0604020202020204" pitchFamily="34" charset="0"/>
              </a:rPr>
              <a:t>Hatzimouratidis</a:t>
            </a:r>
            <a:r>
              <a:rPr lang="en-CA" sz="1400" dirty="0">
                <a:solidFill>
                  <a:schemeClr val="tx2"/>
                </a:solidFill>
                <a:latin typeface="Arial" panose="020B0604020202020204" pitchFamily="34" charset="0"/>
                <a:cs typeface="Arial" panose="020B0604020202020204" pitchFamily="34" charset="0"/>
              </a:rPr>
              <a:t> et al. 2016. J Sex Med. 13(4): 465-488.</a:t>
            </a:r>
          </a:p>
          <a:p>
            <a:endParaRPr lang="en-CA" sz="1600" dirty="0">
              <a:solidFill>
                <a:schemeClr val="tx2"/>
              </a:solidFill>
            </a:endParaRPr>
          </a:p>
        </p:txBody>
      </p:sp>
    </p:spTree>
    <p:extLst>
      <p:ext uri="{BB962C8B-B14F-4D97-AF65-F5344CB8AC3E}">
        <p14:creationId xmlns:p14="http://schemas.microsoft.com/office/powerpoint/2010/main" val="3793677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450" y="2137799"/>
            <a:ext cx="4205544" cy="4373563"/>
          </a:xfrm>
        </p:spPr>
        <p:txBody>
          <a:bodyPr/>
          <a:lstStyle/>
          <a:p>
            <a:r>
              <a:rPr lang="en-CA" sz="2800" dirty="0" err="1">
                <a:latin typeface="Arial" panose="020B0604020202020204" pitchFamily="34" charset="0"/>
                <a:cs typeface="Arial" panose="020B0604020202020204" pitchFamily="34" charset="0"/>
              </a:rPr>
              <a:t>Intracavernosal</a:t>
            </a:r>
            <a:r>
              <a:rPr lang="en-CA" sz="2800" dirty="0">
                <a:latin typeface="Arial" panose="020B0604020202020204" pitchFamily="34" charset="0"/>
                <a:cs typeface="Arial" panose="020B0604020202020204" pitchFamily="34" charset="0"/>
              </a:rPr>
              <a:t> injection (ICI) therapy</a:t>
            </a:r>
          </a:p>
          <a:p>
            <a:pPr marL="114300" indent="0">
              <a:buNone/>
            </a:pPr>
            <a:endParaRPr lang="en-CA"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Transurethral therapy</a:t>
            </a:r>
            <a:br>
              <a:rPr lang="en-CA" sz="2800" dirty="0">
                <a:latin typeface="Arial" panose="020B0604020202020204" pitchFamily="34" charset="0"/>
                <a:cs typeface="Arial" panose="020B0604020202020204" pitchFamily="34" charset="0"/>
              </a:rPr>
            </a:br>
            <a:r>
              <a:rPr lang="en-CA" sz="1800" i="1" dirty="0">
                <a:latin typeface="Arial" panose="020B0604020202020204" pitchFamily="34" charset="0"/>
                <a:cs typeface="Arial" panose="020B0604020202020204" pitchFamily="34" charset="0"/>
              </a:rPr>
              <a:t>medicated urethral system for erection [MUSE]</a:t>
            </a:r>
          </a:p>
          <a:p>
            <a:endParaRPr lang="en-US" dirty="0"/>
          </a:p>
        </p:txBody>
      </p:sp>
      <p:pic>
        <p:nvPicPr>
          <p:cNvPr id="4" name="Picture 3"/>
          <p:cNvPicPr>
            <a:picLocks noChangeAspect="1"/>
          </p:cNvPicPr>
          <p:nvPr/>
        </p:nvPicPr>
        <p:blipFill>
          <a:blip r:embed="rId3"/>
          <a:stretch>
            <a:fillRect/>
          </a:stretch>
        </p:blipFill>
        <p:spPr>
          <a:xfrm>
            <a:off x="4630994" y="1794844"/>
            <a:ext cx="3132291" cy="1784024"/>
          </a:xfrm>
          <a:prstGeom prst="rect">
            <a:avLst/>
          </a:prstGeom>
        </p:spPr>
      </p:pic>
      <p:sp>
        <p:nvSpPr>
          <p:cNvPr id="5" name="Title 1"/>
          <p:cNvSpPr>
            <a:spLocks noGrp="1"/>
          </p:cNvSpPr>
          <p:nvPr>
            <p:ph type="title"/>
          </p:nvPr>
        </p:nvSpPr>
        <p:spPr>
          <a:xfrm>
            <a:off x="425450" y="407988"/>
            <a:ext cx="8261350" cy="1039812"/>
          </a:xfrm>
        </p:spPr>
        <p:txBody>
          <a:bodyPr>
            <a:noAutofit/>
          </a:bodyPr>
          <a:lstStyle/>
          <a:p>
            <a:pPr fontAlgn="auto">
              <a:spcAft>
                <a:spcPts val="0"/>
              </a:spcAft>
              <a:defRPr/>
            </a:pPr>
            <a:r>
              <a:rPr lang="en-CA" sz="2800" dirty="0">
                <a:solidFill>
                  <a:schemeClr val="accent1">
                    <a:lumMod val="75000"/>
                  </a:schemeClr>
                </a:solidFill>
                <a:latin typeface="Arial" pitchFamily="34" charset="0"/>
                <a:cs typeface="Arial" pitchFamily="34" charset="0"/>
              </a:rPr>
              <a:t>Other Options for </a:t>
            </a:r>
            <a:br>
              <a:rPr lang="en-CA" sz="2800" dirty="0">
                <a:solidFill>
                  <a:schemeClr val="accent1">
                    <a:lumMod val="75000"/>
                  </a:schemeClr>
                </a:solidFill>
                <a:latin typeface="Arial" pitchFamily="34" charset="0"/>
                <a:cs typeface="Arial" pitchFamily="34" charset="0"/>
              </a:rPr>
            </a:br>
            <a:r>
              <a:rPr lang="en-CA" sz="2800" dirty="0">
                <a:solidFill>
                  <a:schemeClr val="accent1">
                    <a:lumMod val="75000"/>
                  </a:schemeClr>
                </a:solidFill>
                <a:latin typeface="Arial" pitchFamily="34" charset="0"/>
                <a:cs typeface="Arial" pitchFamily="34" charset="0"/>
              </a:rPr>
              <a:t>Erectile Dysfunction</a:t>
            </a:r>
          </a:p>
        </p:txBody>
      </p:sp>
      <p:sp>
        <p:nvSpPr>
          <p:cNvPr id="6" name="Rectangle 5"/>
          <p:cNvSpPr/>
          <p:nvPr/>
        </p:nvSpPr>
        <p:spPr>
          <a:xfrm>
            <a:off x="189817" y="6498755"/>
            <a:ext cx="9466247" cy="461665"/>
          </a:xfrm>
          <a:prstGeom prst="rect">
            <a:avLst/>
          </a:prstGeom>
        </p:spPr>
        <p:txBody>
          <a:bodyPr wrap="square">
            <a:spAutoFit/>
          </a:bodyPr>
          <a:lstStyle/>
          <a:p>
            <a:r>
              <a:rPr lang="en-US" sz="1200" dirty="0">
                <a:solidFill>
                  <a:schemeClr val="tx2"/>
                </a:solidFill>
              </a:rPr>
              <a:t>www.urologic-specialists.com/sites/default/files/patient_information/Intracavernosal%20Self%20Injection%20Information.pdf</a:t>
            </a:r>
          </a:p>
          <a:p>
            <a:endParaRPr lang="en-US" sz="1200" dirty="0">
              <a:solidFill>
                <a:schemeClr val="tx2"/>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2940" y="3983052"/>
            <a:ext cx="1624164" cy="1466993"/>
          </a:xfrm>
          <a:prstGeom prst="rect">
            <a:avLst/>
          </a:prstGeom>
        </p:spPr>
      </p:pic>
      <p:sp>
        <p:nvSpPr>
          <p:cNvPr id="8" name="Rectangle 7"/>
          <p:cNvSpPr/>
          <p:nvPr/>
        </p:nvSpPr>
        <p:spPr>
          <a:xfrm>
            <a:off x="171529" y="5811892"/>
            <a:ext cx="6895991" cy="738664"/>
          </a:xfrm>
          <a:prstGeom prst="rect">
            <a:avLst/>
          </a:prstGeom>
        </p:spPr>
        <p:txBody>
          <a:bodyPr wrap="square">
            <a:spAutoFit/>
          </a:bodyPr>
          <a:lstStyle/>
          <a:p>
            <a:r>
              <a:rPr lang="en-CA" sz="1400" dirty="0" err="1">
                <a:solidFill>
                  <a:schemeClr val="tx2"/>
                </a:solidFill>
                <a:latin typeface="Arial" panose="020B0604020202020204" pitchFamily="34" charset="0"/>
                <a:cs typeface="Arial" panose="020B0604020202020204" pitchFamily="34" charset="0"/>
              </a:rPr>
              <a:t>Hatzimouratidis</a:t>
            </a:r>
            <a:r>
              <a:rPr lang="en-CA" sz="1400" dirty="0">
                <a:solidFill>
                  <a:schemeClr val="tx2"/>
                </a:solidFill>
                <a:latin typeface="Arial" panose="020B0604020202020204" pitchFamily="34" charset="0"/>
                <a:cs typeface="Arial" panose="020B0604020202020204" pitchFamily="34" charset="0"/>
              </a:rPr>
              <a:t> et al. 2016. J Sex Med. 13(4): 465-488.</a:t>
            </a:r>
            <a:endParaRPr lang="en-US" sz="1400" dirty="0">
              <a:solidFill>
                <a:schemeClr val="tx2"/>
              </a:solidFill>
            </a:endParaRPr>
          </a:p>
          <a:p>
            <a:r>
              <a:rPr lang="en-US" sz="1400" dirty="0">
                <a:solidFill>
                  <a:schemeClr val="tx2"/>
                </a:solidFill>
              </a:rPr>
              <a:t>www.mskcc.org/cancer-care/patient-education/penile-injection-therapy </a:t>
            </a:r>
          </a:p>
          <a:p>
            <a:r>
              <a:rPr lang="en-US" sz="1400" dirty="0">
                <a:solidFill>
                  <a:schemeClr val="tx2"/>
                </a:solidFill>
              </a:rPr>
              <a:t>www.muserx.com/hcc/about-muse/how-to-use-muse.aspx</a:t>
            </a:r>
          </a:p>
        </p:txBody>
      </p:sp>
    </p:spTree>
    <p:extLst>
      <p:ext uri="{BB962C8B-B14F-4D97-AF65-F5344CB8AC3E}">
        <p14:creationId xmlns:p14="http://schemas.microsoft.com/office/powerpoint/2010/main" val="2091971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fontAlgn="auto">
              <a:spcAft>
                <a:spcPts val="0"/>
              </a:spcAft>
              <a:defRPr/>
            </a:pPr>
            <a:r>
              <a:rPr lang="en-CA" sz="3200" dirty="0">
                <a:solidFill>
                  <a:schemeClr val="accent1">
                    <a:lumMod val="75000"/>
                  </a:schemeClr>
                </a:solidFill>
                <a:latin typeface="Arial" pitchFamily="34" charset="0"/>
                <a:cs typeface="Arial" pitchFamily="34" charset="0"/>
              </a:rPr>
              <a:t>Other Options for </a:t>
            </a:r>
            <a:br>
              <a:rPr lang="en-CA" sz="3200" dirty="0">
                <a:solidFill>
                  <a:schemeClr val="accent1">
                    <a:lumMod val="75000"/>
                  </a:schemeClr>
                </a:solidFill>
                <a:latin typeface="Arial" pitchFamily="34" charset="0"/>
                <a:cs typeface="Arial" pitchFamily="34" charset="0"/>
              </a:rPr>
            </a:br>
            <a:r>
              <a:rPr lang="en-CA" sz="3200" dirty="0">
                <a:solidFill>
                  <a:schemeClr val="accent1">
                    <a:lumMod val="75000"/>
                  </a:schemeClr>
                </a:solidFill>
                <a:latin typeface="Arial" pitchFamily="34" charset="0"/>
                <a:cs typeface="Arial" pitchFamily="34" charset="0"/>
              </a:rPr>
              <a:t>Erectile Dysfunction</a:t>
            </a:r>
          </a:p>
        </p:txBody>
      </p:sp>
      <p:sp>
        <p:nvSpPr>
          <p:cNvPr id="123906" name="Content Placeholder 2"/>
          <p:cNvSpPr>
            <a:spLocks noGrp="1"/>
          </p:cNvSpPr>
          <p:nvPr>
            <p:ph idx="1"/>
          </p:nvPr>
        </p:nvSpPr>
        <p:spPr>
          <a:xfrm>
            <a:off x="281947" y="1980237"/>
            <a:ext cx="8229600" cy="4525962"/>
          </a:xfrm>
        </p:spPr>
        <p:txBody>
          <a:bodyPr/>
          <a:lstStyle/>
          <a:p>
            <a:pPr marL="114300" indent="0">
              <a:buNone/>
            </a:pPr>
            <a:endParaRPr lang="en-CA" sz="2800" dirty="0">
              <a:latin typeface="Arial" charset="0"/>
              <a:cs typeface="Arial" charset="0"/>
            </a:endParaRPr>
          </a:p>
          <a:p>
            <a:r>
              <a:rPr lang="en-CA" sz="2800" dirty="0">
                <a:latin typeface="Arial" charset="0"/>
                <a:cs typeface="Arial" charset="0"/>
              </a:rPr>
              <a:t>Vacuum devices</a:t>
            </a:r>
          </a:p>
          <a:p>
            <a:endParaRPr lang="en-CA" sz="2800" dirty="0">
              <a:latin typeface="Arial" charset="0"/>
              <a:cs typeface="Arial" charset="0"/>
            </a:endParaRPr>
          </a:p>
          <a:p>
            <a:endParaRPr lang="en-CA" sz="2800" dirty="0">
              <a:latin typeface="Arial" charset="0"/>
              <a:cs typeface="Arial" charset="0"/>
            </a:endParaRPr>
          </a:p>
          <a:p>
            <a:r>
              <a:rPr lang="en-CA" sz="2800" dirty="0">
                <a:latin typeface="Arial" charset="0"/>
                <a:cs typeface="Arial" charset="0"/>
              </a:rPr>
              <a:t>Penile implants </a:t>
            </a:r>
          </a:p>
        </p:txBody>
      </p:sp>
      <p:pic>
        <p:nvPicPr>
          <p:cNvPr id="123907" name="Picture 2" descr="ErecAid">
            <a:hlinkClick r:id="rId3"/>
          </p:cNvPr>
          <p:cNvPicPr>
            <a:picLocks noChangeAspect="1" noChangeArrowheads="1"/>
          </p:cNvPicPr>
          <p:nvPr/>
        </p:nvPicPr>
        <p:blipFill>
          <a:blip r:embed="rId4"/>
          <a:srcRect/>
          <a:stretch>
            <a:fillRect/>
          </a:stretch>
        </p:blipFill>
        <p:spPr bwMode="auto">
          <a:xfrm>
            <a:off x="3613777" y="1955274"/>
            <a:ext cx="1565941" cy="1366838"/>
          </a:xfrm>
          <a:prstGeom prst="rect">
            <a:avLst/>
          </a:prstGeom>
          <a:noFill/>
          <a:ln w="9525">
            <a:noFill/>
            <a:miter lim="800000"/>
            <a:headEnd/>
            <a:tailEnd/>
          </a:ln>
        </p:spPr>
      </p:pic>
      <p:pic>
        <p:nvPicPr>
          <p:cNvPr id="123908" name="Picture 4" descr="Two-piece inflatable penile implant"/>
          <p:cNvPicPr>
            <a:picLocks noChangeAspect="1" noChangeArrowheads="1"/>
          </p:cNvPicPr>
          <p:nvPr/>
        </p:nvPicPr>
        <p:blipFill>
          <a:blip r:embed="rId5"/>
          <a:srcRect/>
          <a:stretch>
            <a:fillRect/>
          </a:stretch>
        </p:blipFill>
        <p:spPr bwMode="auto">
          <a:xfrm>
            <a:off x="3854793" y="3659493"/>
            <a:ext cx="2509431" cy="2100159"/>
          </a:xfrm>
          <a:prstGeom prst="rect">
            <a:avLst/>
          </a:prstGeom>
          <a:noFill/>
          <a:ln w="9525">
            <a:noFill/>
            <a:miter lim="800000"/>
            <a:headEnd/>
            <a:tailEnd/>
          </a:ln>
        </p:spPr>
      </p:pic>
      <p:sp>
        <p:nvSpPr>
          <p:cNvPr id="123909" name="Rectangle 5"/>
          <p:cNvSpPr>
            <a:spLocks noChangeArrowheads="1"/>
          </p:cNvSpPr>
          <p:nvPr/>
        </p:nvSpPr>
        <p:spPr bwMode="auto">
          <a:xfrm>
            <a:off x="281948" y="5978657"/>
            <a:ext cx="9786938" cy="738664"/>
          </a:xfrm>
          <a:prstGeom prst="rect">
            <a:avLst/>
          </a:prstGeom>
          <a:noFill/>
          <a:ln w="9525">
            <a:noFill/>
            <a:miter lim="800000"/>
            <a:headEnd/>
            <a:tailEnd/>
          </a:ln>
        </p:spPr>
        <p:txBody>
          <a:bodyPr>
            <a:spAutoFit/>
          </a:bodyPr>
          <a:lstStyle/>
          <a:p>
            <a:r>
              <a:rPr lang="en-CA" sz="1400" dirty="0" err="1">
                <a:solidFill>
                  <a:schemeClr val="tx2"/>
                </a:solidFill>
                <a:latin typeface="Arial" panose="020B0604020202020204" pitchFamily="34" charset="0"/>
                <a:cs typeface="Arial" panose="020B0604020202020204" pitchFamily="34" charset="0"/>
              </a:rPr>
              <a:t>Hatzimouratidis</a:t>
            </a:r>
            <a:r>
              <a:rPr lang="en-CA" sz="1400" dirty="0">
                <a:solidFill>
                  <a:schemeClr val="tx2"/>
                </a:solidFill>
                <a:latin typeface="Arial" panose="020B0604020202020204" pitchFamily="34" charset="0"/>
                <a:cs typeface="Arial" panose="020B0604020202020204" pitchFamily="34" charset="0"/>
              </a:rPr>
              <a:t> et al. 2016. J Sex Med. 13(4): 465-488.</a:t>
            </a:r>
            <a:endParaRPr lang="en-US" sz="1400" dirty="0">
              <a:solidFill>
                <a:schemeClr val="tx2"/>
              </a:solidFill>
              <a:cs typeface="Arial" charset="0"/>
            </a:endParaRPr>
          </a:p>
          <a:p>
            <a:r>
              <a:rPr lang="en-US" sz="1400" dirty="0">
                <a:solidFill>
                  <a:schemeClr val="tx2"/>
                </a:solidFill>
                <a:cs typeface="Arial" charset="0"/>
              </a:rPr>
              <a:t>www.urologygroupvirginia.com/adult-patient-library-web-pages/erectile-dysfunction/erectile-dysfunction/</a:t>
            </a:r>
          </a:p>
          <a:p>
            <a:r>
              <a:rPr lang="en-US" sz="1400" dirty="0">
                <a:solidFill>
                  <a:schemeClr val="tx2"/>
                </a:solidFill>
                <a:cs typeface="Arial" charset="0"/>
              </a:rPr>
              <a:t>www.harvardprostateknowledge.org/treating-erectile-dysfunction-with-penile-implants</a:t>
            </a:r>
          </a:p>
        </p:txBody>
      </p:sp>
      <p:sp>
        <p:nvSpPr>
          <p:cNvPr id="4" name="AutoShape 2" descr="data:image/jpeg;base64,/9j/4AAQSkZJRgABAQAAAQABAAD/2wCEAAkGBxQSEhQUExQVFRQUFxUYFRgYFhQWFBQYFhUWFhUaFhcYHCghGRolGxUWITEhJSkrLi4uFx8zODMsNygtLisBCgoKDg0OGhAQGiscHCU3LC0sLCwsLCssLCwsLCwsLCwsLCwsLCwsLCwsLCwsLCssLCssNywsNysrNysrLCssK//AABEIAJAA4AMBIgACEQEDEQH/xAAbAAEAAwEBAQEAAAAAAAAAAAAABAUGAQMCB//EAEQQAAEDAQUEBgMOBQQDAAAAAAEAAhEDBAUSITFBUWGRBhMiMnGBQpKhFCMzUlRic4KTsbTB0dIVFqOy01NyovBDlOH/xAAZAQEAAwEBAAAAAAAAAAAAAAAAAQIDBAX/xAAhEQEAAgIDAAIDAQAAAAAAAAAAAQIDERIhMQRBIjJxE//aAAwDAQACEQMRAD8A/cUREBERAQoiDiLq4UCEXyXrxqVwMyYAzKjcJ0kBdXlZ3S0HeJ55r1UoEXJXUBERAQlFwoOGoBqRzXOtbvHMLM2O6aFW0Wx1WhRqOFZoBfSpvcB7nomJcCYknmp/8u2P5LZvsKP7VG06W3Wt+MOYTrm/GbzCo6twWP5JZvsKP7VEqXJZMTWiy2aXOaPgKWQ1Po7gVHONrcJ1tqOtb8YcwnXN+MOYVaOjdk+S2b7Gl+1d/lyyfJbP9jS/arKLLrBvHNA4b1Xfy7ZPktn+xpftXrQuigzNlGk0/NpsH3BBORcAXUBFxdQEREBERAXxUK+ivGu7JRPiYjtDq1DKhV+29tLXGe1/sbm7y7o+uF7l+p3Lwut4Dn1j6RwM4NYTi5uJ9ULHfbomNVXoK4XhVN4XgGsc4bASqqzX5rKtOWInStcM2jbRdb1ZA1aTAPxSdAeH3KYCs/RtYfLTEOEeMq1u6uXNg5ubk7xG3zEFWraJZ3pNUxERXUEREFFdJ9+tv07fw9BTnPVfdx9+tn07fw9BTIVLS0r449eF2Mx1nO2UxA/3vEnk2PXO5dvCuGMLjoN2p4DidBxKmXRZjTptDu+c37sTs3Rwkx5BUrG5WtOqpoXVxJWzF1FBtN6U6ZhzxPxR2nZa9kZryN+Ut7h4sf8Aoo3CeMrNFGstsZUBLHh0awdPHd5qQFKBdXF1AREQEREHy4qst9p2KfaXQCszXtEu1WOW2o02xU3O3ta6xZRe8atDnDdLWkj2wvO98LLPSFMhzWNiQQfRGGY3gErN1Krq9UAGASAJzw6xkdzQT4wtBVuxjwA0gQIk5uO+XayZMzM6womuq/1eLbtuPIQhbxBa7uublyVAZYc/P8irqpd9SmM6bXcS2SfLb7FU3nSEEwwRuY5scMUwuW9Zd2O1fpOuq1yQ3/uS0t22iK+elRoPmJBnwIHrlYSwnA4Ezs4jLSDz5LWWoluF/wDpufGu1uIe1oV8VtM89YmGxaurjV1dzzBERBn7u+Gtn07fw9BS+szUKxuirbPp2/h6C+mVoxHcCfGBP5LG89tqR0jXham9dTa4gNBxuJ7oDSMGI6CXOEeCtv4rTgYSX5egJGXHu+1Ym6XzWDqhxSHOO4uDWQf6r+a0FS3hTM8elq059rB94VXd1rWDe443eqIA9Y+CjVWYvhHudwmByEDnKgVLxG9Qqt6DQexUm8t64FraKTcMU4YQQWwAACJ2DZmq+rfb2ZPEEajUHiDtCgvtTzEiCdJynwnXyXvRuSrW9GOLpaOZz5Aqnc+NNVp+0gvVpIcDgeNHD7iPSGmW1ba7LWKtJjwIxDSZgzBE7RIOazVh6FtDpqPxAei0Fs+JJM+zxWso0w0AAAACABoAtscWj1y/IvS0/i+l1cXVq5hERAREQRLwPZWOqsJceK2VtZLSsha2ljly5/duz42taVt2EtrYdoa7bln1YkZbvHavX3Q9k5fpCsLBZafugY2yKjSG7CD3hpsIkclb3hcLC1zmSHAGBqCQMhGR9qtMf6Ry+yLxitx10orPfRGUZcxyKnNtlGp3hmNoyOfj+qzJMloBJc7FIIGRERnkQM+OnP7fjYSHtjKdZBG/EPDgsYvMOnhWfOljbrnb/wCKCcyQMshEdnKdoXaFp6ynhJhwIx8QBqeGXtzVdUvAscC06tIjZqF6CqHHrAYcM3QYMekZ4a+SvERPcKTWYidt3Zb3pOHewz8cYfKTlPCVPxLItsjRlm07Y0J4hfVGjVp503SNzTE/UOR8l2RDzpa5FR3ZetQvbTqgdoGDEGQJhw4ieWiu1CGYpvirbPp2/h6CrbXa4+5WdJk1bX9OPw9BVt40ewSNROyfZt8FzZd7dnx5jXaga80y2ZGsHYcg0jxiD9VXVju2tVaHAEtOYOQB45rXWS76QZDWtLSBmQDjGUEnboCpzWwIC14RPrKM816qytn6Kk99wHAAuPMwB6pVvZ7hot9EnxJ+4QFaQuq0UiFLZb29l4ULIxncY1vgAPuXtC6iszchdREBERAREQERfJKA8KgvazKY+/KckQ8wSJDcjBgx5hRa16U3ejU9X/6qXpyaY78ZVDnHHRzgtqMzj5wEciea2YWXFopBzSQ8AEGS3cZ2cVe2e9KT3BrXdo6CHCdu0awox1mIWzWi0xpX3t0dZUBNOGVJkOzidshZS/LsqUTTNbC8GQ0DMNO3MjU5cl+kLyrUGuEOAcNxzCi+KLFM9q/x+XWjCTLKTQzR0tPV4tuEjQ5ZwrK77oL6ZcxrmA4mmD1jY0JbtzBOezit8LK0CA1uHdGXLRejWQlcevV7/ImY6jTLsqzps3Zx47QV9tjftWgtFjY/vNBOw6EeBGYUGpc/xH+u3GPKCD7VttzKm8bVga15gOa9uEkxJmS0mDlE7DG5Wd236yp3x1Z4kFugJ7QyBE6H2qTQupgBx++EjCS4CI3Nbo0Lys1w0qRmkCxxEEgmfbKCvsp99th2Gs2P/XoLyES4cPuX1TMPtADQ3q6gDnNEh5NKm7E6mBucBIM9nyXkXZ8SBoZBBzBB2g7D+hXPlh04bR4seitT3ot/03uaBuGTmxwhyvFSdG2Eddu6zLypsB9sq7WtfGOT9pERFZQREQEREBERAREQcKxV/dI6tKrUZjwYZjssyES0y7UErZV6oa0uJgNBJO4DMrK3BXx1KtoqS0NbizmGh5O3eG0wPrcUFLZr8IbrMlxOmpcSV6/zEeHJVtZhe5ztMTnOggGMTsUHeRMK6sHRd1Sm18sGITq4ezCY5oIlov8ALmkGI8F9077eX0yxsuDjADS6Oy4E4RBOuk7FPd0NccsTBxlzo8sInmFYXX0XFGo2p1mLDOQbhmQRmcR3qdifQt1XC0mmJIBIh4zIE7CvQXiROKmRG7F55loCsAEhQIVK82u3+UOjxwypNK0NdOEgxrGo8RsStZ2u7zQfETCi1rtBiCctJ7QHhOY8ignArqq5qs4jzeOXeHNy9qN4tIl2Q36tnidnmAgnLhQOldQZjratGtaSLPVqNqVGva5nVRHVU2HvPBmWHYozXuAcfc9Zpa4YWHqsbm1D2gyHkZPzzIiTvz18KrvHOo0DMgCR41Gwf+LlGtpi0wr7tt9Sm2DY7SSS5zvgNXHT4TYIHkpf8aqfI7T/AEP8iuYXVJM7Uv8AGqnyO0/0P8ifxqp8jtP9D/IrpEQqqV61DrZa48eq/Kop1KuTqxzfGPyK9oXUHAuoiAiIgIi4UGb6XXgA3qW958YvmtnOfGNOapWOdgLNGE4sIMl0AAYjtiOeclL1eH16zgSMEgRHoiDM7OzCsK90VmCSA/ISWSCDGcsM+wmdwUimdTLiGN1cQ0eJMT5TK/RaTA1oaNAAB4DIL86fMhzTBBkHWCDkea313WsVabHj0hpuO0c0kSkRFAIiICIiDkLwr2RrjJEEaOGTue3zUhEFX7jezNhy4QD6p7J/4oLxc3vgcNWT5Oy5OKtFyEFW+9Zya0SdJcD7GySu2KxuxGo+ZOeeRJ0kjYAMgOJOpVnCAIOoiICIiAiIgIiICIiAvOtVDWlx0aCT4ASV6Kq6T1sNmqfOGH1iAfYSgyd0UcZYHa1Hgu8yHO/Nb+Fk+jdGarfmtc4+xo/uPJa6EGN6R0cNZ3zmtd55td/aOan9Dq0tqM+K4EeDx+ocvjpc3t0THo1BPGaZH3OXn0N79bwpc5qqfoapERQCIiAiIgIiICIiAiIgIiICIiAiIgIiICIiAs30zq9mlT2vfPkwfq5q0irb5uwVmjY9klh2Z6g8DlyBQQui1L4R3FrR9UFx/v8AYr9QLnsppUw06ySY0zP6Qp6DOdLnD3ofSGeADWn+8J0Pow2q4+k4AeDGz97ivrpBYar6rSxpc3CBkWjCcRxTJ29jSe6VaXTY+qpNZlOZdGkkyY4fopE1ERQCIiAiIgIiICIiAiIgIiICIiAiIgIi4g//2Q==">
            <a:hlinkClick r:id="rId6"/>
          </p:cNvPr>
          <p:cNvSpPr>
            <a:spLocks noChangeAspect="1" noChangeArrowheads="1"/>
          </p:cNvSpPr>
          <p:nvPr/>
        </p:nvSpPr>
        <p:spPr bwMode="auto">
          <a:xfrm>
            <a:off x="4396748" y="684212"/>
            <a:ext cx="26670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1281" y="1853763"/>
            <a:ext cx="2238945" cy="1506448"/>
          </a:xfrm>
          <a:prstGeom prst="rect">
            <a:avLst/>
          </a:prstGeom>
        </p:spPr>
      </p:pic>
    </p:spTree>
    <p:extLst>
      <p:ext uri="{BB962C8B-B14F-4D97-AF65-F5344CB8AC3E}">
        <p14:creationId xmlns:p14="http://schemas.microsoft.com/office/powerpoint/2010/main" val="4112393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65D4E-1248-423A-BB5E-CCA2B850D7D2}"/>
              </a:ext>
            </a:extLst>
          </p:cNvPr>
          <p:cNvSpPr>
            <a:spLocks noGrp="1"/>
          </p:cNvSpPr>
          <p:nvPr>
            <p:ph type="title"/>
          </p:nvPr>
        </p:nvSpPr>
        <p:spPr/>
        <p:txBody>
          <a:bodyPr>
            <a:normAutofit/>
          </a:bodyPr>
          <a:lstStyle/>
          <a:p>
            <a:r>
              <a:rPr lang="en-CA" sz="3000" dirty="0">
                <a:latin typeface="Arial" panose="020B0604020202020204" pitchFamily="34" charset="0"/>
                <a:cs typeface="Arial" panose="020B0604020202020204" pitchFamily="34" charset="0"/>
              </a:rPr>
              <a:t>Managing Ejaculatory changes</a:t>
            </a:r>
          </a:p>
        </p:txBody>
      </p:sp>
      <p:sp>
        <p:nvSpPr>
          <p:cNvPr id="3" name="Content Placeholder 2">
            <a:extLst>
              <a:ext uri="{FF2B5EF4-FFF2-40B4-BE49-F238E27FC236}">
                <a16:creationId xmlns:a16="http://schemas.microsoft.com/office/drawing/2014/main" id="{1B193757-913C-4116-A593-4FAE377F08BA}"/>
              </a:ext>
            </a:extLst>
          </p:cNvPr>
          <p:cNvSpPr>
            <a:spLocks noGrp="1"/>
          </p:cNvSpPr>
          <p:nvPr>
            <p:ph idx="1"/>
          </p:nvPr>
        </p:nvSpPr>
        <p:spPr>
          <a:xfrm>
            <a:off x="222250" y="1603926"/>
            <a:ext cx="8229600" cy="4106761"/>
          </a:xfrm>
        </p:spPr>
        <p:txBody>
          <a:bodyPr/>
          <a:lstStyle/>
          <a:p>
            <a:pPr marL="114300" indent="0">
              <a:buNone/>
            </a:pPr>
            <a:r>
              <a:rPr lang="en-CA" sz="2200" dirty="0">
                <a:latin typeface="Arial" panose="020B0604020202020204" pitchFamily="34" charset="0"/>
                <a:cs typeface="Arial" panose="020B0604020202020204" pitchFamily="34" charset="0"/>
              </a:rPr>
              <a:t>Lack of ejaculate</a:t>
            </a:r>
          </a:p>
          <a:p>
            <a:pPr lvl="1"/>
            <a:r>
              <a:rPr lang="en-CA" dirty="0">
                <a:latin typeface="Arial" panose="020B0604020202020204" pitchFamily="34" charset="0"/>
                <a:cs typeface="Arial" panose="020B0604020202020204" pitchFamily="34" charset="0"/>
              </a:rPr>
              <a:t>awareness</a:t>
            </a:r>
          </a:p>
          <a:p>
            <a:pPr lvl="1"/>
            <a:r>
              <a:rPr lang="en-CA" dirty="0">
                <a:latin typeface="Arial" panose="020B0604020202020204" pitchFamily="34" charset="0"/>
                <a:cs typeface="Arial" panose="020B0604020202020204" pitchFamily="34" charset="0"/>
              </a:rPr>
              <a:t>discussion with partner</a:t>
            </a:r>
          </a:p>
          <a:p>
            <a:pPr marL="114300" indent="0">
              <a:buNone/>
            </a:pPr>
            <a:endParaRPr lang="en-CA" sz="2200" dirty="0">
              <a:latin typeface="Arial" panose="020B0604020202020204" pitchFamily="34" charset="0"/>
              <a:cs typeface="Arial" panose="020B0604020202020204" pitchFamily="34" charset="0"/>
            </a:endParaRPr>
          </a:p>
          <a:p>
            <a:pPr marL="114300" indent="0">
              <a:buNone/>
            </a:pPr>
            <a:r>
              <a:rPr lang="en-CA" sz="2200" dirty="0" err="1">
                <a:latin typeface="Arial" panose="020B0604020202020204" pitchFamily="34" charset="0"/>
                <a:cs typeface="Arial" panose="020B0604020202020204" pitchFamily="34" charset="0"/>
              </a:rPr>
              <a:t>Climacturia</a:t>
            </a:r>
            <a:endParaRPr lang="en-CA" sz="2200" dirty="0">
              <a:latin typeface="Arial" panose="020B0604020202020204" pitchFamily="34" charset="0"/>
              <a:cs typeface="Arial" panose="020B0604020202020204" pitchFamily="34" charset="0"/>
            </a:endParaRPr>
          </a:p>
          <a:p>
            <a:pPr lvl="1"/>
            <a:r>
              <a:rPr lang="en-CA" dirty="0">
                <a:latin typeface="Arial" panose="020B0604020202020204" pitchFamily="34" charset="0"/>
                <a:cs typeface="Arial" panose="020B0604020202020204" pitchFamily="34" charset="0"/>
              </a:rPr>
              <a:t>Empty bladder before sexual activity</a:t>
            </a:r>
          </a:p>
          <a:p>
            <a:pPr lvl="1"/>
            <a:r>
              <a:rPr lang="en-CA" dirty="0">
                <a:latin typeface="Arial" panose="020B0604020202020204" pitchFamily="34" charset="0"/>
                <a:cs typeface="Arial" panose="020B0604020202020204" pitchFamily="34" charset="0"/>
              </a:rPr>
              <a:t>Avoid caffeine, alcohol, etc. </a:t>
            </a:r>
          </a:p>
          <a:p>
            <a:pPr lvl="1"/>
            <a:r>
              <a:rPr lang="en-CA" dirty="0">
                <a:latin typeface="Arial" panose="020B0604020202020204" pitchFamily="34" charset="0"/>
                <a:cs typeface="Arial" panose="020B0604020202020204" pitchFamily="34" charset="0"/>
              </a:rPr>
              <a:t>Constriction ring</a:t>
            </a:r>
          </a:p>
          <a:p>
            <a:pPr lvl="1"/>
            <a:r>
              <a:rPr lang="en-CA" dirty="0">
                <a:latin typeface="Arial" panose="020B0604020202020204" pitchFamily="34" charset="0"/>
                <a:cs typeface="Arial" panose="020B0604020202020204" pitchFamily="34" charset="0"/>
              </a:rPr>
              <a:t>Condom</a:t>
            </a:r>
          </a:p>
          <a:p>
            <a:pPr lvl="1"/>
            <a:r>
              <a:rPr lang="en-CA" dirty="0">
                <a:latin typeface="Arial" panose="020B0604020202020204" pitchFamily="34" charset="0"/>
                <a:cs typeface="Arial" panose="020B0604020202020204" pitchFamily="34" charset="0"/>
              </a:rPr>
              <a:t>Pelvic floor physio</a:t>
            </a:r>
          </a:p>
          <a:p>
            <a:pPr marL="114300" indent="0">
              <a:buNone/>
            </a:pPr>
            <a:endParaRPr lang="en-CA" dirty="0">
              <a:latin typeface="Arial" panose="020B0604020202020204" pitchFamily="34" charset="0"/>
              <a:cs typeface="Arial" panose="020B0604020202020204" pitchFamily="34" charset="0"/>
            </a:endParaRPr>
          </a:p>
          <a:p>
            <a:pPr marL="114300" indent="0">
              <a:buNone/>
            </a:pPr>
            <a:r>
              <a:rPr lang="en-CA" sz="2200" dirty="0">
                <a:latin typeface="Arial" panose="020B0604020202020204" pitchFamily="34" charset="0"/>
                <a:cs typeface="Arial" panose="020B0604020202020204" pitchFamily="34" charset="0"/>
              </a:rPr>
              <a:t>Painful ejaculation – will discuss on slide about orgasm</a:t>
            </a:r>
          </a:p>
        </p:txBody>
      </p:sp>
      <p:pic>
        <p:nvPicPr>
          <p:cNvPr id="5" name="Picture 4">
            <a:extLst>
              <a:ext uri="{FF2B5EF4-FFF2-40B4-BE49-F238E27FC236}">
                <a16:creationId xmlns:a16="http://schemas.microsoft.com/office/drawing/2014/main" id="{65820E73-EC75-4066-AB0A-D6E4AB3F1925}"/>
              </a:ext>
            </a:extLst>
          </p:cNvPr>
          <p:cNvPicPr>
            <a:picLocks noChangeAspect="1"/>
          </p:cNvPicPr>
          <p:nvPr/>
        </p:nvPicPr>
        <p:blipFill>
          <a:blip r:embed="rId3"/>
          <a:stretch>
            <a:fillRect/>
          </a:stretch>
        </p:blipFill>
        <p:spPr>
          <a:xfrm>
            <a:off x="5457825" y="3519987"/>
            <a:ext cx="1200150" cy="1549401"/>
          </a:xfrm>
          <a:prstGeom prst="rect">
            <a:avLst/>
          </a:prstGeom>
        </p:spPr>
      </p:pic>
      <p:pic>
        <p:nvPicPr>
          <p:cNvPr id="6" name="Picture 5">
            <a:extLst>
              <a:ext uri="{FF2B5EF4-FFF2-40B4-BE49-F238E27FC236}">
                <a16:creationId xmlns:a16="http://schemas.microsoft.com/office/drawing/2014/main" id="{3A836613-2A06-445B-9F5C-D4A9B53DC568}"/>
              </a:ext>
            </a:extLst>
          </p:cNvPr>
          <p:cNvPicPr>
            <a:picLocks noChangeAspect="1"/>
          </p:cNvPicPr>
          <p:nvPr/>
        </p:nvPicPr>
        <p:blipFill>
          <a:blip r:embed="rId4"/>
          <a:stretch>
            <a:fillRect/>
          </a:stretch>
        </p:blipFill>
        <p:spPr>
          <a:xfrm>
            <a:off x="7048500" y="3519987"/>
            <a:ext cx="1682750" cy="1549400"/>
          </a:xfrm>
          <a:prstGeom prst="rect">
            <a:avLst/>
          </a:prstGeom>
        </p:spPr>
      </p:pic>
      <p:sp>
        <p:nvSpPr>
          <p:cNvPr id="4" name="Rectangle 3">
            <a:extLst>
              <a:ext uri="{FF2B5EF4-FFF2-40B4-BE49-F238E27FC236}">
                <a16:creationId xmlns:a16="http://schemas.microsoft.com/office/drawing/2014/main" id="{F8AEE73D-5795-42B6-B310-3716947B5947}"/>
              </a:ext>
            </a:extLst>
          </p:cNvPr>
          <p:cNvSpPr/>
          <p:nvPr/>
        </p:nvSpPr>
        <p:spPr>
          <a:xfrm>
            <a:off x="1364019" y="5977489"/>
            <a:ext cx="9387762" cy="769441"/>
          </a:xfrm>
          <a:prstGeom prst="rect">
            <a:avLst/>
          </a:prstGeom>
        </p:spPr>
        <p:txBody>
          <a:bodyPr wrap="square">
            <a:spAutoFit/>
          </a:bodyPr>
          <a:lstStyle/>
          <a:p>
            <a:endParaRPr lang="en-CA" sz="1600" dirty="0">
              <a:solidFill>
                <a:schemeClr val="tx2"/>
              </a:solidFill>
            </a:endParaRPr>
          </a:p>
          <a:p>
            <a:r>
              <a:rPr lang="en-CA" sz="1400" dirty="0">
                <a:solidFill>
                  <a:schemeClr val="tx2"/>
                </a:solidFill>
              </a:rPr>
              <a:t>https://zionhealth.myshopify.com/products/urostop-stop-urine-leak-during-sex</a:t>
            </a:r>
            <a:br>
              <a:rPr lang="en-CA" sz="1400" dirty="0">
                <a:solidFill>
                  <a:schemeClr val="tx2"/>
                </a:solidFill>
              </a:rPr>
            </a:br>
            <a:r>
              <a:rPr lang="en-CA" sz="1400" dirty="0">
                <a:solidFill>
                  <a:schemeClr val="tx2"/>
                </a:solidFill>
              </a:rPr>
              <a:t>Mehta et al. 2012. BJU International. 111: 500-504</a:t>
            </a:r>
          </a:p>
        </p:txBody>
      </p:sp>
    </p:spTree>
    <p:extLst>
      <p:ext uri="{BB962C8B-B14F-4D97-AF65-F5344CB8AC3E}">
        <p14:creationId xmlns:p14="http://schemas.microsoft.com/office/powerpoint/2010/main" val="213780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fade">
                                      <p:cBhvr>
                                        <p:cTn id="3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88FD0-C6C4-4913-A55A-FB20F26AD940}"/>
              </a:ext>
            </a:extLst>
          </p:cNvPr>
          <p:cNvSpPr>
            <a:spLocks noGrp="1"/>
          </p:cNvSpPr>
          <p:nvPr>
            <p:ph type="title"/>
          </p:nvPr>
        </p:nvSpPr>
        <p:spPr/>
        <p:txBody>
          <a:bodyPr/>
          <a:lstStyle/>
          <a:p>
            <a:r>
              <a:rPr lang="en-CA" dirty="0">
                <a:latin typeface="Arial" panose="020B0604020202020204" pitchFamily="34" charset="0"/>
                <a:cs typeface="Arial" panose="020B0604020202020204" pitchFamily="34" charset="0"/>
              </a:rPr>
              <a:t>orgasm</a:t>
            </a:r>
          </a:p>
        </p:txBody>
      </p:sp>
      <p:sp>
        <p:nvSpPr>
          <p:cNvPr id="3" name="Content Placeholder 2">
            <a:extLst>
              <a:ext uri="{FF2B5EF4-FFF2-40B4-BE49-F238E27FC236}">
                <a16:creationId xmlns:a16="http://schemas.microsoft.com/office/drawing/2014/main" id="{33D147CA-CDCA-4CC9-8081-ED62013D7FAB}"/>
              </a:ext>
            </a:extLst>
          </p:cNvPr>
          <p:cNvSpPr>
            <a:spLocks noGrp="1"/>
          </p:cNvSpPr>
          <p:nvPr>
            <p:ph idx="1"/>
          </p:nvPr>
        </p:nvSpPr>
        <p:spPr>
          <a:xfrm>
            <a:off x="283210" y="2002750"/>
            <a:ext cx="9220200" cy="4373563"/>
          </a:xfrm>
        </p:spPr>
        <p:txBody>
          <a:bodyPr/>
          <a:lstStyle/>
          <a:p>
            <a:pPr marL="114300" indent="0">
              <a:buNone/>
            </a:pPr>
            <a:r>
              <a:rPr lang="en-CA" sz="2200" i="1" dirty="0">
                <a:latin typeface="Arial" panose="020B0604020202020204" pitchFamily="34" charset="0"/>
                <a:cs typeface="Arial" panose="020B0604020202020204" pitchFamily="34" charset="0"/>
              </a:rPr>
              <a:t>Limited studies done on orgasmic dysfunction after prostate cancer</a:t>
            </a:r>
          </a:p>
          <a:p>
            <a:endParaRPr lang="en-CA" sz="2200" dirty="0">
              <a:latin typeface="Arial" panose="020B0604020202020204" pitchFamily="34" charset="0"/>
              <a:cs typeface="Arial" panose="020B0604020202020204" pitchFamily="34" charset="0"/>
            </a:endParaRPr>
          </a:p>
          <a:p>
            <a:pPr marL="114300" indent="0">
              <a:buNone/>
            </a:pPr>
            <a:r>
              <a:rPr lang="en-CA" sz="2200" dirty="0">
                <a:latin typeface="Arial" panose="020B0604020202020204" pitchFamily="34" charset="0"/>
                <a:cs typeface="Arial" panose="020B0604020202020204" pitchFamily="34" charset="0"/>
              </a:rPr>
              <a:t>Possible strategies: </a:t>
            </a:r>
            <a:br>
              <a:rPr lang="en-CA" sz="2200" dirty="0">
                <a:latin typeface="Arial" panose="020B0604020202020204" pitchFamily="34" charset="0"/>
                <a:cs typeface="Arial" panose="020B0604020202020204" pitchFamily="34" charset="0"/>
              </a:rPr>
            </a:br>
            <a:endParaRPr lang="en-CA" sz="2200" dirty="0">
              <a:latin typeface="Arial" panose="020B0604020202020204" pitchFamily="34" charset="0"/>
              <a:cs typeface="Arial" panose="020B0604020202020204" pitchFamily="34" charset="0"/>
            </a:endParaRPr>
          </a:p>
          <a:p>
            <a:r>
              <a:rPr lang="en-CA" sz="2200" dirty="0">
                <a:latin typeface="Arial" panose="020B0604020202020204" pitchFamily="34" charset="0"/>
                <a:cs typeface="Arial" panose="020B0604020202020204" pitchFamily="34" charset="0"/>
              </a:rPr>
              <a:t>Psychotherapy: counseling, mindfulness</a:t>
            </a:r>
          </a:p>
          <a:p>
            <a:pPr marL="114300" indent="0">
              <a:buNone/>
            </a:pPr>
            <a:endParaRPr lang="en-CA" sz="2200" dirty="0">
              <a:latin typeface="Arial" panose="020B0604020202020204" pitchFamily="34" charset="0"/>
              <a:cs typeface="Arial" panose="020B0604020202020204" pitchFamily="34" charset="0"/>
            </a:endParaRPr>
          </a:p>
          <a:p>
            <a:r>
              <a:rPr lang="en-CA" sz="2200" dirty="0">
                <a:latin typeface="Arial" panose="020B0604020202020204" pitchFamily="34" charset="0"/>
                <a:cs typeface="Arial" panose="020B0604020202020204" pitchFamily="34" charset="0"/>
              </a:rPr>
              <a:t>Penile vibratory stimulation (PVS)</a:t>
            </a:r>
          </a:p>
          <a:p>
            <a:endParaRPr lang="en-CA" sz="2200" dirty="0">
              <a:latin typeface="Arial" panose="020B0604020202020204" pitchFamily="34" charset="0"/>
              <a:cs typeface="Arial" panose="020B0604020202020204" pitchFamily="34" charset="0"/>
            </a:endParaRPr>
          </a:p>
          <a:p>
            <a:r>
              <a:rPr lang="en-CA" sz="2200" dirty="0">
                <a:latin typeface="Arial" panose="020B0604020202020204" pitchFamily="34" charset="0"/>
                <a:cs typeface="Arial" panose="020B0604020202020204" pitchFamily="34" charset="0"/>
              </a:rPr>
              <a:t>Medication: pain medication, </a:t>
            </a:r>
            <a:r>
              <a:rPr lang="en-CA" sz="2200" dirty="0" err="1">
                <a:latin typeface="Arial" panose="020B0604020202020204" pitchFamily="34" charset="0"/>
                <a:cs typeface="Arial" panose="020B0604020202020204" pitchFamily="34" charset="0"/>
              </a:rPr>
              <a:t>tamsulosin</a:t>
            </a:r>
            <a:r>
              <a:rPr lang="en-CA" sz="2200" dirty="0">
                <a:latin typeface="Arial" panose="020B0604020202020204" pitchFamily="34" charset="0"/>
                <a:cs typeface="Arial" panose="020B0604020202020204" pitchFamily="34" charset="0"/>
              </a:rPr>
              <a:t>, cabergoline</a:t>
            </a:r>
          </a:p>
          <a:p>
            <a:pPr marL="114300" indent="0">
              <a:buNone/>
            </a:pPr>
            <a:endParaRPr lang="en-CA" sz="2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ADF23E4-9D07-49CB-B4AA-8E6C864ED9B2}"/>
              </a:ext>
            </a:extLst>
          </p:cNvPr>
          <p:cNvSpPr txBox="1"/>
          <p:nvPr/>
        </p:nvSpPr>
        <p:spPr>
          <a:xfrm>
            <a:off x="4237736" y="5965540"/>
            <a:ext cx="5918200" cy="738664"/>
          </a:xfrm>
          <a:prstGeom prst="rect">
            <a:avLst/>
          </a:prstGeom>
          <a:noFill/>
        </p:spPr>
        <p:txBody>
          <a:bodyPr wrap="square" rtlCol="0">
            <a:spAutoFit/>
          </a:bodyPr>
          <a:lstStyle/>
          <a:p>
            <a:r>
              <a:rPr lang="en-CA" sz="1400" dirty="0" err="1">
                <a:solidFill>
                  <a:schemeClr val="tx2"/>
                </a:solidFill>
              </a:rPr>
              <a:t>Capogross</a:t>
            </a:r>
            <a:r>
              <a:rPr lang="en-CA" sz="1400" dirty="0">
                <a:solidFill>
                  <a:schemeClr val="tx2"/>
                </a:solidFill>
              </a:rPr>
              <a:t>, 2017. World J </a:t>
            </a:r>
            <a:r>
              <a:rPr lang="en-CA" sz="1400" dirty="0" err="1">
                <a:solidFill>
                  <a:schemeClr val="tx2"/>
                </a:solidFill>
              </a:rPr>
              <a:t>Mens</a:t>
            </a:r>
            <a:r>
              <a:rPr lang="en-CA" sz="1400" dirty="0">
                <a:solidFill>
                  <a:schemeClr val="tx2"/>
                </a:solidFill>
              </a:rPr>
              <a:t> Health, 35(1): 1-13.</a:t>
            </a:r>
            <a:br>
              <a:rPr lang="en-CA" sz="1400" dirty="0">
                <a:solidFill>
                  <a:schemeClr val="tx2"/>
                </a:solidFill>
              </a:rPr>
            </a:br>
            <a:r>
              <a:rPr lang="en-CA" sz="1400" dirty="0">
                <a:solidFill>
                  <a:schemeClr val="tx2"/>
                </a:solidFill>
              </a:rPr>
              <a:t>Hollander et al. 2016. </a:t>
            </a:r>
            <a:r>
              <a:rPr lang="pt-BR" sz="1400" dirty="0">
                <a:solidFill>
                  <a:schemeClr val="tx2"/>
                </a:solidFill>
              </a:rPr>
              <a:t>Sex Med. 4(1): e28–e33.</a:t>
            </a:r>
            <a:endParaRPr lang="en-CA" sz="1400" dirty="0">
              <a:solidFill>
                <a:schemeClr val="tx2"/>
              </a:solidFill>
            </a:endParaRPr>
          </a:p>
          <a:p>
            <a:r>
              <a:rPr lang="en-CA" sz="1400" dirty="0">
                <a:solidFill>
                  <a:schemeClr val="tx2"/>
                </a:solidFill>
              </a:rPr>
              <a:t>Jenkins &amp; Mulhall, 2015. </a:t>
            </a:r>
            <a:r>
              <a:rPr lang="en-CA" sz="1400" dirty="0" err="1">
                <a:solidFill>
                  <a:schemeClr val="tx2"/>
                </a:solidFill>
              </a:rPr>
              <a:t>Fertil</a:t>
            </a:r>
            <a:r>
              <a:rPr lang="en-CA" sz="1400" dirty="0">
                <a:solidFill>
                  <a:schemeClr val="tx2"/>
                </a:solidFill>
              </a:rPr>
              <a:t> </a:t>
            </a:r>
            <a:r>
              <a:rPr lang="en-CA" sz="1400" dirty="0" err="1">
                <a:solidFill>
                  <a:schemeClr val="tx2"/>
                </a:solidFill>
              </a:rPr>
              <a:t>Steril</a:t>
            </a:r>
            <a:r>
              <a:rPr lang="en-CA" sz="1400" dirty="0">
                <a:solidFill>
                  <a:schemeClr val="tx2"/>
                </a:solidFill>
              </a:rPr>
              <a:t>. 104(5): 1082-1088.</a:t>
            </a:r>
          </a:p>
        </p:txBody>
      </p:sp>
      <p:pic>
        <p:nvPicPr>
          <p:cNvPr id="5" name="Picture 4">
            <a:extLst>
              <a:ext uri="{FF2B5EF4-FFF2-40B4-BE49-F238E27FC236}">
                <a16:creationId xmlns:a16="http://schemas.microsoft.com/office/drawing/2014/main" id="{564A6401-7F33-4B82-9B33-6359F13382CF}"/>
              </a:ext>
            </a:extLst>
          </p:cNvPr>
          <p:cNvPicPr>
            <a:picLocks noChangeAspect="1"/>
          </p:cNvPicPr>
          <p:nvPr/>
        </p:nvPicPr>
        <p:blipFill>
          <a:blip r:embed="rId3"/>
          <a:stretch>
            <a:fillRect/>
          </a:stretch>
        </p:blipFill>
        <p:spPr>
          <a:xfrm>
            <a:off x="6481445" y="3041817"/>
            <a:ext cx="2098040" cy="1884656"/>
          </a:xfrm>
          <a:prstGeom prst="rect">
            <a:avLst/>
          </a:prstGeom>
        </p:spPr>
      </p:pic>
    </p:spTree>
    <p:extLst>
      <p:ext uri="{BB962C8B-B14F-4D97-AF65-F5344CB8AC3E}">
        <p14:creationId xmlns:p14="http://schemas.microsoft.com/office/powerpoint/2010/main" val="323986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chemeClr val="folHlink"/>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subTnLst>
                                    <p:animClr clrSpc="rgb" dir="cw">
                                      <p:cBhvr override="childStyle">
                                        <p:cTn dur="1" fill="hold" display="0" masterRel="nextClick" afterEffect="1"/>
                                        <p:tgtEl>
                                          <p:spTgt spid="3">
                                            <p:txEl>
                                              <p:pRg st="7" end="7"/>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64C31-5895-480B-BFCB-3528833DB082}"/>
              </a:ext>
            </a:extLst>
          </p:cNvPr>
          <p:cNvSpPr>
            <a:spLocks noGrp="1"/>
          </p:cNvSpPr>
          <p:nvPr>
            <p:ph type="title"/>
          </p:nvPr>
        </p:nvSpPr>
        <p:spPr/>
        <p:txBody>
          <a:bodyPr>
            <a:normAutofit/>
          </a:bodyPr>
          <a:lstStyle/>
          <a:p>
            <a:r>
              <a:rPr lang="en-CA" sz="3000" dirty="0">
                <a:latin typeface="Arial" panose="020B0604020202020204" pitchFamily="34" charset="0"/>
                <a:cs typeface="Arial" panose="020B0604020202020204" pitchFamily="34" charset="0"/>
              </a:rPr>
              <a:t>Penile vibratory stimulation (PVS)</a:t>
            </a:r>
          </a:p>
        </p:txBody>
      </p:sp>
      <p:pic>
        <p:nvPicPr>
          <p:cNvPr id="4" name="Picture 3">
            <a:extLst>
              <a:ext uri="{FF2B5EF4-FFF2-40B4-BE49-F238E27FC236}">
                <a16:creationId xmlns:a16="http://schemas.microsoft.com/office/drawing/2014/main" id="{4FB3937E-EEAD-4AEC-9DD0-01C67F240A8D}"/>
              </a:ext>
            </a:extLst>
          </p:cNvPr>
          <p:cNvPicPr>
            <a:picLocks noChangeAspect="1"/>
          </p:cNvPicPr>
          <p:nvPr/>
        </p:nvPicPr>
        <p:blipFill>
          <a:blip r:embed="rId3"/>
          <a:stretch>
            <a:fillRect/>
          </a:stretch>
        </p:blipFill>
        <p:spPr>
          <a:xfrm>
            <a:off x="425450" y="1782424"/>
            <a:ext cx="8261350" cy="4513798"/>
          </a:xfrm>
          <a:prstGeom prst="rect">
            <a:avLst/>
          </a:prstGeom>
        </p:spPr>
      </p:pic>
      <p:sp>
        <p:nvSpPr>
          <p:cNvPr id="5" name="Rectangle 4">
            <a:extLst>
              <a:ext uri="{FF2B5EF4-FFF2-40B4-BE49-F238E27FC236}">
                <a16:creationId xmlns:a16="http://schemas.microsoft.com/office/drawing/2014/main" id="{5EAD5094-808C-4E86-A6C3-2C6FA3659E83}"/>
              </a:ext>
            </a:extLst>
          </p:cNvPr>
          <p:cNvSpPr/>
          <p:nvPr/>
        </p:nvSpPr>
        <p:spPr>
          <a:xfrm>
            <a:off x="2745986" y="6380907"/>
            <a:ext cx="4572000" cy="307777"/>
          </a:xfrm>
          <a:prstGeom prst="rect">
            <a:avLst/>
          </a:prstGeom>
        </p:spPr>
        <p:txBody>
          <a:bodyPr>
            <a:spAutoFit/>
          </a:bodyPr>
          <a:lstStyle/>
          <a:p>
            <a:r>
              <a:rPr lang="en-CA" sz="1400" dirty="0">
                <a:solidFill>
                  <a:schemeClr val="tx2"/>
                </a:solidFill>
              </a:rPr>
              <a:t>https://clinicaltrials.gov/ct2/show/NCT01718704</a:t>
            </a:r>
          </a:p>
        </p:txBody>
      </p:sp>
      <p:pic>
        <p:nvPicPr>
          <p:cNvPr id="9" name="Content Placeholder 5">
            <a:extLst>
              <a:ext uri="{FF2B5EF4-FFF2-40B4-BE49-F238E27FC236}">
                <a16:creationId xmlns:a16="http://schemas.microsoft.com/office/drawing/2014/main" id="{ED219C77-5707-4E23-BFC6-59AAB1DDCC74}"/>
              </a:ext>
            </a:extLst>
          </p:cNvPr>
          <p:cNvPicPr>
            <a:picLocks noGrp="1" noChangeAspect="1"/>
          </p:cNvPicPr>
          <p:nvPr>
            <p:ph idx="1"/>
          </p:nvPr>
        </p:nvPicPr>
        <p:blipFill>
          <a:blip r:embed="rId4"/>
          <a:stretch>
            <a:fillRect/>
          </a:stretch>
        </p:blipFill>
        <p:spPr>
          <a:xfrm>
            <a:off x="4777888" y="3834535"/>
            <a:ext cx="3768953" cy="1917467"/>
          </a:xfrm>
          <a:prstGeom prst="rect">
            <a:avLst/>
          </a:prstGeom>
        </p:spPr>
      </p:pic>
    </p:spTree>
    <p:extLst>
      <p:ext uri="{BB962C8B-B14F-4D97-AF65-F5344CB8AC3E}">
        <p14:creationId xmlns:p14="http://schemas.microsoft.com/office/powerpoint/2010/main" val="37252637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814070" y="449456"/>
            <a:ext cx="8261350" cy="1039812"/>
          </a:xfrm>
        </p:spPr>
        <p:txBody>
          <a:bodyPr>
            <a:normAutofit/>
          </a:bodyPr>
          <a:lstStyle/>
          <a:p>
            <a:r>
              <a:rPr lang="en-US" sz="2800" b="0" dirty="0">
                <a:effectLst/>
                <a:latin typeface="Arial" charset="0"/>
              </a:rPr>
              <a:t>Testosterone Replacement</a:t>
            </a:r>
            <a:br>
              <a:rPr lang="en-US" sz="2800" b="0" dirty="0">
                <a:effectLst/>
                <a:latin typeface="Arial" charset="0"/>
              </a:rPr>
            </a:br>
            <a:r>
              <a:rPr lang="en-US" sz="2800" b="0" dirty="0">
                <a:effectLst/>
                <a:latin typeface="Arial" charset="0"/>
              </a:rPr>
              <a:t>After Prostate Cancer</a:t>
            </a:r>
          </a:p>
        </p:txBody>
      </p:sp>
      <p:sp>
        <p:nvSpPr>
          <p:cNvPr id="47107" name="Rectangle 3"/>
          <p:cNvSpPr>
            <a:spLocks noGrp="1" noChangeArrowheads="1"/>
          </p:cNvSpPr>
          <p:nvPr>
            <p:ph idx="1"/>
          </p:nvPr>
        </p:nvSpPr>
        <p:spPr>
          <a:xfrm>
            <a:off x="425723" y="2409371"/>
            <a:ext cx="4955146" cy="4012474"/>
          </a:xfrm>
        </p:spPr>
        <p:txBody>
          <a:bodyPr>
            <a:normAutofit/>
          </a:bodyPr>
          <a:lstStyle/>
          <a:p>
            <a:pPr>
              <a:lnSpc>
                <a:spcPct val="90000"/>
              </a:lnSpc>
            </a:pPr>
            <a:r>
              <a:rPr lang="en-US" i="1" dirty="0">
                <a:effectLst/>
                <a:latin typeface="Arial" charset="0"/>
              </a:rPr>
              <a:t>Talk to your doctor</a:t>
            </a:r>
            <a:br>
              <a:rPr lang="en-US" i="1" dirty="0">
                <a:effectLst/>
                <a:latin typeface="Arial" charset="0"/>
              </a:rPr>
            </a:br>
            <a:endParaRPr lang="en-US" dirty="0">
              <a:effectLst/>
              <a:latin typeface="Arial" charset="0"/>
            </a:endParaRPr>
          </a:p>
          <a:p>
            <a:pPr>
              <a:lnSpc>
                <a:spcPct val="120000"/>
              </a:lnSpc>
            </a:pPr>
            <a:r>
              <a:rPr lang="en-US" dirty="0">
                <a:effectLst/>
                <a:latin typeface="Arial" charset="0"/>
              </a:rPr>
              <a:t>Injections</a:t>
            </a:r>
            <a:r>
              <a:rPr lang="en-US" dirty="0">
                <a:latin typeface="Arial" charset="0"/>
              </a:rPr>
              <a:t>, </a:t>
            </a:r>
            <a:r>
              <a:rPr lang="en-US" dirty="0">
                <a:effectLst/>
                <a:latin typeface="Arial" charset="0"/>
              </a:rPr>
              <a:t>patches (</a:t>
            </a:r>
            <a:r>
              <a:rPr lang="en-US" dirty="0" err="1">
                <a:effectLst/>
                <a:latin typeface="Arial" charset="0"/>
              </a:rPr>
              <a:t>Androderm</a:t>
            </a:r>
            <a:r>
              <a:rPr lang="en-US" baseline="30000" dirty="0">
                <a:effectLst/>
                <a:latin typeface="Arial" charset="0"/>
              </a:rPr>
              <a:t>®</a:t>
            </a:r>
            <a:r>
              <a:rPr lang="en-US" dirty="0">
                <a:effectLst/>
                <a:latin typeface="Arial" charset="0"/>
              </a:rPr>
              <a:t>), gel (</a:t>
            </a:r>
            <a:r>
              <a:rPr lang="en-US" dirty="0" err="1">
                <a:effectLst/>
                <a:latin typeface="Arial" charset="0"/>
              </a:rPr>
              <a:t>Androgel</a:t>
            </a:r>
            <a:r>
              <a:rPr lang="en-US" baseline="30000" dirty="0">
                <a:effectLst/>
                <a:latin typeface="Arial" charset="0"/>
              </a:rPr>
              <a:t>®</a:t>
            </a:r>
            <a:r>
              <a:rPr lang="en-US" dirty="0">
                <a:effectLst/>
                <a:latin typeface="Arial" charset="0"/>
              </a:rPr>
              <a:t>), </a:t>
            </a:r>
            <a:r>
              <a:rPr lang="en-US" dirty="0">
                <a:latin typeface="Arial" charset="0"/>
              </a:rPr>
              <a:t>topical underarm solution (</a:t>
            </a:r>
            <a:r>
              <a:rPr lang="en-US" dirty="0" err="1">
                <a:latin typeface="Arial" charset="0"/>
              </a:rPr>
              <a:t>Axiron</a:t>
            </a:r>
            <a:r>
              <a:rPr lang="en-US" baseline="30000" dirty="0">
                <a:latin typeface="Arial" charset="0"/>
              </a:rPr>
              <a:t>®</a:t>
            </a:r>
            <a:r>
              <a:rPr lang="en-US" dirty="0">
                <a:latin typeface="Arial" charset="0"/>
              </a:rPr>
              <a:t>)</a:t>
            </a:r>
            <a:endParaRPr lang="en-US" dirty="0">
              <a:effectLst/>
              <a:latin typeface="Arial" charset="0"/>
            </a:endParaRPr>
          </a:p>
          <a:p>
            <a:pPr algn="ctr">
              <a:lnSpc>
                <a:spcPct val="90000"/>
              </a:lnSpc>
              <a:buFont typeface="Wingdings" pitchFamily="2" charset="2"/>
              <a:buNone/>
            </a:pPr>
            <a:endParaRPr lang="en-US" sz="1400" dirty="0">
              <a:effectLst/>
              <a:latin typeface="Arial" charset="0"/>
            </a:endParaRPr>
          </a:p>
          <a:p>
            <a:pPr algn="ctr">
              <a:lnSpc>
                <a:spcPct val="90000"/>
              </a:lnSpc>
              <a:buFont typeface="Wingdings" pitchFamily="2" charset="2"/>
              <a:buNone/>
            </a:pPr>
            <a:endParaRPr lang="en-US" sz="1400" dirty="0">
              <a:effectLst/>
              <a:latin typeface="Arial" charset="0"/>
            </a:endParaRPr>
          </a:p>
          <a:p>
            <a:pPr algn="ctr">
              <a:lnSpc>
                <a:spcPct val="90000"/>
              </a:lnSpc>
              <a:buFont typeface="Wingdings" pitchFamily="2" charset="2"/>
              <a:buNone/>
            </a:pPr>
            <a:endParaRPr lang="en-US" sz="2100" dirty="0">
              <a:effectLst/>
              <a:latin typeface="Arial" charset="0"/>
            </a:endParaRPr>
          </a:p>
        </p:txBody>
      </p:sp>
      <p:sp>
        <p:nvSpPr>
          <p:cNvPr id="2" name="TextBox 1"/>
          <p:cNvSpPr txBox="1"/>
          <p:nvPr/>
        </p:nvSpPr>
        <p:spPr>
          <a:xfrm>
            <a:off x="141242" y="5950888"/>
            <a:ext cx="8372837" cy="954107"/>
          </a:xfrm>
          <a:prstGeom prst="rect">
            <a:avLst/>
          </a:prstGeom>
          <a:noFill/>
        </p:spPr>
        <p:txBody>
          <a:bodyPr wrap="square" rtlCol="0">
            <a:spAutoFit/>
          </a:bodyPr>
          <a:lstStyle/>
          <a:p>
            <a:r>
              <a:rPr lang="en-US" sz="1400" dirty="0" err="1">
                <a:solidFill>
                  <a:schemeClr val="tx2"/>
                </a:solidFill>
              </a:rPr>
              <a:t>Khera</a:t>
            </a:r>
            <a:r>
              <a:rPr lang="en-US" sz="1400" dirty="0">
                <a:solidFill>
                  <a:schemeClr val="tx2"/>
                </a:solidFill>
              </a:rPr>
              <a:t>. 2014. European Urology, 65(1): 115-123</a:t>
            </a:r>
            <a:br>
              <a:rPr lang="en-US" sz="1400" dirty="0">
                <a:solidFill>
                  <a:schemeClr val="tx2"/>
                </a:solidFill>
              </a:rPr>
            </a:br>
            <a:r>
              <a:rPr lang="en-US" sz="1400" dirty="0">
                <a:solidFill>
                  <a:schemeClr val="tx2"/>
                </a:solidFill>
              </a:rPr>
              <a:t>Morgentaler et al. 2015. Asian Journal of Andrology, 17(2): 206-211. </a:t>
            </a:r>
          </a:p>
          <a:p>
            <a:r>
              <a:rPr lang="en-US" sz="1400" dirty="0">
                <a:solidFill>
                  <a:schemeClr val="tx2"/>
                </a:solidFill>
              </a:rPr>
              <a:t>www.harvardprostateknowledge.org/testosterone-supplementation-after-prostate-cancer</a:t>
            </a:r>
            <a:br>
              <a:rPr lang="en-US" sz="1400" dirty="0">
                <a:solidFill>
                  <a:schemeClr val="tx2"/>
                </a:solidFill>
              </a:rPr>
            </a:br>
            <a:endParaRPr lang="en-US" sz="1400" dirty="0">
              <a:solidFill>
                <a:schemeClr val="tx2"/>
              </a:solidFill>
            </a:endParaRPr>
          </a:p>
        </p:txBody>
      </p:sp>
      <p:pic>
        <p:nvPicPr>
          <p:cNvPr id="15362" name="Picture 2" descr="Figure 1: Proposed saturation model for the relationship of prostate cancer (PCa) growth and serum T concentration. The traditional belief has been that higher T concentration caused increasing rates of PCa growth, as represented by curves a and b. All available evidence demonstrates a powerful effect of T on PCa growth at low T concentration, yet little or no effect above the near-castrate range. The proposed model for the relationship between T and PCa is thus shown as curve c and is consistent with a saturation model, as seen in many other biologic systems. From Morgentaler.13">
            <a:extLst>
              <a:ext uri="{FF2B5EF4-FFF2-40B4-BE49-F238E27FC236}">
                <a16:creationId xmlns:a16="http://schemas.microsoft.com/office/drawing/2014/main" id="{02B780FC-9C73-47C6-AEAE-19E6853D1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4070" y="2651760"/>
            <a:ext cx="3177680" cy="288284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mage result for under investigation icon">
            <a:extLst>
              <a:ext uri="{FF2B5EF4-FFF2-40B4-BE49-F238E27FC236}">
                <a16:creationId xmlns:a16="http://schemas.microsoft.com/office/drawing/2014/main" id="{2C8BC8FC-A71D-47FE-959B-C93C0AD03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3904" y="170785"/>
            <a:ext cx="2599615" cy="169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3488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9437F6-012E-4762-8DE8-C8B51EB9C172}"/>
              </a:ext>
            </a:extLst>
          </p:cNvPr>
          <p:cNvPicPr>
            <a:picLocks noChangeAspect="1"/>
          </p:cNvPicPr>
          <p:nvPr/>
        </p:nvPicPr>
        <p:blipFill>
          <a:blip r:embed="rId3"/>
          <a:stretch>
            <a:fillRect/>
          </a:stretch>
        </p:blipFill>
        <p:spPr>
          <a:xfrm>
            <a:off x="1066165" y="184468"/>
            <a:ext cx="7000875" cy="4210050"/>
          </a:xfrm>
          <a:prstGeom prst="rect">
            <a:avLst/>
          </a:prstGeom>
        </p:spPr>
      </p:pic>
      <p:pic>
        <p:nvPicPr>
          <p:cNvPr id="5" name="Picture 4">
            <a:extLst>
              <a:ext uri="{FF2B5EF4-FFF2-40B4-BE49-F238E27FC236}">
                <a16:creationId xmlns:a16="http://schemas.microsoft.com/office/drawing/2014/main" id="{41673E52-37AB-4399-A063-C8C028BD4FB7}"/>
              </a:ext>
            </a:extLst>
          </p:cNvPr>
          <p:cNvPicPr>
            <a:picLocks noChangeAspect="1"/>
          </p:cNvPicPr>
          <p:nvPr/>
        </p:nvPicPr>
        <p:blipFill>
          <a:blip r:embed="rId4"/>
          <a:stretch>
            <a:fillRect/>
          </a:stretch>
        </p:blipFill>
        <p:spPr>
          <a:xfrm>
            <a:off x="1066165" y="4394518"/>
            <a:ext cx="7000876" cy="1713674"/>
          </a:xfrm>
          <a:prstGeom prst="rect">
            <a:avLst/>
          </a:prstGeom>
        </p:spPr>
      </p:pic>
    </p:spTree>
    <p:extLst>
      <p:ext uri="{BB962C8B-B14F-4D97-AF65-F5344CB8AC3E}">
        <p14:creationId xmlns:p14="http://schemas.microsoft.com/office/powerpoint/2010/main" val="193413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effectLst/>
                <a:latin typeface="Arial" pitchFamily="34" charset="0"/>
                <a:cs typeface="Arial" pitchFamily="34" charset="0"/>
              </a:rPr>
              <a:t>Herbal or ‘natural’ products</a:t>
            </a:r>
          </a:p>
        </p:txBody>
      </p:sp>
      <p:pic>
        <p:nvPicPr>
          <p:cNvPr id="3" name="Picture 2">
            <a:extLst>
              <a:ext uri="{FF2B5EF4-FFF2-40B4-BE49-F238E27FC236}">
                <a16:creationId xmlns:a16="http://schemas.microsoft.com/office/drawing/2014/main" id="{297E7320-CCBD-4B75-AD89-B6168577D76E}"/>
              </a:ext>
            </a:extLst>
          </p:cNvPr>
          <p:cNvPicPr>
            <a:picLocks noChangeAspect="1"/>
          </p:cNvPicPr>
          <p:nvPr/>
        </p:nvPicPr>
        <p:blipFill>
          <a:blip r:embed="rId3"/>
          <a:stretch>
            <a:fillRect/>
          </a:stretch>
        </p:blipFill>
        <p:spPr>
          <a:xfrm>
            <a:off x="497840" y="1789251"/>
            <a:ext cx="8188960" cy="4425396"/>
          </a:xfrm>
          <a:prstGeom prst="rect">
            <a:avLst/>
          </a:prstGeom>
        </p:spPr>
      </p:pic>
      <p:sp>
        <p:nvSpPr>
          <p:cNvPr id="4" name="Rectangle 3">
            <a:extLst>
              <a:ext uri="{FF2B5EF4-FFF2-40B4-BE49-F238E27FC236}">
                <a16:creationId xmlns:a16="http://schemas.microsoft.com/office/drawing/2014/main" id="{7BD3ACC6-2A87-4D99-9A0C-98934FE68DE3}"/>
              </a:ext>
            </a:extLst>
          </p:cNvPr>
          <p:cNvSpPr/>
          <p:nvPr/>
        </p:nvSpPr>
        <p:spPr>
          <a:xfrm>
            <a:off x="0" y="6337083"/>
            <a:ext cx="10255777" cy="338554"/>
          </a:xfrm>
          <a:prstGeom prst="rect">
            <a:avLst/>
          </a:prstGeom>
        </p:spPr>
        <p:txBody>
          <a:bodyPr wrap="square">
            <a:spAutoFit/>
          </a:bodyPr>
          <a:lstStyle/>
          <a:p>
            <a:r>
              <a:rPr lang="en-CA" sz="1600" dirty="0">
                <a:solidFill>
                  <a:schemeClr val="tx2"/>
                </a:solidFill>
              </a:rPr>
              <a:t>www.mskcc.org/cancer-care/diagnosis-treatment/symptom-management/integrative-medicine/herbs</a:t>
            </a:r>
          </a:p>
        </p:txBody>
      </p:sp>
    </p:spTree>
    <p:extLst>
      <p:ext uri="{BB962C8B-B14F-4D97-AF65-F5344CB8AC3E}">
        <p14:creationId xmlns:p14="http://schemas.microsoft.com/office/powerpoint/2010/main" val="3258447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686B7F-C9D5-4E69-B1A9-21C7868ECB25}"/>
              </a:ext>
            </a:extLst>
          </p:cNvPr>
          <p:cNvSpPr>
            <a:spLocks noGrp="1"/>
          </p:cNvSpPr>
          <p:nvPr>
            <p:ph idx="1"/>
          </p:nvPr>
        </p:nvSpPr>
        <p:spPr>
          <a:xfrm>
            <a:off x="1621452" y="6368914"/>
            <a:ext cx="8229600" cy="4373563"/>
          </a:xfrm>
        </p:spPr>
        <p:txBody>
          <a:bodyPr/>
          <a:lstStyle/>
          <a:p>
            <a:pPr marL="114300" indent="0">
              <a:buNone/>
            </a:pPr>
            <a:r>
              <a:rPr lang="en-CA" dirty="0">
                <a:latin typeface="Arial" panose="020B0604020202020204" pitchFamily="34" charset="0"/>
                <a:cs typeface="Arial" panose="020B0604020202020204" pitchFamily="34" charset="0"/>
              </a:rPr>
              <a:t>www.youtube.com/watch?v=AqCTLh84tAs</a:t>
            </a:r>
          </a:p>
          <a:p>
            <a:endParaRPr lang="en-CA" dirty="0"/>
          </a:p>
        </p:txBody>
      </p:sp>
      <p:pic>
        <p:nvPicPr>
          <p:cNvPr id="4" name="Picture 3">
            <a:extLst>
              <a:ext uri="{FF2B5EF4-FFF2-40B4-BE49-F238E27FC236}">
                <a16:creationId xmlns:a16="http://schemas.microsoft.com/office/drawing/2014/main" id="{6AAD6002-D8C7-4A12-AC7C-769650284EF2}"/>
              </a:ext>
            </a:extLst>
          </p:cNvPr>
          <p:cNvPicPr>
            <a:picLocks noChangeAspect="1"/>
          </p:cNvPicPr>
          <p:nvPr/>
        </p:nvPicPr>
        <p:blipFill>
          <a:blip r:embed="rId3"/>
          <a:stretch>
            <a:fillRect/>
          </a:stretch>
        </p:blipFill>
        <p:spPr>
          <a:xfrm>
            <a:off x="794656" y="268514"/>
            <a:ext cx="7460343" cy="5964237"/>
          </a:xfrm>
          <a:prstGeom prst="rect">
            <a:avLst/>
          </a:prstGeom>
        </p:spPr>
      </p:pic>
    </p:spTree>
    <p:extLst>
      <p:ext uri="{BB962C8B-B14F-4D97-AF65-F5344CB8AC3E}">
        <p14:creationId xmlns:p14="http://schemas.microsoft.com/office/powerpoint/2010/main" val="17089053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7130D-AFA6-4FA3-8CD2-D2056DD02317}"/>
              </a:ext>
            </a:extLst>
          </p:cNvPr>
          <p:cNvSpPr>
            <a:spLocks noGrp="1"/>
          </p:cNvSpPr>
          <p:nvPr>
            <p:ph type="title"/>
          </p:nvPr>
        </p:nvSpPr>
        <p:spPr/>
        <p:txBody>
          <a:bodyPr>
            <a:normAutofit/>
          </a:bodyPr>
          <a:lstStyle/>
          <a:p>
            <a:r>
              <a:rPr lang="en-CA" sz="3400" dirty="0">
                <a:latin typeface="Arial" panose="020B0604020202020204" pitchFamily="34" charset="0"/>
                <a:cs typeface="Arial" panose="020B0604020202020204" pitchFamily="34" charset="0"/>
              </a:rPr>
              <a:t>Sexual enhancers</a:t>
            </a:r>
          </a:p>
        </p:txBody>
      </p:sp>
    </p:spTree>
    <p:extLst>
      <p:ext uri="{BB962C8B-B14F-4D97-AF65-F5344CB8AC3E}">
        <p14:creationId xmlns:p14="http://schemas.microsoft.com/office/powerpoint/2010/main" val="23811130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CA" sz="3200" dirty="0">
                <a:solidFill>
                  <a:schemeClr val="accent1">
                    <a:lumMod val="75000"/>
                  </a:schemeClr>
                </a:solidFill>
                <a:latin typeface="Arial" pitchFamily="34" charset="0"/>
                <a:cs typeface="Arial" pitchFamily="34" charset="0"/>
              </a:rPr>
              <a:t>Lubricants</a:t>
            </a:r>
          </a:p>
        </p:txBody>
      </p:sp>
      <p:sp>
        <p:nvSpPr>
          <p:cNvPr id="88066" name="AutoShape 2" descr="Unfortunately we are unable to provide accessible alternative text for this. If you require assistance to access this image, please contact help@nature.com or the author"/>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latin typeface="Century Gothic"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398682584"/>
              </p:ext>
            </p:extLst>
          </p:nvPr>
        </p:nvGraphicFramePr>
        <p:xfrm>
          <a:off x="285749" y="1712703"/>
          <a:ext cx="8702975" cy="4591386"/>
        </p:xfrm>
        <a:graphic>
          <a:graphicData uri="http://schemas.openxmlformats.org/drawingml/2006/table">
            <a:tbl>
              <a:tblPr firstRow="1" bandRow="1">
                <a:tableStyleId>{5C22544A-7EE6-4342-B048-85BDC9FD1C3A}</a:tableStyleId>
              </a:tblPr>
              <a:tblGrid>
                <a:gridCol w="8702975">
                  <a:extLst>
                    <a:ext uri="{9D8B030D-6E8A-4147-A177-3AD203B41FA5}">
                      <a16:colId xmlns:a16="http://schemas.microsoft.com/office/drawing/2014/main" val="20001"/>
                    </a:ext>
                  </a:extLst>
                </a:gridCol>
              </a:tblGrid>
              <a:tr h="398661">
                <a:tc>
                  <a:txBody>
                    <a:bodyPr/>
                    <a:lstStyle/>
                    <a:p>
                      <a:r>
                        <a:rPr lang="en-US" sz="2200" baseline="0" dirty="0">
                          <a:latin typeface="Arial" pitchFamily="34" charset="0"/>
                          <a:cs typeface="Arial" pitchFamily="34" charset="0"/>
                        </a:rPr>
                        <a:t>Lubricants</a:t>
                      </a:r>
                      <a:endParaRPr lang="en-US" sz="2200" dirty="0">
                        <a:latin typeface="Arial" pitchFamily="34" charset="0"/>
                        <a:cs typeface="Arial" pitchFamily="34" charset="0"/>
                      </a:endParaRPr>
                    </a:p>
                  </a:txBody>
                  <a:tcPr/>
                </a:tc>
                <a:extLst>
                  <a:ext uri="{0D108BD9-81ED-4DB2-BD59-A6C34878D82A}">
                    <a16:rowId xmlns:a16="http://schemas.microsoft.com/office/drawing/2014/main" val="10000"/>
                  </a:ext>
                </a:extLst>
              </a:tr>
              <a:tr h="398661">
                <a:tc>
                  <a:txBody>
                    <a:bodyPr/>
                    <a:lstStyle/>
                    <a:p>
                      <a:r>
                        <a:rPr lang="en-US" sz="2200" dirty="0">
                          <a:latin typeface="Arial" pitchFamily="34" charset="0"/>
                          <a:cs typeface="Arial" pitchFamily="34" charset="0"/>
                        </a:rPr>
                        <a:t>Available</a:t>
                      </a:r>
                      <a:r>
                        <a:rPr lang="en-US" sz="2200" baseline="0" dirty="0">
                          <a:latin typeface="Arial" pitchFamily="34" charset="0"/>
                          <a:cs typeface="Arial" pitchFamily="34" charset="0"/>
                        </a:rPr>
                        <a:t> in gels or liquids</a:t>
                      </a:r>
                      <a:endParaRPr lang="en-US" sz="2200" dirty="0">
                        <a:latin typeface="Arial" pitchFamily="34" charset="0"/>
                        <a:cs typeface="Arial" pitchFamily="34" charset="0"/>
                      </a:endParaRPr>
                    </a:p>
                  </a:txBody>
                  <a:tcPr/>
                </a:tc>
                <a:extLst>
                  <a:ext uri="{0D108BD9-81ED-4DB2-BD59-A6C34878D82A}">
                    <a16:rowId xmlns:a16="http://schemas.microsoft.com/office/drawing/2014/main" val="10001"/>
                  </a:ext>
                </a:extLst>
              </a:tr>
              <a:tr h="955367">
                <a:tc>
                  <a:txBody>
                    <a:bodyPr/>
                    <a:lstStyle/>
                    <a:p>
                      <a:r>
                        <a:rPr lang="en-US" sz="2200" dirty="0">
                          <a:latin typeface="Arial" pitchFamily="34" charset="0"/>
                          <a:cs typeface="Arial" pitchFamily="34" charset="0"/>
                        </a:rPr>
                        <a:t>Applied in/around the genitals (partner</a:t>
                      </a:r>
                      <a:r>
                        <a:rPr lang="en-US" sz="2200" baseline="0" dirty="0">
                          <a:latin typeface="Arial" pitchFamily="34" charset="0"/>
                          <a:cs typeface="Arial" pitchFamily="34" charset="0"/>
                        </a:rPr>
                        <a:t> too) prior to sexual activity. </a:t>
                      </a:r>
                      <a:br>
                        <a:rPr lang="en-US" sz="2200" baseline="0" dirty="0">
                          <a:latin typeface="Arial" pitchFamily="34" charset="0"/>
                          <a:cs typeface="Arial" pitchFamily="34" charset="0"/>
                        </a:rPr>
                      </a:br>
                      <a:r>
                        <a:rPr lang="en-US" sz="2200" baseline="0" dirty="0">
                          <a:latin typeface="Arial" pitchFamily="34" charset="0"/>
                          <a:cs typeface="Arial" pitchFamily="34" charset="0"/>
                        </a:rPr>
                        <a:t>May need to be replaced during sexual activity.</a:t>
                      </a:r>
                      <a:endParaRPr lang="en-US" sz="2200" dirty="0">
                        <a:latin typeface="Arial" pitchFamily="34" charset="0"/>
                        <a:cs typeface="Arial" pitchFamily="34" charset="0"/>
                      </a:endParaRPr>
                    </a:p>
                  </a:txBody>
                  <a:tcPr/>
                </a:tc>
                <a:extLst>
                  <a:ext uri="{0D108BD9-81ED-4DB2-BD59-A6C34878D82A}">
                    <a16:rowId xmlns:a16="http://schemas.microsoft.com/office/drawing/2014/main" val="10002"/>
                  </a:ext>
                </a:extLst>
              </a:tr>
              <a:tr h="734899">
                <a:tc>
                  <a:txBody>
                    <a:bodyPr/>
                    <a:lstStyle/>
                    <a:p>
                      <a:r>
                        <a:rPr lang="en-US" sz="2200" dirty="0">
                          <a:latin typeface="Arial" pitchFamily="34" charset="0"/>
                          <a:cs typeface="Arial" pitchFamily="34" charset="0"/>
                        </a:rPr>
                        <a:t>Used to minimize</a:t>
                      </a:r>
                      <a:r>
                        <a:rPr lang="en-US" sz="2200" baseline="0" dirty="0">
                          <a:latin typeface="Arial" pitchFamily="34" charset="0"/>
                          <a:cs typeface="Arial" pitchFamily="34" charset="0"/>
                        </a:rPr>
                        <a:t> dryness and pain during sexual activity and pelvic exams</a:t>
                      </a:r>
                      <a:endParaRPr lang="en-US" sz="2200" dirty="0">
                        <a:latin typeface="Arial" pitchFamily="34" charset="0"/>
                        <a:cs typeface="Arial" pitchFamily="34" charset="0"/>
                      </a:endParaRPr>
                    </a:p>
                  </a:txBody>
                  <a:tcPr/>
                </a:tc>
                <a:extLst>
                  <a:ext uri="{0D108BD9-81ED-4DB2-BD59-A6C34878D82A}">
                    <a16:rowId xmlns:a16="http://schemas.microsoft.com/office/drawing/2014/main" val="10003"/>
                  </a:ext>
                </a:extLst>
              </a:tr>
              <a:tr h="734899">
                <a:tc>
                  <a:txBody>
                    <a:bodyPr/>
                    <a:lstStyle/>
                    <a:p>
                      <a:r>
                        <a:rPr lang="en-US" sz="2200" dirty="0">
                          <a:latin typeface="Arial" pitchFamily="34" charset="0"/>
                          <a:cs typeface="Arial" pitchFamily="34" charset="0"/>
                        </a:rPr>
                        <a:t>Water and silicone based recommended;</a:t>
                      </a:r>
                      <a:r>
                        <a:rPr lang="en-US" sz="2200" baseline="0" dirty="0">
                          <a:latin typeface="Arial" pitchFamily="34" charset="0"/>
                          <a:cs typeface="Arial" pitchFamily="34" charset="0"/>
                        </a:rPr>
                        <a:t> water based wash away more easily</a:t>
                      </a:r>
                      <a:endParaRPr lang="en-US" sz="2200" dirty="0">
                        <a:latin typeface="Arial" pitchFamily="34" charset="0"/>
                        <a:cs typeface="Arial" pitchFamily="34" charset="0"/>
                      </a:endParaRPr>
                    </a:p>
                  </a:txBody>
                  <a:tcPr/>
                </a:tc>
                <a:extLst>
                  <a:ext uri="{0D108BD9-81ED-4DB2-BD59-A6C34878D82A}">
                    <a16:rowId xmlns:a16="http://schemas.microsoft.com/office/drawing/2014/main" val="10004"/>
                  </a:ext>
                </a:extLst>
              </a:tr>
              <a:tr h="519848">
                <a:tc>
                  <a:txBody>
                    <a:bodyPr/>
                    <a:lstStyle/>
                    <a:p>
                      <a:r>
                        <a:rPr lang="en-US" sz="2200" dirty="0">
                          <a:latin typeface="Arial" pitchFamily="34" charset="0"/>
                          <a:cs typeface="Arial" pitchFamily="34" charset="0"/>
                        </a:rPr>
                        <a:t>Used immediately before and during sexual activity</a:t>
                      </a:r>
                    </a:p>
                  </a:txBody>
                  <a:tcPr/>
                </a:tc>
                <a:extLst>
                  <a:ext uri="{0D108BD9-81ED-4DB2-BD59-A6C34878D82A}">
                    <a16:rowId xmlns:a16="http://schemas.microsoft.com/office/drawing/2014/main" val="10005"/>
                  </a:ext>
                </a:extLst>
              </a:tr>
              <a:tr h="738731">
                <a:tc>
                  <a:txBody>
                    <a:bodyPr/>
                    <a:lstStyle/>
                    <a:p>
                      <a:r>
                        <a:rPr lang="en-US" sz="2200" dirty="0">
                          <a:latin typeface="Arial" pitchFamily="34" charset="0"/>
                          <a:cs typeface="Arial" pitchFamily="34" charset="0"/>
                        </a:rPr>
                        <a:t>Examples:</a:t>
                      </a:r>
                      <a:r>
                        <a:rPr lang="en-US" sz="2200" baseline="0" dirty="0">
                          <a:latin typeface="Arial" pitchFamily="34" charset="0"/>
                          <a:cs typeface="Arial" pitchFamily="34" charset="0"/>
                        </a:rPr>
                        <a:t> Good Clean Love</a:t>
                      </a:r>
                      <a:r>
                        <a:rPr lang="en-US" sz="2200" baseline="30000" dirty="0">
                          <a:latin typeface="Arial" pitchFamily="34" charset="0"/>
                          <a:cs typeface="Arial" pitchFamily="34" charset="0"/>
                        </a:rPr>
                        <a:t>®</a:t>
                      </a:r>
                      <a:r>
                        <a:rPr lang="en-US" sz="2200" baseline="0" dirty="0">
                          <a:latin typeface="Arial" pitchFamily="34" charset="0"/>
                          <a:cs typeface="Arial" pitchFamily="34" charset="0"/>
                        </a:rPr>
                        <a:t>, </a:t>
                      </a:r>
                      <a:r>
                        <a:rPr lang="en-US" sz="2200" dirty="0">
                          <a:latin typeface="Arial" pitchFamily="34" charset="0"/>
                          <a:cs typeface="Arial" pitchFamily="34" charset="0"/>
                        </a:rPr>
                        <a:t> Liquid</a:t>
                      </a:r>
                      <a:r>
                        <a:rPr lang="en-US" sz="2200" baseline="0" dirty="0">
                          <a:latin typeface="Arial" pitchFamily="34" charset="0"/>
                          <a:cs typeface="Arial" pitchFamily="34" charset="0"/>
                        </a:rPr>
                        <a:t> Silk</a:t>
                      </a:r>
                      <a:r>
                        <a:rPr lang="en-US" sz="2200" baseline="30000" dirty="0">
                          <a:latin typeface="Arial" pitchFamily="34" charset="0"/>
                          <a:cs typeface="Arial" pitchFamily="34" charset="0"/>
                        </a:rPr>
                        <a:t>®</a:t>
                      </a:r>
                      <a:r>
                        <a:rPr lang="en-US" sz="2200" baseline="0" dirty="0">
                          <a:latin typeface="Arial" pitchFamily="34" charset="0"/>
                          <a:cs typeface="Arial" pitchFamily="34" charset="0"/>
                        </a:rPr>
                        <a:t>, KY</a:t>
                      </a:r>
                      <a:r>
                        <a:rPr lang="en-US" sz="2200" baseline="30000" dirty="0">
                          <a:latin typeface="Arial" pitchFamily="34" charset="0"/>
                          <a:cs typeface="Arial" pitchFamily="34" charset="0"/>
                        </a:rPr>
                        <a:t>®</a:t>
                      </a:r>
                      <a:r>
                        <a:rPr lang="en-US" sz="2200" baseline="0" dirty="0">
                          <a:latin typeface="Arial" pitchFamily="34" charset="0"/>
                          <a:cs typeface="Arial" pitchFamily="34" charset="0"/>
                        </a:rPr>
                        <a:t>, Gun Oil</a:t>
                      </a:r>
                      <a:r>
                        <a:rPr lang="en-US" sz="2200" baseline="30000" dirty="0">
                          <a:latin typeface="Arial" pitchFamily="34" charset="0"/>
                          <a:cs typeface="Arial" pitchFamily="34" charset="0"/>
                        </a:rPr>
                        <a:t>®</a:t>
                      </a:r>
                      <a:r>
                        <a:rPr lang="en-US" sz="2200" baseline="0" dirty="0">
                          <a:latin typeface="Arial" pitchFamily="34" charset="0"/>
                          <a:cs typeface="Arial" pitchFamily="34" charset="0"/>
                        </a:rPr>
                        <a:t>, </a:t>
                      </a:r>
                      <a:r>
                        <a:rPr lang="en-US" sz="2200" baseline="0" dirty="0" err="1">
                          <a:latin typeface="Arial" pitchFamily="34" charset="0"/>
                          <a:cs typeface="Arial" pitchFamily="34" charset="0"/>
                        </a:rPr>
                        <a:t>O’My</a:t>
                      </a:r>
                      <a:r>
                        <a:rPr lang="en-US" sz="2200" baseline="30000" dirty="0">
                          <a:latin typeface="Arial" pitchFamily="34" charset="0"/>
                          <a:cs typeface="Arial" pitchFamily="34" charset="0"/>
                        </a:rPr>
                        <a:t>™</a:t>
                      </a:r>
                      <a:endParaRPr lang="en-US" sz="2200" dirty="0">
                        <a:latin typeface="Arial" pitchFamily="34" charset="0"/>
                        <a:cs typeface="Arial" pitchFamily="34" charset="0"/>
                      </a:endParaRPr>
                    </a:p>
                  </a:txBody>
                  <a:tcPr/>
                </a:tc>
                <a:extLst>
                  <a:ext uri="{0D108BD9-81ED-4DB2-BD59-A6C34878D82A}">
                    <a16:rowId xmlns:a16="http://schemas.microsoft.com/office/drawing/2014/main" val="10006"/>
                  </a:ext>
                </a:extLst>
              </a:tr>
            </a:tbl>
          </a:graphicData>
        </a:graphic>
      </p:graphicFrame>
      <p:sp>
        <p:nvSpPr>
          <p:cNvPr id="88093" name="TextBox 6"/>
          <p:cNvSpPr txBox="1">
            <a:spLocks noChangeArrowheads="1"/>
          </p:cNvSpPr>
          <p:nvPr/>
        </p:nvSpPr>
        <p:spPr bwMode="auto">
          <a:xfrm>
            <a:off x="2101845" y="6415927"/>
            <a:ext cx="6130926" cy="307777"/>
          </a:xfrm>
          <a:prstGeom prst="rect">
            <a:avLst/>
          </a:prstGeom>
          <a:noFill/>
          <a:ln w="9525">
            <a:noFill/>
            <a:miter lim="800000"/>
            <a:headEnd/>
            <a:tailEnd/>
          </a:ln>
        </p:spPr>
        <p:txBody>
          <a:bodyPr wrap="square">
            <a:spAutoFit/>
          </a:bodyPr>
          <a:lstStyle/>
          <a:p>
            <a:r>
              <a:rPr lang="en-US" sz="1400" dirty="0">
                <a:solidFill>
                  <a:schemeClr val="tx2"/>
                </a:solidFill>
                <a:cs typeface="Arial" charset="0"/>
              </a:rPr>
              <a:t>Carter et al. 2011. Journal of Sexual Medicine. 8: 549-559.</a:t>
            </a:r>
          </a:p>
        </p:txBody>
      </p:sp>
    </p:spTree>
    <p:extLst>
      <p:ext uri="{BB962C8B-B14F-4D97-AF65-F5344CB8AC3E}">
        <p14:creationId xmlns:p14="http://schemas.microsoft.com/office/powerpoint/2010/main" val="39147591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 result for good clean lo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746" y="2001653"/>
            <a:ext cx="1765481" cy="2291643"/>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241849" y="5594527"/>
            <a:ext cx="7164032" cy="1446550"/>
          </a:xfrm>
          <a:prstGeom prst="rect">
            <a:avLst/>
          </a:prstGeom>
        </p:spPr>
        <p:txBody>
          <a:bodyPr wrap="square">
            <a:spAutoFit/>
          </a:bodyPr>
          <a:lstStyle/>
          <a:p>
            <a:r>
              <a:rPr lang="en-CA" sz="1400" dirty="0">
                <a:solidFill>
                  <a:schemeClr val="tx2"/>
                </a:solidFill>
                <a:latin typeface="Arial" panose="020B0604020202020204" pitchFamily="34" charset="0"/>
                <a:cs typeface="Arial" panose="020B0604020202020204" pitchFamily="34" charset="0"/>
              </a:rPr>
              <a:t>https://goodcleanlove.com/product-category/personal-lubricants/</a:t>
            </a:r>
          </a:p>
          <a:p>
            <a:r>
              <a:rPr lang="en-CA" sz="1400" dirty="0">
                <a:solidFill>
                  <a:schemeClr val="tx2"/>
                </a:solidFill>
                <a:latin typeface="Arial" panose="020B0604020202020204" pitchFamily="34" charset="0"/>
                <a:cs typeface="Arial" panose="020B0604020202020204" pitchFamily="34" charset="0"/>
              </a:rPr>
              <a:t>liquidsilk.com</a:t>
            </a:r>
          </a:p>
          <a:p>
            <a:r>
              <a:rPr lang="en-CA" sz="1400" dirty="0">
                <a:solidFill>
                  <a:schemeClr val="tx2"/>
                </a:solidFill>
                <a:latin typeface="Arial" panose="020B0604020202020204" pitchFamily="34" charset="0"/>
                <a:cs typeface="Arial" panose="020B0604020202020204" pitchFamily="34" charset="0"/>
              </a:rPr>
              <a:t>http://sliquid.com/</a:t>
            </a:r>
          </a:p>
          <a:p>
            <a:r>
              <a:rPr lang="en-CA" sz="1400" dirty="0">
                <a:solidFill>
                  <a:schemeClr val="tx2"/>
                </a:solidFill>
                <a:latin typeface="Arial" panose="020B0604020202020204" pitchFamily="34" charset="0"/>
                <a:cs typeface="Arial" panose="020B0604020202020204" pitchFamily="34" charset="0"/>
              </a:rPr>
              <a:t>www.yesyesyes.org/</a:t>
            </a:r>
          </a:p>
          <a:p>
            <a:r>
              <a:rPr lang="en-CA" sz="1400" dirty="0">
                <a:solidFill>
                  <a:schemeClr val="tx2"/>
                </a:solidFill>
                <a:latin typeface="Arial" panose="020B0604020202020204" pitchFamily="34" charset="0"/>
                <a:cs typeface="Arial" panose="020B0604020202020204" pitchFamily="34" charset="0"/>
              </a:rPr>
              <a:t>www.gunoil.com</a:t>
            </a:r>
          </a:p>
          <a:p>
            <a:endParaRPr lang="en-CA" dirty="0"/>
          </a:p>
        </p:txBody>
      </p:sp>
      <p:pic>
        <p:nvPicPr>
          <p:cNvPr id="2056" name="Picture 8" descr="Image result for liquid sil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5706" y="4238534"/>
            <a:ext cx="2400300" cy="1485373"/>
          </a:xfrm>
          <a:prstGeom prst="rect">
            <a:avLst/>
          </a:prstGeom>
          <a:noFill/>
          <a:extLst>
            <a:ext uri="{909E8E84-426E-40dd-AFC4-6F175D3DCCD1}">
              <a14:hiddenFill xmlns="" xmlns:a14="http://schemas.microsoft.com/office/drawing/2010/main">
                <a:solidFill>
                  <a:srgbClr val="FFFFFF"/>
                </a:solidFill>
              </a14:hiddenFill>
            </a:ext>
          </a:extLst>
        </p:spPr>
      </p:pic>
      <p:pic>
        <p:nvPicPr>
          <p:cNvPr id="2060" name="Picture 12" descr="Image result for sliqu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5433" y="1259840"/>
            <a:ext cx="1883675" cy="2503596"/>
          </a:xfrm>
          <a:prstGeom prst="rect">
            <a:avLst/>
          </a:prstGeom>
          <a:noFill/>
          <a:extLst>
            <a:ext uri="{909E8E84-426E-40dd-AFC4-6F175D3DCCD1}">
              <a14:hiddenFill xmlns="" xmlns:a14="http://schemas.microsoft.com/office/drawing/2010/main">
                <a:solidFill>
                  <a:srgbClr val="FFFFFF"/>
                </a:solidFill>
              </a14:hiddenFill>
            </a:ext>
          </a:extLst>
        </p:spPr>
      </p:pic>
      <p:pic>
        <p:nvPicPr>
          <p:cNvPr id="2064" name="Picture 16" descr="Image result for yes lubrica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9894" y="2117648"/>
            <a:ext cx="1301467" cy="1791321"/>
          </a:xfrm>
          <a:prstGeom prst="rect">
            <a:avLst/>
          </a:prstGeom>
          <a:noFill/>
          <a:extLst>
            <a:ext uri="{909E8E84-426E-40dd-AFC4-6F175D3DCCD1}">
              <a14:hiddenFill xmlns="" xmlns:a14="http://schemas.microsoft.com/office/drawing/2010/main">
                <a:solidFill>
                  <a:srgbClr val="FFFFFF"/>
                </a:solidFill>
              </a14:hiddenFill>
            </a:ext>
          </a:extLst>
        </p:spPr>
      </p:pic>
      <p:pic>
        <p:nvPicPr>
          <p:cNvPr id="2066" name="Picture 18" descr="Image result for coconut oi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6611" y="3671273"/>
            <a:ext cx="2687035" cy="1699022"/>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A67166D9-C915-4D09-8EBF-9ED53BDFCF62}"/>
              </a:ext>
            </a:extLst>
          </p:cNvPr>
          <p:cNvSpPr>
            <a:spLocks noGrp="1"/>
          </p:cNvSpPr>
          <p:nvPr>
            <p:ph type="title"/>
          </p:nvPr>
        </p:nvSpPr>
        <p:spPr>
          <a:xfrm>
            <a:off x="405130" y="407988"/>
            <a:ext cx="8261350" cy="1039812"/>
          </a:xfrm>
        </p:spPr>
        <p:txBody>
          <a:bodyPr>
            <a:normAutofit/>
          </a:bodyPr>
          <a:lstStyle/>
          <a:p>
            <a:r>
              <a:rPr lang="en-CA" sz="3200" dirty="0">
                <a:latin typeface="Arial" panose="020B0604020202020204" pitchFamily="34" charset="0"/>
                <a:cs typeface="Arial" panose="020B0604020202020204" pitchFamily="34" charset="0"/>
              </a:rPr>
              <a:t>Lubricants: Examples</a:t>
            </a:r>
          </a:p>
        </p:txBody>
      </p:sp>
      <p:pic>
        <p:nvPicPr>
          <p:cNvPr id="2" name="Picture 1">
            <a:extLst>
              <a:ext uri="{FF2B5EF4-FFF2-40B4-BE49-F238E27FC236}">
                <a16:creationId xmlns:a16="http://schemas.microsoft.com/office/drawing/2014/main" id="{C5E87B5E-3C13-4BC4-953C-95CDA34EBC30}"/>
              </a:ext>
            </a:extLst>
          </p:cNvPr>
          <p:cNvPicPr>
            <a:picLocks noChangeAspect="1"/>
          </p:cNvPicPr>
          <p:nvPr/>
        </p:nvPicPr>
        <p:blipFill>
          <a:blip r:embed="rId8"/>
          <a:stretch>
            <a:fillRect/>
          </a:stretch>
        </p:blipFill>
        <p:spPr>
          <a:xfrm>
            <a:off x="7405881" y="2001653"/>
            <a:ext cx="1266223" cy="2052770"/>
          </a:xfrm>
          <a:prstGeom prst="rect">
            <a:avLst/>
          </a:prstGeom>
        </p:spPr>
      </p:pic>
    </p:spTree>
    <p:extLst>
      <p:ext uri="{BB962C8B-B14F-4D97-AF65-F5344CB8AC3E}">
        <p14:creationId xmlns:p14="http://schemas.microsoft.com/office/powerpoint/2010/main" val="14761386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US" dirty="0">
                <a:solidFill>
                  <a:schemeClr val="accent1">
                    <a:lumMod val="75000"/>
                  </a:schemeClr>
                </a:solidFill>
                <a:latin typeface="Arial" pitchFamily="34" charset="0"/>
                <a:cs typeface="Arial" pitchFamily="34" charset="0"/>
              </a:rPr>
              <a:t>Vibrators</a:t>
            </a:r>
          </a:p>
        </p:txBody>
      </p:sp>
      <p:pic>
        <p:nvPicPr>
          <p:cNvPr id="94212" name="Picture 5"/>
          <p:cNvPicPr>
            <a:picLocks noChangeAspect="1"/>
          </p:cNvPicPr>
          <p:nvPr/>
        </p:nvPicPr>
        <p:blipFill>
          <a:blip r:embed="rId3"/>
          <a:srcRect/>
          <a:stretch>
            <a:fillRect/>
          </a:stretch>
        </p:blipFill>
        <p:spPr bwMode="auto">
          <a:xfrm>
            <a:off x="6142811" y="4241073"/>
            <a:ext cx="2189390" cy="2075294"/>
          </a:xfrm>
          <a:prstGeom prst="rect">
            <a:avLst/>
          </a:prstGeom>
          <a:noFill/>
          <a:ln w="9525">
            <a:noFill/>
            <a:miter lim="800000"/>
            <a:headEnd/>
            <a:tailEnd/>
          </a:ln>
        </p:spPr>
      </p:pic>
      <p:sp>
        <p:nvSpPr>
          <p:cNvPr id="6" name="TextBox 5"/>
          <p:cNvSpPr txBox="1"/>
          <p:nvPr/>
        </p:nvSpPr>
        <p:spPr>
          <a:xfrm>
            <a:off x="3003957" y="5720472"/>
            <a:ext cx="3889041" cy="954107"/>
          </a:xfrm>
          <a:prstGeom prst="rect">
            <a:avLst/>
          </a:prstGeom>
          <a:noFill/>
        </p:spPr>
        <p:txBody>
          <a:bodyPr wrap="square" rtlCol="0">
            <a:spAutoFit/>
          </a:bodyPr>
          <a:lstStyle/>
          <a:p>
            <a:r>
              <a:rPr lang="en-US" sz="1400" dirty="0">
                <a:solidFill>
                  <a:schemeClr val="tx2"/>
                </a:solidFill>
              </a:rPr>
              <a:t>www.lelo.com</a:t>
            </a:r>
            <a:br>
              <a:rPr lang="en-US" sz="1400" dirty="0">
                <a:solidFill>
                  <a:schemeClr val="tx2"/>
                </a:solidFill>
              </a:rPr>
            </a:br>
            <a:r>
              <a:rPr lang="en-CA" sz="1400" dirty="0">
                <a:solidFill>
                  <a:schemeClr val="tx2"/>
                </a:solidFill>
              </a:rPr>
              <a:t>we-vibe.com</a:t>
            </a:r>
            <a:br>
              <a:rPr lang="en-CA" sz="1400" dirty="0">
                <a:solidFill>
                  <a:schemeClr val="tx2"/>
                </a:solidFill>
              </a:rPr>
            </a:br>
            <a:r>
              <a:rPr lang="en-CA" sz="1400" dirty="0">
                <a:solidFill>
                  <a:schemeClr val="tx2"/>
                </a:solidFill>
              </a:rPr>
              <a:t>www.ohmibod.com</a:t>
            </a:r>
            <a:br>
              <a:rPr lang="en-CA" sz="1400" dirty="0">
                <a:solidFill>
                  <a:schemeClr val="tx2"/>
                </a:solidFill>
              </a:rPr>
            </a:br>
            <a:r>
              <a:rPr lang="en-US" sz="1400" dirty="0">
                <a:solidFill>
                  <a:schemeClr val="tx2"/>
                </a:solidFill>
              </a:rPr>
              <a:t>www.hotoctopuss.com/pulse-iii/</a:t>
            </a:r>
          </a:p>
        </p:txBody>
      </p:sp>
      <p:pic>
        <p:nvPicPr>
          <p:cNvPr id="8" name="Picture 7"/>
          <p:cNvPicPr>
            <a:picLocks noChangeAspect="1"/>
          </p:cNvPicPr>
          <p:nvPr/>
        </p:nvPicPr>
        <p:blipFill>
          <a:blip r:embed="rId4"/>
          <a:stretch>
            <a:fillRect/>
          </a:stretch>
        </p:blipFill>
        <p:spPr>
          <a:xfrm>
            <a:off x="524822" y="4609277"/>
            <a:ext cx="2047062" cy="1395631"/>
          </a:xfrm>
          <a:prstGeom prst="rect">
            <a:avLst/>
          </a:prstGeom>
        </p:spPr>
      </p:pic>
      <p:pic>
        <p:nvPicPr>
          <p:cNvPr id="9" name="Picture 8"/>
          <p:cNvPicPr>
            <a:picLocks noChangeAspect="1"/>
          </p:cNvPicPr>
          <p:nvPr/>
        </p:nvPicPr>
        <p:blipFill>
          <a:blip r:embed="rId5"/>
          <a:stretch>
            <a:fillRect/>
          </a:stretch>
        </p:blipFill>
        <p:spPr>
          <a:xfrm>
            <a:off x="354553" y="6008194"/>
            <a:ext cx="2387600" cy="63274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649" y="1396477"/>
            <a:ext cx="1708868" cy="1450240"/>
          </a:xfrm>
          <a:prstGeom prst="rect">
            <a:avLst/>
          </a:prstGeom>
        </p:spPr>
      </p:pic>
      <p:pic>
        <p:nvPicPr>
          <p:cNvPr id="11" name="Picture 10">
            <a:extLst>
              <a:ext uri="{FF2B5EF4-FFF2-40B4-BE49-F238E27FC236}">
                <a16:creationId xmlns:a16="http://schemas.microsoft.com/office/drawing/2014/main" id="{E071D4CA-4B20-48C1-A51C-8EF3427E446A}"/>
              </a:ext>
            </a:extLst>
          </p:cNvPr>
          <p:cNvPicPr>
            <a:picLocks noChangeAspect="1"/>
          </p:cNvPicPr>
          <p:nvPr/>
        </p:nvPicPr>
        <p:blipFill>
          <a:blip r:embed="rId7"/>
          <a:stretch>
            <a:fillRect/>
          </a:stretch>
        </p:blipFill>
        <p:spPr>
          <a:xfrm>
            <a:off x="762906" y="2626345"/>
            <a:ext cx="2256044" cy="1731490"/>
          </a:xfrm>
          <a:prstGeom prst="rect">
            <a:avLst/>
          </a:prstGeom>
        </p:spPr>
      </p:pic>
      <p:pic>
        <p:nvPicPr>
          <p:cNvPr id="12" name="Picture 11">
            <a:extLst>
              <a:ext uri="{FF2B5EF4-FFF2-40B4-BE49-F238E27FC236}">
                <a16:creationId xmlns:a16="http://schemas.microsoft.com/office/drawing/2014/main" id="{50834D98-68F3-4718-8652-D66A81C8A717}"/>
              </a:ext>
            </a:extLst>
          </p:cNvPr>
          <p:cNvPicPr>
            <a:picLocks noChangeAspect="1"/>
          </p:cNvPicPr>
          <p:nvPr/>
        </p:nvPicPr>
        <p:blipFill>
          <a:blip r:embed="rId8"/>
          <a:stretch>
            <a:fillRect/>
          </a:stretch>
        </p:blipFill>
        <p:spPr>
          <a:xfrm>
            <a:off x="5920668" y="2083915"/>
            <a:ext cx="2257425" cy="2133600"/>
          </a:xfrm>
          <a:prstGeom prst="rect">
            <a:avLst/>
          </a:prstGeom>
        </p:spPr>
      </p:pic>
      <p:pic>
        <p:nvPicPr>
          <p:cNvPr id="14" name="Picture 13">
            <a:extLst>
              <a:ext uri="{FF2B5EF4-FFF2-40B4-BE49-F238E27FC236}">
                <a16:creationId xmlns:a16="http://schemas.microsoft.com/office/drawing/2014/main" id="{8620379D-1E4B-4A8D-98ED-5F298419558D}"/>
              </a:ext>
            </a:extLst>
          </p:cNvPr>
          <p:cNvPicPr>
            <a:picLocks noChangeAspect="1"/>
          </p:cNvPicPr>
          <p:nvPr/>
        </p:nvPicPr>
        <p:blipFill>
          <a:blip r:embed="rId9"/>
          <a:stretch>
            <a:fillRect/>
          </a:stretch>
        </p:blipFill>
        <p:spPr>
          <a:xfrm>
            <a:off x="3211599" y="1916373"/>
            <a:ext cx="2426318" cy="1685925"/>
          </a:xfrm>
          <a:prstGeom prst="rect">
            <a:avLst/>
          </a:prstGeom>
        </p:spPr>
      </p:pic>
      <p:pic>
        <p:nvPicPr>
          <p:cNvPr id="5" name="Picture 4">
            <a:extLst>
              <a:ext uri="{FF2B5EF4-FFF2-40B4-BE49-F238E27FC236}">
                <a16:creationId xmlns:a16="http://schemas.microsoft.com/office/drawing/2014/main" id="{1323E53B-E6F2-4702-8036-8CC412A1BF64}"/>
              </a:ext>
            </a:extLst>
          </p:cNvPr>
          <p:cNvPicPr>
            <a:picLocks noChangeAspect="1"/>
          </p:cNvPicPr>
          <p:nvPr/>
        </p:nvPicPr>
        <p:blipFill>
          <a:blip r:embed="rId10"/>
          <a:stretch>
            <a:fillRect/>
          </a:stretch>
        </p:blipFill>
        <p:spPr>
          <a:xfrm>
            <a:off x="3277354" y="3818612"/>
            <a:ext cx="2175397" cy="1713502"/>
          </a:xfrm>
          <a:prstGeom prst="rect">
            <a:avLst/>
          </a:prstGeom>
        </p:spPr>
      </p:pic>
      <p:pic>
        <p:nvPicPr>
          <p:cNvPr id="7" name="Picture 6">
            <a:extLst>
              <a:ext uri="{FF2B5EF4-FFF2-40B4-BE49-F238E27FC236}">
                <a16:creationId xmlns:a16="http://schemas.microsoft.com/office/drawing/2014/main" id="{E41FDBD1-33A7-49E4-8760-82AB698C36F6}"/>
              </a:ext>
            </a:extLst>
          </p:cNvPr>
          <p:cNvPicPr>
            <a:picLocks noChangeAspect="1"/>
          </p:cNvPicPr>
          <p:nvPr/>
        </p:nvPicPr>
        <p:blipFill>
          <a:blip r:embed="rId11"/>
          <a:stretch>
            <a:fillRect/>
          </a:stretch>
        </p:blipFill>
        <p:spPr>
          <a:xfrm>
            <a:off x="129053" y="1395559"/>
            <a:ext cx="4581525" cy="5325661"/>
          </a:xfrm>
          <a:prstGeom prst="rect">
            <a:avLst/>
          </a:prstGeom>
        </p:spPr>
      </p:pic>
      <p:pic>
        <p:nvPicPr>
          <p:cNvPr id="10" name="Picture 9">
            <a:extLst>
              <a:ext uri="{FF2B5EF4-FFF2-40B4-BE49-F238E27FC236}">
                <a16:creationId xmlns:a16="http://schemas.microsoft.com/office/drawing/2014/main" id="{3BB7D683-37F7-4A05-BE40-0F4989F970EA}"/>
              </a:ext>
            </a:extLst>
          </p:cNvPr>
          <p:cNvPicPr>
            <a:picLocks noChangeAspect="1"/>
          </p:cNvPicPr>
          <p:nvPr/>
        </p:nvPicPr>
        <p:blipFill>
          <a:blip r:embed="rId12"/>
          <a:stretch>
            <a:fillRect/>
          </a:stretch>
        </p:blipFill>
        <p:spPr>
          <a:xfrm>
            <a:off x="4680726" y="1395559"/>
            <a:ext cx="4319677" cy="5337029"/>
          </a:xfrm>
          <a:prstGeom prst="rect">
            <a:avLst/>
          </a:prstGeom>
        </p:spPr>
      </p:pic>
    </p:spTree>
    <p:extLst>
      <p:ext uri="{BB962C8B-B14F-4D97-AF65-F5344CB8AC3E}">
        <p14:creationId xmlns:p14="http://schemas.microsoft.com/office/powerpoint/2010/main" val="277347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AAEB5D-5001-4083-9CDD-B3C9A7F43752}"/>
              </a:ext>
            </a:extLst>
          </p:cNvPr>
          <p:cNvPicPr>
            <a:picLocks noChangeAspect="1"/>
          </p:cNvPicPr>
          <p:nvPr/>
        </p:nvPicPr>
        <p:blipFill>
          <a:blip r:embed="rId3"/>
          <a:stretch>
            <a:fillRect/>
          </a:stretch>
        </p:blipFill>
        <p:spPr>
          <a:xfrm>
            <a:off x="2104588" y="693211"/>
            <a:ext cx="4480560" cy="3532094"/>
          </a:xfrm>
          <a:prstGeom prst="rect">
            <a:avLst/>
          </a:prstGeom>
        </p:spPr>
      </p:pic>
      <p:pic>
        <p:nvPicPr>
          <p:cNvPr id="6" name="Picture 5">
            <a:extLst>
              <a:ext uri="{FF2B5EF4-FFF2-40B4-BE49-F238E27FC236}">
                <a16:creationId xmlns:a16="http://schemas.microsoft.com/office/drawing/2014/main" id="{80950DAD-8DB5-4D0A-893F-67FF9652FCDC}"/>
              </a:ext>
            </a:extLst>
          </p:cNvPr>
          <p:cNvPicPr>
            <a:picLocks noChangeAspect="1"/>
          </p:cNvPicPr>
          <p:nvPr/>
        </p:nvPicPr>
        <p:blipFill>
          <a:blip r:embed="rId4"/>
          <a:stretch>
            <a:fillRect/>
          </a:stretch>
        </p:blipFill>
        <p:spPr>
          <a:xfrm>
            <a:off x="0" y="619628"/>
            <a:ext cx="2523023" cy="3559886"/>
          </a:xfrm>
          <a:prstGeom prst="rect">
            <a:avLst/>
          </a:prstGeom>
        </p:spPr>
      </p:pic>
      <p:pic>
        <p:nvPicPr>
          <p:cNvPr id="7" name="Picture 4">
            <a:extLst>
              <a:ext uri="{FF2B5EF4-FFF2-40B4-BE49-F238E27FC236}">
                <a16:creationId xmlns:a16="http://schemas.microsoft.com/office/drawing/2014/main" id="{6020EFAD-7545-4E42-BA8D-F3ABC84A8691}"/>
              </a:ext>
            </a:extLst>
          </p:cNvPr>
          <p:cNvPicPr>
            <a:picLocks noChangeAspect="1"/>
          </p:cNvPicPr>
          <p:nvPr/>
        </p:nvPicPr>
        <p:blipFill>
          <a:blip r:embed="rId5"/>
          <a:srcRect/>
          <a:stretch>
            <a:fillRect/>
          </a:stretch>
        </p:blipFill>
        <p:spPr bwMode="auto">
          <a:xfrm>
            <a:off x="6610090" y="1267718"/>
            <a:ext cx="2175918" cy="2383079"/>
          </a:xfrm>
          <a:prstGeom prst="rect">
            <a:avLst/>
          </a:prstGeom>
          <a:noFill/>
          <a:ln w="9525">
            <a:noFill/>
            <a:miter lim="800000"/>
            <a:headEnd/>
            <a:tailEnd/>
          </a:ln>
        </p:spPr>
      </p:pic>
      <p:pic>
        <p:nvPicPr>
          <p:cNvPr id="18434" name="Picture 2" descr="Image result for pejazzle">
            <a:extLst>
              <a:ext uri="{FF2B5EF4-FFF2-40B4-BE49-F238E27FC236}">
                <a16:creationId xmlns:a16="http://schemas.microsoft.com/office/drawing/2014/main" id="{2EF46F62-4914-4CF9-85CE-29B5A0DCE8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0267" y="3872493"/>
            <a:ext cx="3607921" cy="21795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C927F18-1D3E-4781-B343-66020C4F10E1}"/>
              </a:ext>
            </a:extLst>
          </p:cNvPr>
          <p:cNvSpPr/>
          <p:nvPr/>
        </p:nvSpPr>
        <p:spPr>
          <a:xfrm>
            <a:off x="-36576" y="6287062"/>
            <a:ext cx="9582912" cy="523220"/>
          </a:xfrm>
          <a:prstGeom prst="rect">
            <a:avLst/>
          </a:prstGeom>
        </p:spPr>
        <p:txBody>
          <a:bodyPr wrap="square">
            <a:spAutoFit/>
          </a:bodyPr>
          <a:lstStyle/>
          <a:p>
            <a:r>
              <a:rPr lang="en-CA" sz="1400" dirty="0">
                <a:solidFill>
                  <a:schemeClr val="tx2"/>
                </a:solidFill>
              </a:rPr>
              <a:t>www.nkdwaxing.com/wp-content/uploads/2014/11/nkd-waxing-nottingham-festive-vajazzle-01-e1417276566432.jpg</a:t>
            </a:r>
          </a:p>
          <a:p>
            <a:r>
              <a:rPr lang="en-CA" sz="1400" dirty="0">
                <a:solidFill>
                  <a:schemeClr val="tx2"/>
                </a:solidFill>
              </a:rPr>
              <a:t>www.morandinipeople.com/lepilation-integrale-gagne-du-terrain-chez-les-hommes/news/53639/attachment/pejazzle</a:t>
            </a:r>
          </a:p>
        </p:txBody>
      </p:sp>
      <p:pic>
        <p:nvPicPr>
          <p:cNvPr id="5" name="Picture 4">
            <a:extLst>
              <a:ext uri="{FF2B5EF4-FFF2-40B4-BE49-F238E27FC236}">
                <a16:creationId xmlns:a16="http://schemas.microsoft.com/office/drawing/2014/main" id="{C0461954-956D-446A-9F29-1B52A3AAFF28}"/>
              </a:ext>
            </a:extLst>
          </p:cNvPr>
          <p:cNvPicPr>
            <a:picLocks noChangeAspect="1"/>
          </p:cNvPicPr>
          <p:nvPr/>
        </p:nvPicPr>
        <p:blipFill>
          <a:blip r:embed="rId7"/>
          <a:stretch>
            <a:fillRect/>
          </a:stretch>
        </p:blipFill>
        <p:spPr>
          <a:xfrm>
            <a:off x="5348188" y="3108960"/>
            <a:ext cx="3795812" cy="3025454"/>
          </a:xfrm>
          <a:prstGeom prst="rect">
            <a:avLst/>
          </a:prstGeom>
        </p:spPr>
      </p:pic>
    </p:spTree>
    <p:extLst>
      <p:ext uri="{BB962C8B-B14F-4D97-AF65-F5344CB8AC3E}">
        <p14:creationId xmlns:p14="http://schemas.microsoft.com/office/powerpoint/2010/main" val="260492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F0EF4B-6934-487C-96EA-B4997DA675EB}"/>
              </a:ext>
            </a:extLst>
          </p:cNvPr>
          <p:cNvPicPr>
            <a:picLocks noChangeAspect="1"/>
          </p:cNvPicPr>
          <p:nvPr/>
        </p:nvPicPr>
        <p:blipFill>
          <a:blip r:embed="rId3"/>
          <a:stretch>
            <a:fillRect/>
          </a:stretch>
        </p:blipFill>
        <p:spPr>
          <a:xfrm>
            <a:off x="679069" y="1684755"/>
            <a:ext cx="7754112" cy="4648200"/>
          </a:xfrm>
          <a:prstGeom prst="rect">
            <a:avLst/>
          </a:prstGeom>
        </p:spPr>
      </p:pic>
      <p:sp>
        <p:nvSpPr>
          <p:cNvPr id="5" name="Rectangle 4">
            <a:extLst>
              <a:ext uri="{FF2B5EF4-FFF2-40B4-BE49-F238E27FC236}">
                <a16:creationId xmlns:a16="http://schemas.microsoft.com/office/drawing/2014/main" id="{F5FF366C-30B6-4495-B589-3DE3ACAAE00B}"/>
              </a:ext>
            </a:extLst>
          </p:cNvPr>
          <p:cNvSpPr/>
          <p:nvPr/>
        </p:nvSpPr>
        <p:spPr>
          <a:xfrm>
            <a:off x="2638645" y="6418921"/>
            <a:ext cx="6017419" cy="307777"/>
          </a:xfrm>
          <a:prstGeom prst="rect">
            <a:avLst/>
          </a:prstGeom>
        </p:spPr>
        <p:txBody>
          <a:bodyPr wrap="square">
            <a:spAutoFit/>
          </a:bodyPr>
          <a:lstStyle/>
          <a:p>
            <a:r>
              <a:rPr lang="da-DK" sz="1400" dirty="0">
                <a:solidFill>
                  <a:schemeClr val="tx2"/>
                </a:solidFill>
              </a:rPr>
              <a:t>Walker et al. 2015. Nat Rev Urol,12(3):167-76.</a:t>
            </a:r>
          </a:p>
        </p:txBody>
      </p:sp>
      <p:sp>
        <p:nvSpPr>
          <p:cNvPr id="6" name="Title 5">
            <a:extLst>
              <a:ext uri="{FF2B5EF4-FFF2-40B4-BE49-F238E27FC236}">
                <a16:creationId xmlns:a16="http://schemas.microsoft.com/office/drawing/2014/main" id="{D44B2D74-0BD1-4824-B5C6-726CCCCC7677}"/>
              </a:ext>
            </a:extLst>
          </p:cNvPr>
          <p:cNvSpPr>
            <a:spLocks noGrp="1"/>
          </p:cNvSpPr>
          <p:nvPr>
            <p:ph type="title"/>
          </p:nvPr>
        </p:nvSpPr>
        <p:spPr/>
        <p:txBody>
          <a:bodyPr>
            <a:normAutofit/>
          </a:bodyPr>
          <a:lstStyle/>
          <a:p>
            <a:r>
              <a:rPr lang="en-CA" sz="2800" dirty="0">
                <a:latin typeface="Arial" panose="020B0604020202020204" pitchFamily="34" charset="0"/>
                <a:cs typeface="Arial" panose="020B0604020202020204" pitchFamily="34" charset="0"/>
              </a:rPr>
              <a:t>Preserving Intimacy – </a:t>
            </a:r>
            <a:br>
              <a:rPr lang="en-CA" sz="2800" dirty="0">
                <a:latin typeface="Arial" panose="020B0604020202020204" pitchFamily="34" charset="0"/>
                <a:cs typeface="Arial" panose="020B0604020202020204" pitchFamily="34" charset="0"/>
              </a:rPr>
            </a:br>
            <a:r>
              <a:rPr lang="en-CA" sz="2800" dirty="0">
                <a:latin typeface="Arial" panose="020B0604020202020204" pitchFamily="34" charset="0"/>
                <a:cs typeface="Arial" panose="020B0604020202020204" pitchFamily="34" charset="0"/>
              </a:rPr>
              <a:t>Physical and Beyond</a:t>
            </a:r>
          </a:p>
        </p:txBody>
      </p:sp>
    </p:spTree>
    <p:extLst>
      <p:ext uri="{BB962C8B-B14F-4D97-AF65-F5344CB8AC3E}">
        <p14:creationId xmlns:p14="http://schemas.microsoft.com/office/powerpoint/2010/main" val="13705179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fontAlgn="auto" hangingPunct="1">
              <a:spcAft>
                <a:spcPts val="0"/>
              </a:spcAft>
              <a:defRPr/>
            </a:pPr>
            <a:r>
              <a:rPr dirty="0">
                <a:effectLst/>
                <a:latin typeface="Arial" charset="0"/>
              </a:rPr>
              <a:t>Resources</a:t>
            </a:r>
          </a:p>
        </p:txBody>
      </p:sp>
      <p:sp>
        <p:nvSpPr>
          <p:cNvPr id="65539" name="TextBox 4"/>
          <p:cNvSpPr txBox="1">
            <a:spLocks noChangeArrowheads="1"/>
          </p:cNvSpPr>
          <p:nvPr/>
        </p:nvSpPr>
        <p:spPr bwMode="auto">
          <a:xfrm>
            <a:off x="864439" y="1921784"/>
            <a:ext cx="9296400" cy="4154984"/>
          </a:xfrm>
          <a:prstGeom prst="rect">
            <a:avLst/>
          </a:prstGeom>
          <a:noFill/>
          <a:ln w="9525">
            <a:noFill/>
            <a:miter lim="800000"/>
            <a:headEnd/>
            <a:tailEnd/>
          </a:ln>
        </p:spPr>
        <p:txBody>
          <a:bodyPr>
            <a:spAutoFit/>
          </a:bodyPr>
          <a:lstStyle/>
          <a:p>
            <a:r>
              <a:rPr lang="en-CA" sz="2200" dirty="0">
                <a:solidFill>
                  <a:schemeClr val="tx2"/>
                </a:solidFill>
              </a:rPr>
              <a:t>OASIS Clinic at TBCC</a:t>
            </a:r>
            <a:endParaRPr lang="en-CA" sz="2200" dirty="0">
              <a:solidFill>
                <a:schemeClr val="bg1"/>
              </a:solidFill>
            </a:endParaRPr>
          </a:p>
          <a:p>
            <a:endParaRPr lang="en-CA" sz="2200" dirty="0">
              <a:solidFill>
                <a:schemeClr val="bg1"/>
              </a:solidFill>
            </a:endParaRPr>
          </a:p>
          <a:p>
            <a:r>
              <a:rPr lang="en-CA" sz="2200" dirty="0">
                <a:solidFill>
                  <a:schemeClr val="tx2"/>
                </a:solidFill>
              </a:rPr>
              <a:t>PCCN, </a:t>
            </a:r>
            <a:r>
              <a:rPr lang="en-CA" sz="2200" dirty="0" err="1">
                <a:solidFill>
                  <a:schemeClr val="tx2"/>
                </a:solidFill>
              </a:rPr>
              <a:t>Prostaid</a:t>
            </a:r>
            <a:r>
              <a:rPr lang="en-CA" sz="2200" dirty="0">
                <a:solidFill>
                  <a:schemeClr val="tx2"/>
                </a:solidFill>
              </a:rPr>
              <a:t> </a:t>
            </a:r>
            <a:br>
              <a:rPr lang="en-CA" sz="2200" dirty="0">
                <a:solidFill>
                  <a:schemeClr val="tx2"/>
                </a:solidFill>
              </a:rPr>
            </a:br>
            <a:endParaRPr lang="en-CA" sz="2200" dirty="0">
              <a:solidFill>
                <a:schemeClr val="tx2"/>
              </a:solidFill>
            </a:endParaRPr>
          </a:p>
          <a:p>
            <a:r>
              <a:rPr lang="en-CA" sz="2200" dirty="0">
                <a:solidFill>
                  <a:schemeClr val="tx2"/>
                </a:solidFill>
              </a:rPr>
              <a:t>Prostate Cancer Centre Calgary</a:t>
            </a:r>
          </a:p>
          <a:p>
            <a:r>
              <a:rPr lang="en-CA" sz="2200" dirty="0">
                <a:solidFill>
                  <a:schemeClr val="tx2"/>
                </a:solidFill>
                <a:sym typeface="Wingdings" panose="05000000000000000000" pitchFamily="2" charset="2"/>
              </a:rPr>
              <a:t> </a:t>
            </a:r>
            <a:r>
              <a:rPr lang="en-CA" sz="2200" dirty="0">
                <a:solidFill>
                  <a:schemeClr val="tx2"/>
                </a:solidFill>
              </a:rPr>
              <a:t>Workshops on ADT, Intimacy</a:t>
            </a:r>
            <a:br>
              <a:rPr lang="en-CA" sz="2200" dirty="0">
                <a:solidFill>
                  <a:schemeClr val="tx2"/>
                </a:solidFill>
              </a:rPr>
            </a:br>
            <a:endParaRPr lang="en-CA" sz="2200" dirty="0">
              <a:solidFill>
                <a:schemeClr val="tx2"/>
              </a:solidFill>
            </a:endParaRPr>
          </a:p>
          <a:p>
            <a:r>
              <a:rPr lang="en-CA" sz="2200" dirty="0">
                <a:solidFill>
                  <a:schemeClr val="tx2"/>
                </a:solidFill>
              </a:rPr>
              <a:t>Books</a:t>
            </a:r>
          </a:p>
          <a:p>
            <a:endParaRPr lang="en-CA" sz="2200" dirty="0">
              <a:solidFill>
                <a:schemeClr val="tx2"/>
              </a:solidFill>
            </a:endParaRPr>
          </a:p>
          <a:p>
            <a:r>
              <a:rPr lang="en-CA" sz="2200" dirty="0">
                <a:solidFill>
                  <a:schemeClr val="tx2"/>
                </a:solidFill>
              </a:rPr>
              <a:t>Websites</a:t>
            </a:r>
          </a:p>
          <a:p>
            <a:endParaRPr lang="en-CA" sz="2200" dirty="0">
              <a:solidFill>
                <a:schemeClr val="tx2"/>
              </a:solidFill>
            </a:endParaRPr>
          </a:p>
          <a:p>
            <a:r>
              <a:rPr lang="en-CA" sz="2200" dirty="0">
                <a:solidFill>
                  <a:schemeClr val="tx2"/>
                </a:solidFill>
              </a:rPr>
              <a:t>Brochures</a:t>
            </a:r>
          </a:p>
        </p:txBody>
      </p:sp>
      <p:pic>
        <p:nvPicPr>
          <p:cNvPr id="8" name="Picture 7">
            <a:extLst>
              <a:ext uri="{FF2B5EF4-FFF2-40B4-BE49-F238E27FC236}">
                <a16:creationId xmlns:a16="http://schemas.microsoft.com/office/drawing/2014/main" id="{CE5A1083-FC1D-46FC-9119-AE69BBA88358}"/>
              </a:ext>
            </a:extLst>
          </p:cNvPr>
          <p:cNvPicPr>
            <a:picLocks noChangeAspect="1"/>
          </p:cNvPicPr>
          <p:nvPr/>
        </p:nvPicPr>
        <p:blipFill>
          <a:blip r:embed="rId3"/>
          <a:stretch>
            <a:fillRect/>
          </a:stretch>
        </p:blipFill>
        <p:spPr>
          <a:xfrm>
            <a:off x="6197561" y="1921784"/>
            <a:ext cx="2489239" cy="2035230"/>
          </a:xfrm>
          <a:prstGeom prst="rect">
            <a:avLst/>
          </a:prstGeom>
        </p:spPr>
      </p:pic>
      <p:pic>
        <p:nvPicPr>
          <p:cNvPr id="9" name="Picture 8">
            <a:extLst>
              <a:ext uri="{FF2B5EF4-FFF2-40B4-BE49-F238E27FC236}">
                <a16:creationId xmlns:a16="http://schemas.microsoft.com/office/drawing/2014/main" id="{B84BF11E-2837-40D7-B793-823AD02CDDE6}"/>
              </a:ext>
            </a:extLst>
          </p:cNvPr>
          <p:cNvPicPr>
            <a:picLocks noChangeAspect="1"/>
          </p:cNvPicPr>
          <p:nvPr/>
        </p:nvPicPr>
        <p:blipFill>
          <a:blip r:embed="rId4"/>
          <a:stretch>
            <a:fillRect/>
          </a:stretch>
        </p:blipFill>
        <p:spPr>
          <a:xfrm>
            <a:off x="6269677" y="1958360"/>
            <a:ext cx="1099351" cy="799932"/>
          </a:xfrm>
          <a:prstGeom prst="rect">
            <a:avLst/>
          </a:prstGeom>
        </p:spPr>
      </p:pic>
    </p:spTree>
    <p:extLst>
      <p:ext uri="{BB962C8B-B14F-4D97-AF65-F5344CB8AC3E}">
        <p14:creationId xmlns:p14="http://schemas.microsoft.com/office/powerpoint/2010/main" val="29754631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drannekatz.com/wp-content/uploads/2009/08/book-cover.JPG">
            <a:extLst>
              <a:ext uri="{FF2B5EF4-FFF2-40B4-BE49-F238E27FC236}">
                <a16:creationId xmlns:a16="http://schemas.microsoft.com/office/drawing/2014/main" id="{9174A4A9-1154-4489-A1DC-484E15DBC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67" y="552091"/>
            <a:ext cx="1358689" cy="17815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85748A6-CD69-4E1D-8009-E1D93DD868BB}"/>
              </a:ext>
            </a:extLst>
          </p:cNvPr>
          <p:cNvPicPr>
            <a:picLocks noChangeAspect="1"/>
          </p:cNvPicPr>
          <p:nvPr/>
        </p:nvPicPr>
        <p:blipFill>
          <a:blip r:embed="rId4"/>
          <a:stretch>
            <a:fillRect/>
          </a:stretch>
        </p:blipFill>
        <p:spPr>
          <a:xfrm>
            <a:off x="2107159" y="1262367"/>
            <a:ext cx="1464334" cy="2142588"/>
          </a:xfrm>
          <a:prstGeom prst="rect">
            <a:avLst/>
          </a:prstGeom>
        </p:spPr>
      </p:pic>
      <p:pic>
        <p:nvPicPr>
          <p:cNvPr id="4" name="Picture 3">
            <a:extLst>
              <a:ext uri="{FF2B5EF4-FFF2-40B4-BE49-F238E27FC236}">
                <a16:creationId xmlns:a16="http://schemas.microsoft.com/office/drawing/2014/main" id="{51D3A67F-B5D1-4C64-9780-8C5DCFA7CF5C}"/>
              </a:ext>
            </a:extLst>
          </p:cNvPr>
          <p:cNvPicPr>
            <a:picLocks noChangeAspect="1"/>
          </p:cNvPicPr>
          <p:nvPr/>
        </p:nvPicPr>
        <p:blipFill>
          <a:blip r:embed="rId5"/>
          <a:stretch>
            <a:fillRect/>
          </a:stretch>
        </p:blipFill>
        <p:spPr>
          <a:xfrm>
            <a:off x="2242867" y="4487482"/>
            <a:ext cx="1449747" cy="1928825"/>
          </a:xfrm>
          <a:prstGeom prst="rect">
            <a:avLst/>
          </a:prstGeom>
        </p:spPr>
      </p:pic>
      <p:pic>
        <p:nvPicPr>
          <p:cNvPr id="5" name="Picture 4">
            <a:extLst>
              <a:ext uri="{FF2B5EF4-FFF2-40B4-BE49-F238E27FC236}">
                <a16:creationId xmlns:a16="http://schemas.microsoft.com/office/drawing/2014/main" id="{2B582065-999E-4D1C-8B80-E19E78B2705B}"/>
              </a:ext>
            </a:extLst>
          </p:cNvPr>
          <p:cNvPicPr>
            <a:picLocks noChangeAspect="1"/>
          </p:cNvPicPr>
          <p:nvPr/>
        </p:nvPicPr>
        <p:blipFill>
          <a:blip r:embed="rId6"/>
          <a:stretch>
            <a:fillRect/>
          </a:stretch>
        </p:blipFill>
        <p:spPr>
          <a:xfrm>
            <a:off x="7401464" y="552091"/>
            <a:ext cx="1554432" cy="2432649"/>
          </a:xfrm>
          <a:prstGeom prst="rect">
            <a:avLst/>
          </a:prstGeom>
        </p:spPr>
      </p:pic>
      <p:pic>
        <p:nvPicPr>
          <p:cNvPr id="6" name="Picture 5">
            <a:extLst>
              <a:ext uri="{FF2B5EF4-FFF2-40B4-BE49-F238E27FC236}">
                <a16:creationId xmlns:a16="http://schemas.microsoft.com/office/drawing/2014/main" id="{4B6E8BE4-2F33-42CF-9C1D-FC6F41964E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85883" y="1442876"/>
            <a:ext cx="1535455" cy="2142588"/>
          </a:xfrm>
          <a:prstGeom prst="rect">
            <a:avLst/>
          </a:prstGeom>
        </p:spPr>
      </p:pic>
      <p:pic>
        <p:nvPicPr>
          <p:cNvPr id="7" name="Picture 6">
            <a:extLst>
              <a:ext uri="{FF2B5EF4-FFF2-40B4-BE49-F238E27FC236}">
                <a16:creationId xmlns:a16="http://schemas.microsoft.com/office/drawing/2014/main" id="{2375D81B-4942-4018-852E-6EE062673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3319" y="552091"/>
            <a:ext cx="1452312" cy="2167904"/>
          </a:xfrm>
          <a:prstGeom prst="rect">
            <a:avLst/>
          </a:prstGeom>
        </p:spPr>
      </p:pic>
      <p:pic>
        <p:nvPicPr>
          <p:cNvPr id="8" name="Picture 5" descr="http://ecx.images-amazon.com/images/I/51Z-Gp0SM6L._SS500_.jpg">
            <a:extLst>
              <a:ext uri="{FF2B5EF4-FFF2-40B4-BE49-F238E27FC236}">
                <a16:creationId xmlns:a16="http://schemas.microsoft.com/office/drawing/2014/main" id="{759052B3-2FDA-4D7D-B3ED-9A417B3617C6}"/>
              </a:ext>
            </a:extLst>
          </p:cNvPr>
          <p:cNvPicPr>
            <a:picLocks noChangeAspect="1" noChangeArrowheads="1"/>
          </p:cNvPicPr>
          <p:nvPr/>
        </p:nvPicPr>
        <p:blipFill>
          <a:blip r:embed="rId9" cstate="print"/>
          <a:srcRect/>
          <a:stretch>
            <a:fillRect/>
          </a:stretch>
        </p:blipFill>
        <p:spPr bwMode="auto">
          <a:xfrm>
            <a:off x="4096173" y="3839529"/>
            <a:ext cx="1589710" cy="1951212"/>
          </a:xfrm>
          <a:prstGeom prst="rect">
            <a:avLst/>
          </a:prstGeom>
          <a:noFill/>
        </p:spPr>
      </p:pic>
      <p:pic>
        <p:nvPicPr>
          <p:cNvPr id="9" name="Picture 8">
            <a:extLst>
              <a:ext uri="{FF2B5EF4-FFF2-40B4-BE49-F238E27FC236}">
                <a16:creationId xmlns:a16="http://schemas.microsoft.com/office/drawing/2014/main" id="{EC9AC5FE-68F9-4AF8-A64F-6B1B185774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89441" y="4173225"/>
            <a:ext cx="1431452" cy="1932960"/>
          </a:xfrm>
          <a:prstGeom prst="rect">
            <a:avLst/>
          </a:prstGeom>
        </p:spPr>
      </p:pic>
      <p:pic>
        <p:nvPicPr>
          <p:cNvPr id="10" name="Picture 8" descr="Man Cancer Sex">
            <a:hlinkClick r:id="rId11"/>
            <a:extLst>
              <a:ext uri="{FF2B5EF4-FFF2-40B4-BE49-F238E27FC236}">
                <a16:creationId xmlns:a16="http://schemas.microsoft.com/office/drawing/2014/main" id="{D153E532-5FDB-46B7-A5D5-88ECD57707FF}"/>
              </a:ext>
            </a:extLst>
          </p:cNvPr>
          <p:cNvPicPr>
            <a:picLocks noChangeAspect="1" noChangeArrowheads="1"/>
          </p:cNvPicPr>
          <p:nvPr/>
        </p:nvPicPr>
        <p:blipFill>
          <a:blip r:embed="rId12" cstate="print"/>
          <a:srcRect/>
          <a:stretch>
            <a:fillRect/>
          </a:stretch>
        </p:blipFill>
        <p:spPr bwMode="auto">
          <a:xfrm>
            <a:off x="267143" y="3839529"/>
            <a:ext cx="1699680" cy="1951212"/>
          </a:xfrm>
          <a:prstGeom prst="rect">
            <a:avLst/>
          </a:prstGeom>
          <a:noFill/>
        </p:spPr>
      </p:pic>
    </p:spTree>
    <p:extLst>
      <p:ext uri="{BB962C8B-B14F-4D97-AF65-F5344CB8AC3E}">
        <p14:creationId xmlns:p14="http://schemas.microsoft.com/office/powerpoint/2010/main" val="24932746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3091B-61E6-4B1B-B88B-20EDD029AC35}"/>
              </a:ext>
            </a:extLst>
          </p:cNvPr>
          <p:cNvSpPr>
            <a:spLocks noGrp="1"/>
          </p:cNvSpPr>
          <p:nvPr>
            <p:ph type="title"/>
          </p:nvPr>
        </p:nvSpPr>
        <p:spPr/>
        <p:txBody>
          <a:bodyPr/>
          <a:lstStyle/>
          <a:p>
            <a:r>
              <a:rPr lang="en-CA" dirty="0">
                <a:latin typeface="Arial" panose="020B0604020202020204" pitchFamily="34" charset="0"/>
                <a:cs typeface="Arial" panose="020B0604020202020204" pitchFamily="34" charset="0"/>
              </a:rPr>
              <a:t>Websites</a:t>
            </a:r>
          </a:p>
        </p:txBody>
      </p:sp>
      <p:sp>
        <p:nvSpPr>
          <p:cNvPr id="3" name="Content Placeholder 2">
            <a:extLst>
              <a:ext uri="{FF2B5EF4-FFF2-40B4-BE49-F238E27FC236}">
                <a16:creationId xmlns:a16="http://schemas.microsoft.com/office/drawing/2014/main" id="{769C608D-C845-40BC-8D30-C9E7D7122489}"/>
              </a:ext>
            </a:extLst>
          </p:cNvPr>
          <p:cNvSpPr>
            <a:spLocks noGrp="1"/>
          </p:cNvSpPr>
          <p:nvPr>
            <p:ph idx="1"/>
          </p:nvPr>
        </p:nvSpPr>
        <p:spPr>
          <a:xfrm>
            <a:off x="343752" y="1447800"/>
            <a:ext cx="8800247" cy="4373563"/>
          </a:xfrm>
        </p:spPr>
        <p:txBody>
          <a:bodyPr/>
          <a:lstStyle/>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www.pccncalgary.org/</a:t>
            </a:r>
          </a:p>
          <a:p>
            <a:r>
              <a:rPr lang="en-CA" sz="2000" dirty="0">
                <a:latin typeface="Arial" panose="020B0604020202020204" pitchFamily="34" charset="0"/>
                <a:cs typeface="Arial" panose="020B0604020202020204" pitchFamily="34" charset="0"/>
              </a:rPr>
              <a:t>www.prostatecancer.ca/</a:t>
            </a:r>
          </a:p>
          <a:p>
            <a:r>
              <a:rPr lang="en-CA" sz="2000" dirty="0">
                <a:latin typeface="Arial" panose="020B0604020202020204" pitchFamily="34" charset="0"/>
                <a:cs typeface="Arial" panose="020B0604020202020204" pitchFamily="34" charset="0"/>
              </a:rPr>
              <a:t>www.prostate.org.au/</a:t>
            </a:r>
          </a:p>
          <a:p>
            <a:r>
              <a:rPr lang="en-CA" sz="2000" dirty="0">
                <a:latin typeface="Arial" panose="020B0604020202020204" pitchFamily="34" charset="0"/>
                <a:cs typeface="Arial" panose="020B0604020202020204" pitchFamily="34" charset="0"/>
              </a:rPr>
              <a:t>https://prostatecanceruk.org/</a:t>
            </a: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www.cancer.ca/en/cancer-information/cancer-type/prostate/prostate-cancer/</a:t>
            </a:r>
          </a:p>
          <a:p>
            <a:r>
              <a:rPr lang="en-CA" sz="2000" dirty="0">
                <a:latin typeface="Arial" panose="020B0604020202020204" pitchFamily="34" charset="0"/>
                <a:cs typeface="Arial" panose="020B0604020202020204" pitchFamily="34" charset="0"/>
              </a:rPr>
              <a:t>www.cancer.org/cancer/prostate-cancer.html</a:t>
            </a:r>
          </a:p>
          <a:p>
            <a:r>
              <a:rPr lang="en-CA" sz="2000" dirty="0">
                <a:latin typeface="Arial" panose="020B0604020202020204" pitchFamily="34" charset="0"/>
                <a:cs typeface="Arial" panose="020B0604020202020204" pitchFamily="34" charset="0"/>
              </a:rPr>
              <a:t>www.cancer.gov/types/prostate</a:t>
            </a:r>
          </a:p>
          <a:p>
            <a:r>
              <a:rPr lang="en-CA" sz="2000" dirty="0">
                <a:latin typeface="Arial" panose="020B0604020202020204" pitchFamily="34" charset="0"/>
                <a:cs typeface="Arial" panose="020B0604020202020204" pitchFamily="34" charset="0"/>
              </a:rPr>
              <a:t>www.mayoclinic.org/diseases-conditions/prostate-cancer/home/ovc-20317957</a:t>
            </a:r>
          </a:p>
          <a:p>
            <a:r>
              <a:rPr lang="en-US" sz="2000" dirty="0">
                <a:latin typeface="Arial" panose="020B0604020202020204" pitchFamily="34" charset="0"/>
                <a:cs typeface="Arial" panose="020B0604020202020204" pitchFamily="34" charset="0"/>
              </a:rPr>
              <a:t>www.harvardprostateknowledge.org/</a:t>
            </a:r>
          </a:p>
          <a:p>
            <a:r>
              <a:rPr lang="en-US" sz="2000" dirty="0">
                <a:latin typeface="Arial" panose="020B0604020202020204" pitchFamily="34" charset="0"/>
                <a:cs typeface="Arial" panose="020B0604020202020204" pitchFamily="34" charset="0"/>
              </a:rPr>
              <a:t>http://urology.ucla.edu/body.cfm?id=526</a:t>
            </a:r>
          </a:p>
          <a:p>
            <a:endParaRPr lang="en-US" sz="2000" dirty="0">
              <a:latin typeface="Arial" panose="020B0604020202020204" pitchFamily="34" charset="0"/>
              <a:cs typeface="Arial" panose="020B0604020202020204" pitchFamily="34" charset="0"/>
            </a:endParaRPr>
          </a:p>
          <a:p>
            <a:endParaRPr lang="en-CA" sz="2000" dirty="0">
              <a:latin typeface="Arial" panose="020B0604020202020204" pitchFamily="34" charset="0"/>
              <a:cs typeface="Arial" panose="020B0604020202020204" pitchFamily="34" charset="0"/>
            </a:endParaRPr>
          </a:p>
        </p:txBody>
      </p:sp>
      <p:pic>
        <p:nvPicPr>
          <p:cNvPr id="22534" name="Picture 6" descr="Image result for prostate cancer uk">
            <a:extLst>
              <a:ext uri="{FF2B5EF4-FFF2-40B4-BE49-F238E27FC236}">
                <a16:creationId xmlns:a16="http://schemas.microsoft.com/office/drawing/2014/main" id="{78A9B1E9-EF07-4023-807C-0F0AEEE10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32" y="1772523"/>
            <a:ext cx="1373884" cy="1141363"/>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Image result for prostate cancer australia">
            <a:extLst>
              <a:ext uri="{FF2B5EF4-FFF2-40B4-BE49-F238E27FC236}">
                <a16:creationId xmlns:a16="http://schemas.microsoft.com/office/drawing/2014/main" id="{CB3D823D-B112-42CD-9B2F-6C4563775E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736" y="1772525"/>
            <a:ext cx="1037872" cy="11413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2190060-54D0-4A6E-8E3B-5967D6ABB0E6}"/>
              </a:ext>
            </a:extLst>
          </p:cNvPr>
          <p:cNvPicPr>
            <a:picLocks noChangeAspect="1"/>
          </p:cNvPicPr>
          <p:nvPr/>
        </p:nvPicPr>
        <p:blipFill>
          <a:blip r:embed="rId5"/>
          <a:stretch>
            <a:fillRect/>
          </a:stretch>
        </p:blipFill>
        <p:spPr>
          <a:xfrm>
            <a:off x="3604373" y="1772524"/>
            <a:ext cx="2269054" cy="1141363"/>
          </a:xfrm>
          <a:prstGeom prst="rect">
            <a:avLst/>
          </a:prstGeom>
        </p:spPr>
      </p:pic>
    </p:spTree>
    <p:extLst>
      <p:ext uri="{BB962C8B-B14F-4D97-AF65-F5344CB8AC3E}">
        <p14:creationId xmlns:p14="http://schemas.microsoft.com/office/powerpoint/2010/main" val="32404859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26AF60-9894-4868-8D16-A4B0C399957F}"/>
              </a:ext>
            </a:extLst>
          </p:cNvPr>
          <p:cNvSpPr/>
          <p:nvPr/>
        </p:nvSpPr>
        <p:spPr>
          <a:xfrm>
            <a:off x="0" y="2049819"/>
            <a:ext cx="9066356" cy="4801314"/>
          </a:xfrm>
          <a:prstGeom prst="rect">
            <a:avLst/>
          </a:prstGeom>
        </p:spPr>
        <p:txBody>
          <a:bodyPr wrap="square">
            <a:spAutoFit/>
          </a:bodyPr>
          <a:lstStyle/>
          <a:p>
            <a:pPr marL="285750" indent="-285750">
              <a:buFont typeface="Arial" panose="020B0604020202020204" pitchFamily="34" charset="0"/>
              <a:buChar char="•"/>
            </a:pPr>
            <a:r>
              <a:rPr lang="en-CA" dirty="0">
                <a:solidFill>
                  <a:schemeClr val="tx2"/>
                </a:solidFill>
              </a:rPr>
              <a:t>https://prostatecanceruk.org/prostate-information/living-with-prostate-cancer/gay-and-bisexual-men</a:t>
            </a:r>
            <a:br>
              <a:rPr lang="en-CA" dirty="0">
                <a:solidFill>
                  <a:schemeClr val="tx2"/>
                </a:solidFill>
              </a:rPr>
            </a:br>
            <a:endParaRPr lang="en-CA" dirty="0">
              <a:solidFill>
                <a:schemeClr val="tx2"/>
              </a:solidFill>
            </a:endParaRPr>
          </a:p>
          <a:p>
            <a:pPr marL="285750" indent="-285750">
              <a:buFont typeface="Arial" panose="020B0604020202020204" pitchFamily="34" charset="0"/>
              <a:buChar char="•"/>
            </a:pPr>
            <a:r>
              <a:rPr lang="en-CA" dirty="0">
                <a:solidFill>
                  <a:schemeClr val="tx2"/>
                </a:solidFill>
              </a:rPr>
              <a:t>www.prostatecancer.ca/Prostate-Cancer/Facing-Prostate-Cancer/Gay-and-Bisexual-Men-Prostate-Cancer</a:t>
            </a:r>
            <a:br>
              <a:rPr lang="en-CA" dirty="0">
                <a:solidFill>
                  <a:schemeClr val="tx2"/>
                </a:solidFill>
              </a:rPr>
            </a:br>
            <a:endParaRPr lang="en-CA" dirty="0">
              <a:solidFill>
                <a:schemeClr val="tx2"/>
              </a:solidFill>
            </a:endParaRPr>
          </a:p>
          <a:p>
            <a:pPr marL="285750" indent="-285750">
              <a:buFont typeface="Arial" panose="020B0604020202020204" pitchFamily="34" charset="0"/>
              <a:buChar char="•"/>
            </a:pPr>
            <a:r>
              <a:rPr lang="en-CA" dirty="0">
                <a:solidFill>
                  <a:schemeClr val="tx2"/>
                </a:solidFill>
              </a:rPr>
              <a:t>www.prostate.org.au/awareness/for-recently-diagnosed-men-and-their-families/gay-and-bisexual-men/</a:t>
            </a:r>
          </a:p>
          <a:p>
            <a:pPr marL="285750" indent="-285750">
              <a:buFont typeface="Arial" panose="020B0604020202020204" pitchFamily="34" charset="0"/>
              <a:buChar char="•"/>
            </a:pPr>
            <a:endParaRPr lang="en-CA" dirty="0">
              <a:solidFill>
                <a:schemeClr val="tx2"/>
              </a:solidFill>
            </a:endParaRPr>
          </a:p>
          <a:p>
            <a:pPr marL="285750" indent="-285750">
              <a:buFont typeface="Arial" panose="020B0604020202020204" pitchFamily="34" charset="0"/>
              <a:buChar char="•"/>
            </a:pPr>
            <a:r>
              <a:rPr lang="en-CA" dirty="0">
                <a:solidFill>
                  <a:schemeClr val="tx2"/>
                </a:solidFill>
              </a:rPr>
              <a:t>www.prostate.org.au/support/find-a-support-group/gay-mens-pcsg/</a:t>
            </a:r>
            <a:br>
              <a:rPr lang="en-CA" dirty="0">
                <a:solidFill>
                  <a:schemeClr val="tx2"/>
                </a:solidFill>
              </a:rPr>
            </a:br>
            <a:endParaRPr lang="en-CA" dirty="0">
              <a:solidFill>
                <a:schemeClr val="tx2"/>
              </a:solidFill>
            </a:endParaRPr>
          </a:p>
          <a:p>
            <a:pPr marL="285750" indent="-285750">
              <a:buFont typeface="Arial" panose="020B0604020202020204" pitchFamily="34" charset="0"/>
              <a:buChar char="•"/>
            </a:pPr>
            <a:r>
              <a:rPr lang="en-CA" dirty="0">
                <a:solidFill>
                  <a:schemeClr val="tx2"/>
                </a:solidFill>
              </a:rPr>
              <a:t>http://malecare.org/gay-prostate-cancer-and-doctors/</a:t>
            </a:r>
          </a:p>
          <a:p>
            <a:pPr marL="285750" indent="-285750">
              <a:buFont typeface="Arial" panose="020B0604020202020204" pitchFamily="34" charset="0"/>
              <a:buChar char="•"/>
            </a:pPr>
            <a:endParaRPr lang="en-CA" dirty="0">
              <a:solidFill>
                <a:schemeClr val="tx2"/>
              </a:solidFill>
            </a:endParaRPr>
          </a:p>
          <a:p>
            <a:pPr marL="285750" indent="-285750">
              <a:buFont typeface="Arial" panose="020B0604020202020204" pitchFamily="34" charset="0"/>
              <a:buChar char="•"/>
            </a:pPr>
            <a:r>
              <a:rPr lang="en-CA" dirty="0">
                <a:solidFill>
                  <a:schemeClr val="tx2"/>
                </a:solidFill>
              </a:rPr>
              <a:t>http://lgbtcancer.org/</a:t>
            </a:r>
          </a:p>
          <a:p>
            <a:pPr marL="285750" indent="-285750">
              <a:buFont typeface="Arial" panose="020B0604020202020204" pitchFamily="34" charset="0"/>
              <a:buChar char="•"/>
            </a:pPr>
            <a:endParaRPr lang="en-CA" dirty="0">
              <a:solidFill>
                <a:schemeClr val="tx2"/>
              </a:solidFill>
            </a:endParaRPr>
          </a:p>
          <a:p>
            <a:pPr marL="285750" indent="-285750">
              <a:buFont typeface="Arial" panose="020B0604020202020204" pitchFamily="34" charset="0"/>
              <a:buChar char="•"/>
            </a:pPr>
            <a:r>
              <a:rPr lang="en-CA" dirty="0">
                <a:solidFill>
                  <a:schemeClr val="tx2"/>
                </a:solidFill>
              </a:rPr>
              <a:t>http://lgbt.foundation/get-support/Groups/other-groups-we-support/out-with-prostate-cancer/</a:t>
            </a:r>
          </a:p>
        </p:txBody>
      </p:sp>
      <p:pic>
        <p:nvPicPr>
          <p:cNvPr id="20482" name="Picture 2" descr="What Every Gay Man Needs To Know About Prostate Cancer by [Perlman, Gerald]">
            <a:extLst>
              <a:ext uri="{FF2B5EF4-FFF2-40B4-BE49-F238E27FC236}">
                <a16:creationId xmlns:a16="http://schemas.microsoft.com/office/drawing/2014/main" id="{B020C6AF-FA57-475A-9331-8B436A07E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204" y="316366"/>
            <a:ext cx="1105152" cy="1622002"/>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Goodnight Doll: A tribute to my gay brother and his partner on their rollercoaster journey with prostate cancer by [du Toit, Angelique]">
            <a:extLst>
              <a:ext uri="{FF2B5EF4-FFF2-40B4-BE49-F238E27FC236}">
                <a16:creationId xmlns:a16="http://schemas.microsoft.com/office/drawing/2014/main" id="{EDCDF69B-5134-46B3-839B-2F174F6647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6172" y="309979"/>
            <a:ext cx="1189191" cy="1622002"/>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Prostate Cancer and the Gay Man: Why Sexuality Matters for Treating Prostate Cancer by [Harvey, Preene]">
            <a:extLst>
              <a:ext uri="{FF2B5EF4-FFF2-40B4-BE49-F238E27FC236}">
                <a16:creationId xmlns:a16="http://schemas.microsoft.com/office/drawing/2014/main" id="{51EB1579-0D03-4B69-93EC-83E366B7BA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040" y="316366"/>
            <a:ext cx="1161448" cy="16156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A728DE4-5855-4EA1-BCB3-BE865AA54484}"/>
              </a:ext>
            </a:extLst>
          </p:cNvPr>
          <p:cNvPicPr>
            <a:picLocks noChangeAspect="1"/>
          </p:cNvPicPr>
          <p:nvPr/>
        </p:nvPicPr>
        <p:blipFill>
          <a:blip r:embed="rId6"/>
          <a:stretch>
            <a:fillRect/>
          </a:stretch>
        </p:blipFill>
        <p:spPr>
          <a:xfrm>
            <a:off x="7392748" y="4443984"/>
            <a:ext cx="1403780" cy="1559855"/>
          </a:xfrm>
          <a:prstGeom prst="rect">
            <a:avLst/>
          </a:prstGeom>
        </p:spPr>
      </p:pic>
    </p:spTree>
    <p:extLst>
      <p:ext uri="{BB962C8B-B14F-4D97-AF65-F5344CB8AC3E}">
        <p14:creationId xmlns:p14="http://schemas.microsoft.com/office/powerpoint/2010/main" val="906067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Sexuality</a:t>
            </a:r>
          </a:p>
        </p:txBody>
      </p:sp>
      <p:sp>
        <p:nvSpPr>
          <p:cNvPr id="3" name="Content Placeholder 2"/>
          <p:cNvSpPr>
            <a:spLocks noGrp="1"/>
          </p:cNvSpPr>
          <p:nvPr>
            <p:ph idx="1"/>
          </p:nvPr>
        </p:nvSpPr>
        <p:spPr>
          <a:xfrm>
            <a:off x="457200" y="2057400"/>
            <a:ext cx="8229600" cy="4373563"/>
          </a:xfrm>
        </p:spPr>
        <p:txBody>
          <a:bodyPr>
            <a:normAutofit fontScale="92500"/>
          </a:bodyPr>
          <a:lstStyle/>
          <a:p>
            <a:pPr marL="114300" indent="0">
              <a:buNone/>
            </a:pPr>
            <a:r>
              <a:rPr lang="en-CA" dirty="0">
                <a:latin typeface="Arial" panose="020B0604020202020204" pitchFamily="34" charset="0"/>
                <a:cs typeface="Arial" panose="020B0604020202020204" pitchFamily="34" charset="0"/>
              </a:rPr>
              <a:t>“…</a:t>
            </a:r>
            <a:r>
              <a:rPr lang="en-CA" b="1" u="sng" dirty="0">
                <a:latin typeface="Arial" panose="020B0604020202020204" pitchFamily="34" charset="0"/>
                <a:cs typeface="Arial" panose="020B0604020202020204" pitchFamily="34" charset="0"/>
              </a:rPr>
              <a:t>a central aspect of being human throughout life </a:t>
            </a:r>
            <a:r>
              <a:rPr lang="en-CA" dirty="0">
                <a:latin typeface="Arial" panose="020B0604020202020204" pitchFamily="34" charset="0"/>
                <a:cs typeface="Arial" panose="020B0604020202020204" pitchFamily="34" charset="0"/>
              </a:rPr>
              <a:t>encompasses sex, gender identities and roles, sexual orientation, eroticism, pleasure, intimacy and reproduction. Sexuality is experienced and expressed in thoughts, fantasies, desires, beliefs, attitudes, values, behaviours, practices, roles and relationships. While sexuality can include all of these dimensions, not all of them are always experienced or expressed. Sexuality is influenced by the interaction of biological, psychological, social, economic, political, cultural, legal, historical, religious and spiritual factors.”  </a:t>
            </a:r>
            <a:r>
              <a:rPr lang="en-CA" i="1" dirty="0">
                <a:latin typeface="Arial" panose="020B0604020202020204" pitchFamily="34" charset="0"/>
                <a:cs typeface="Arial" panose="020B0604020202020204" pitchFamily="34" charset="0"/>
              </a:rPr>
              <a:t>(WHO, 2006a)</a:t>
            </a:r>
          </a:p>
          <a:p>
            <a:endParaRPr lang="en-US" dirty="0">
              <a:latin typeface="Arial" panose="020B0604020202020204" pitchFamily="34" charset="0"/>
              <a:cs typeface="Arial" panose="020B0604020202020204" pitchFamily="34" charset="0"/>
            </a:endParaRPr>
          </a:p>
          <a:p>
            <a:pPr marL="114300" indent="0" algn="ctr">
              <a:buNone/>
            </a:pPr>
            <a:r>
              <a:rPr lang="en-US" sz="1700" dirty="0">
                <a:latin typeface="Arial" panose="020B0604020202020204" pitchFamily="34" charset="0"/>
                <a:cs typeface="Arial" panose="020B0604020202020204" pitchFamily="34" charset="0"/>
              </a:rPr>
              <a:t>www.who.int/reproductivehealth/topics/sexual_health/sh_definitions/en/</a:t>
            </a:r>
          </a:p>
        </p:txBody>
      </p:sp>
    </p:spTree>
    <p:extLst>
      <p:ext uri="{BB962C8B-B14F-4D97-AF65-F5344CB8AC3E}">
        <p14:creationId xmlns:p14="http://schemas.microsoft.com/office/powerpoint/2010/main" val="20714087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9714" y="5841164"/>
            <a:ext cx="7772400" cy="707886"/>
          </a:xfrm>
          <a:prstGeom prst="rect">
            <a:avLst/>
          </a:prstGeom>
        </p:spPr>
        <p:txBody>
          <a:bodyPr wrap="square">
            <a:spAutoFit/>
          </a:bodyPr>
          <a:lstStyle/>
          <a:p>
            <a:r>
              <a:rPr lang="en-US" sz="2000" dirty="0">
                <a:solidFill>
                  <a:schemeClr val="tx2"/>
                </a:solidFill>
              </a:rPr>
              <a:t>https://www.cancer.ca/~/media/cancer.ca/CW/publications/Sexuality%20and%20cancer/Sexuality-and-cancer-2012-EN.pdf</a:t>
            </a:r>
          </a:p>
        </p:txBody>
      </p:sp>
      <p:pic>
        <p:nvPicPr>
          <p:cNvPr id="3" name="Picture 2"/>
          <p:cNvPicPr>
            <a:picLocks noChangeAspect="1"/>
          </p:cNvPicPr>
          <p:nvPr/>
        </p:nvPicPr>
        <p:blipFill>
          <a:blip r:embed="rId3"/>
          <a:stretch>
            <a:fillRect/>
          </a:stretch>
        </p:blipFill>
        <p:spPr>
          <a:xfrm>
            <a:off x="2919412" y="560477"/>
            <a:ext cx="3305175" cy="5057775"/>
          </a:xfrm>
          <a:prstGeom prst="rect">
            <a:avLst/>
          </a:prstGeom>
        </p:spPr>
      </p:pic>
    </p:spTree>
    <p:extLst>
      <p:ext uri="{BB962C8B-B14F-4D97-AF65-F5344CB8AC3E}">
        <p14:creationId xmlns:p14="http://schemas.microsoft.com/office/powerpoint/2010/main" val="42615494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A51A37-04F6-497A-A5CE-5CEB61B278F1}"/>
              </a:ext>
            </a:extLst>
          </p:cNvPr>
          <p:cNvPicPr>
            <a:picLocks noChangeAspect="1"/>
          </p:cNvPicPr>
          <p:nvPr/>
        </p:nvPicPr>
        <p:blipFill>
          <a:blip r:embed="rId3"/>
          <a:stretch>
            <a:fillRect/>
          </a:stretch>
        </p:blipFill>
        <p:spPr>
          <a:xfrm>
            <a:off x="892027" y="310896"/>
            <a:ext cx="3550433" cy="2445166"/>
          </a:xfrm>
          <a:prstGeom prst="rect">
            <a:avLst/>
          </a:prstGeom>
        </p:spPr>
      </p:pic>
      <p:pic>
        <p:nvPicPr>
          <p:cNvPr id="3" name="Picture 2">
            <a:extLst>
              <a:ext uri="{FF2B5EF4-FFF2-40B4-BE49-F238E27FC236}">
                <a16:creationId xmlns:a16="http://schemas.microsoft.com/office/drawing/2014/main" id="{5675521A-99D4-4B5D-9832-27CD53D3EFBD}"/>
              </a:ext>
            </a:extLst>
          </p:cNvPr>
          <p:cNvPicPr>
            <a:picLocks noChangeAspect="1"/>
          </p:cNvPicPr>
          <p:nvPr/>
        </p:nvPicPr>
        <p:blipFill>
          <a:blip r:embed="rId4"/>
          <a:stretch>
            <a:fillRect/>
          </a:stretch>
        </p:blipFill>
        <p:spPr>
          <a:xfrm>
            <a:off x="4846320" y="3717068"/>
            <a:ext cx="3200400" cy="1951928"/>
          </a:xfrm>
          <a:prstGeom prst="rect">
            <a:avLst/>
          </a:prstGeom>
        </p:spPr>
      </p:pic>
      <p:pic>
        <p:nvPicPr>
          <p:cNvPr id="4" name="Picture 3">
            <a:extLst>
              <a:ext uri="{FF2B5EF4-FFF2-40B4-BE49-F238E27FC236}">
                <a16:creationId xmlns:a16="http://schemas.microsoft.com/office/drawing/2014/main" id="{953651EC-99F4-42C2-8D25-5916B6F40EAF}"/>
              </a:ext>
            </a:extLst>
          </p:cNvPr>
          <p:cNvPicPr>
            <a:picLocks noChangeAspect="1"/>
          </p:cNvPicPr>
          <p:nvPr/>
        </p:nvPicPr>
        <p:blipFill>
          <a:blip r:embed="rId5"/>
          <a:stretch>
            <a:fillRect/>
          </a:stretch>
        </p:blipFill>
        <p:spPr>
          <a:xfrm>
            <a:off x="1598051" y="4603767"/>
            <a:ext cx="2783449" cy="1234965"/>
          </a:xfrm>
          <a:prstGeom prst="rect">
            <a:avLst/>
          </a:prstGeom>
        </p:spPr>
      </p:pic>
      <p:pic>
        <p:nvPicPr>
          <p:cNvPr id="5" name="Picture 4">
            <a:extLst>
              <a:ext uri="{FF2B5EF4-FFF2-40B4-BE49-F238E27FC236}">
                <a16:creationId xmlns:a16="http://schemas.microsoft.com/office/drawing/2014/main" id="{84B75703-E41D-4AD0-95A1-B6E85E73B9EA}"/>
              </a:ext>
            </a:extLst>
          </p:cNvPr>
          <p:cNvPicPr>
            <a:picLocks noChangeAspect="1"/>
          </p:cNvPicPr>
          <p:nvPr/>
        </p:nvPicPr>
        <p:blipFill>
          <a:blip r:embed="rId6"/>
          <a:stretch>
            <a:fillRect/>
          </a:stretch>
        </p:blipFill>
        <p:spPr>
          <a:xfrm>
            <a:off x="4503420" y="565748"/>
            <a:ext cx="4328160" cy="2910841"/>
          </a:xfrm>
          <a:prstGeom prst="rect">
            <a:avLst/>
          </a:prstGeom>
        </p:spPr>
      </p:pic>
      <p:sp>
        <p:nvSpPr>
          <p:cNvPr id="6" name="Rectangle 5">
            <a:extLst>
              <a:ext uri="{FF2B5EF4-FFF2-40B4-BE49-F238E27FC236}">
                <a16:creationId xmlns:a16="http://schemas.microsoft.com/office/drawing/2014/main" id="{44DB68FE-A3E5-4D18-A69D-AE48A0B680F9}"/>
              </a:ext>
            </a:extLst>
          </p:cNvPr>
          <p:cNvSpPr/>
          <p:nvPr/>
        </p:nvSpPr>
        <p:spPr>
          <a:xfrm>
            <a:off x="600943" y="5909476"/>
            <a:ext cx="4572000" cy="646331"/>
          </a:xfrm>
          <a:prstGeom prst="rect">
            <a:avLst/>
          </a:prstGeom>
        </p:spPr>
        <p:txBody>
          <a:bodyPr>
            <a:spAutoFit/>
          </a:bodyPr>
          <a:lstStyle/>
          <a:p>
            <a:r>
              <a:rPr lang="en-CA" dirty="0">
                <a:solidFill>
                  <a:schemeClr val="tx2"/>
                </a:solidFill>
              </a:rPr>
              <a:t>http://femaniwellness.com/</a:t>
            </a:r>
            <a:br>
              <a:rPr lang="en-CA" dirty="0">
                <a:solidFill>
                  <a:schemeClr val="tx2"/>
                </a:solidFill>
              </a:rPr>
            </a:br>
            <a:r>
              <a:rPr lang="en-CA" dirty="0">
                <a:solidFill>
                  <a:schemeClr val="tx2"/>
                </a:solidFill>
              </a:rPr>
              <a:t>www.hotoctopuss.com</a:t>
            </a:r>
          </a:p>
        </p:txBody>
      </p:sp>
      <p:pic>
        <p:nvPicPr>
          <p:cNvPr id="7" name="Picture 6">
            <a:extLst>
              <a:ext uri="{FF2B5EF4-FFF2-40B4-BE49-F238E27FC236}">
                <a16:creationId xmlns:a16="http://schemas.microsoft.com/office/drawing/2014/main" id="{F2F202DC-CD4D-4C3B-A338-73CFB41726A9}"/>
              </a:ext>
            </a:extLst>
          </p:cNvPr>
          <p:cNvPicPr>
            <a:picLocks noChangeAspect="1"/>
          </p:cNvPicPr>
          <p:nvPr/>
        </p:nvPicPr>
        <p:blipFill>
          <a:blip r:embed="rId7"/>
          <a:stretch>
            <a:fillRect/>
          </a:stretch>
        </p:blipFill>
        <p:spPr>
          <a:xfrm>
            <a:off x="678910" y="2923640"/>
            <a:ext cx="3763550" cy="1469463"/>
          </a:xfrm>
          <a:prstGeom prst="rect">
            <a:avLst/>
          </a:prstGeom>
        </p:spPr>
      </p:pic>
      <p:sp>
        <p:nvSpPr>
          <p:cNvPr id="9" name="Rectangle 8">
            <a:extLst>
              <a:ext uri="{FF2B5EF4-FFF2-40B4-BE49-F238E27FC236}">
                <a16:creationId xmlns:a16="http://schemas.microsoft.com/office/drawing/2014/main" id="{DF20C9E4-E4F1-4BB1-B25C-A294530F064C}"/>
              </a:ext>
            </a:extLst>
          </p:cNvPr>
          <p:cNvSpPr/>
          <p:nvPr/>
        </p:nvSpPr>
        <p:spPr>
          <a:xfrm>
            <a:off x="4381500" y="5909475"/>
            <a:ext cx="4572000" cy="646331"/>
          </a:xfrm>
          <a:prstGeom prst="rect">
            <a:avLst/>
          </a:prstGeom>
        </p:spPr>
        <p:txBody>
          <a:bodyPr>
            <a:spAutoFit/>
          </a:bodyPr>
          <a:lstStyle/>
          <a:p>
            <a:r>
              <a:rPr lang="en-CA" dirty="0">
                <a:solidFill>
                  <a:schemeClr val="tx2"/>
                </a:solidFill>
              </a:rPr>
              <a:t>www.comeasyouare.com/</a:t>
            </a:r>
          </a:p>
          <a:p>
            <a:r>
              <a:rPr lang="en-CA" dirty="0">
                <a:solidFill>
                  <a:schemeClr val="tx2"/>
                </a:solidFill>
              </a:rPr>
              <a:t>www.alittlemoreinteresting.com/</a:t>
            </a:r>
          </a:p>
        </p:txBody>
      </p:sp>
    </p:spTree>
    <p:extLst>
      <p:ext uri="{BB962C8B-B14F-4D97-AF65-F5344CB8AC3E}">
        <p14:creationId xmlns:p14="http://schemas.microsoft.com/office/powerpoint/2010/main" val="14920550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Take home messages</a:t>
            </a:r>
          </a:p>
        </p:txBody>
      </p:sp>
      <p:sp>
        <p:nvSpPr>
          <p:cNvPr id="3" name="Content Placeholder 2"/>
          <p:cNvSpPr>
            <a:spLocks noGrp="1"/>
          </p:cNvSpPr>
          <p:nvPr>
            <p:ph idx="1"/>
          </p:nvPr>
        </p:nvSpPr>
        <p:spPr>
          <a:xfrm>
            <a:off x="457200" y="2118360"/>
            <a:ext cx="8229600" cy="4373563"/>
          </a:xfrm>
        </p:spPr>
        <p:txBody>
          <a:bodyPr/>
          <a:lstStyle/>
          <a:p>
            <a:r>
              <a:rPr lang="en-US" sz="2200" dirty="0">
                <a:latin typeface="Arial" panose="020B0604020202020204" pitchFamily="34" charset="0"/>
                <a:cs typeface="Arial" panose="020B0604020202020204" pitchFamily="34" charset="0"/>
              </a:rPr>
              <a:t>It is common for changes in sexuality to occur after a diagnosis of prostate cancer….for both the patient </a:t>
            </a:r>
            <a:r>
              <a:rPr lang="en-US" sz="2200" i="1" dirty="0">
                <a:latin typeface="Arial" panose="020B0604020202020204" pitchFamily="34" charset="0"/>
                <a:cs typeface="Arial" panose="020B0604020202020204" pitchFamily="34" charset="0"/>
              </a:rPr>
              <a:t>and </a:t>
            </a:r>
            <a:r>
              <a:rPr lang="en-US" sz="2200" dirty="0">
                <a:latin typeface="Arial" panose="020B0604020202020204" pitchFamily="34" charset="0"/>
                <a:cs typeface="Arial" panose="020B0604020202020204" pitchFamily="34" charset="0"/>
              </a:rPr>
              <a:t>the partner</a:t>
            </a:r>
            <a:br>
              <a:rPr lang="en-US" sz="2200" dirty="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There are a number of non-medical and medical interventions that may help to improve sexual function after prostate cancer</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Try to let go of assumptions and expectations about sexual function. There is no ‘right’ amount of desire, no ‘perfect’ relationship and no such thing as a ‘normal’ sex life! </a:t>
            </a:r>
          </a:p>
        </p:txBody>
      </p:sp>
    </p:spTree>
    <p:extLst>
      <p:ext uri="{BB962C8B-B14F-4D97-AF65-F5344CB8AC3E}">
        <p14:creationId xmlns:p14="http://schemas.microsoft.com/office/powerpoint/2010/main" val="202853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Take home messages</a:t>
            </a:r>
          </a:p>
        </p:txBody>
      </p:sp>
      <p:sp>
        <p:nvSpPr>
          <p:cNvPr id="3" name="Content Placeholder 2"/>
          <p:cNvSpPr>
            <a:spLocks noGrp="1"/>
          </p:cNvSpPr>
          <p:nvPr>
            <p:ph idx="1"/>
          </p:nvPr>
        </p:nvSpPr>
        <p:spPr>
          <a:xfrm>
            <a:off x="457200" y="2460607"/>
            <a:ext cx="8229600" cy="5105400"/>
          </a:xfrm>
        </p:spPr>
        <p:txBody>
          <a:bodyPr/>
          <a:lstStyle/>
          <a:p>
            <a:r>
              <a:rPr lang="en-US" dirty="0">
                <a:latin typeface="Arial" panose="020B0604020202020204" pitchFamily="34" charset="0"/>
                <a:cs typeface="Arial" panose="020B0604020202020204" pitchFamily="34" charset="0"/>
              </a:rPr>
              <a:t>Talk to your healthcare provider to find out what option(s) is(are) best for you</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something isn’t working, try something else!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Keep talking…to your partner and to your healthcare provider. Don’t give up!</a:t>
            </a:r>
          </a:p>
        </p:txBody>
      </p:sp>
    </p:spTree>
    <p:extLst>
      <p:ext uri="{BB962C8B-B14F-4D97-AF65-F5344CB8AC3E}">
        <p14:creationId xmlns:p14="http://schemas.microsoft.com/office/powerpoint/2010/main" val="185246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070CB-D5AB-4AA8-809D-CAD1B20DA3CC}"/>
              </a:ext>
            </a:extLst>
          </p:cNvPr>
          <p:cNvSpPr>
            <a:spLocks noGrp="1"/>
          </p:cNvSpPr>
          <p:nvPr>
            <p:ph type="title"/>
          </p:nvPr>
        </p:nvSpPr>
        <p:spPr/>
        <p:txBody>
          <a:bodyPr/>
          <a:lstStyle/>
          <a:p>
            <a:r>
              <a:rPr lang="en-CA" dirty="0">
                <a:latin typeface="Arial" panose="020B0604020202020204" pitchFamily="34" charset="0"/>
                <a:cs typeface="Arial" panose="020B0604020202020204" pitchFamily="34" charset="0"/>
              </a:rPr>
              <a:t>Thank you!</a:t>
            </a:r>
          </a:p>
        </p:txBody>
      </p:sp>
      <p:pic>
        <p:nvPicPr>
          <p:cNvPr id="5" name="Picture 4">
            <a:extLst>
              <a:ext uri="{FF2B5EF4-FFF2-40B4-BE49-F238E27FC236}">
                <a16:creationId xmlns:a16="http://schemas.microsoft.com/office/drawing/2014/main" id="{CAB5B752-643A-4609-B3D9-5A1AD65B5FAE}"/>
              </a:ext>
            </a:extLst>
          </p:cNvPr>
          <p:cNvPicPr>
            <a:picLocks noChangeAspect="1"/>
          </p:cNvPicPr>
          <p:nvPr/>
        </p:nvPicPr>
        <p:blipFill>
          <a:blip r:embed="rId3"/>
          <a:stretch>
            <a:fillRect/>
          </a:stretch>
        </p:blipFill>
        <p:spPr>
          <a:xfrm>
            <a:off x="2674652" y="1768169"/>
            <a:ext cx="3945826" cy="4772819"/>
          </a:xfrm>
          <a:prstGeom prst="rect">
            <a:avLst/>
          </a:prstGeom>
        </p:spPr>
      </p:pic>
    </p:spTree>
    <p:extLst>
      <p:ext uri="{BB962C8B-B14F-4D97-AF65-F5344CB8AC3E}">
        <p14:creationId xmlns:p14="http://schemas.microsoft.com/office/powerpoint/2010/main" val="33211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05438-93E8-4C97-95C6-D78AA1657B6C}"/>
              </a:ext>
            </a:extLst>
          </p:cNvPr>
          <p:cNvSpPr>
            <a:spLocks noGrp="1"/>
          </p:cNvSpPr>
          <p:nvPr>
            <p:ph type="title"/>
          </p:nvPr>
        </p:nvSpPr>
        <p:spPr/>
        <p:txBody>
          <a:bodyPr/>
          <a:lstStyle/>
          <a:p>
            <a:r>
              <a:rPr lang="en-CA" dirty="0">
                <a:latin typeface="Arial" panose="020B0604020202020204" pitchFamily="34" charset="0"/>
                <a:cs typeface="Arial" panose="020B0604020202020204" pitchFamily="34" charset="0"/>
              </a:rPr>
              <a:t>What is Sexual Satisfaction?</a:t>
            </a:r>
          </a:p>
        </p:txBody>
      </p:sp>
      <p:pic>
        <p:nvPicPr>
          <p:cNvPr id="4" name="Picture 3">
            <a:extLst>
              <a:ext uri="{FF2B5EF4-FFF2-40B4-BE49-F238E27FC236}">
                <a16:creationId xmlns:a16="http://schemas.microsoft.com/office/drawing/2014/main" id="{0719E7CF-2AA7-472D-92A1-D7DCEB5FBB40}"/>
              </a:ext>
            </a:extLst>
          </p:cNvPr>
          <p:cNvPicPr>
            <a:picLocks noChangeAspect="1"/>
          </p:cNvPicPr>
          <p:nvPr/>
        </p:nvPicPr>
        <p:blipFill>
          <a:blip r:embed="rId3"/>
          <a:stretch>
            <a:fillRect/>
          </a:stretch>
        </p:blipFill>
        <p:spPr>
          <a:xfrm>
            <a:off x="1318402" y="2054226"/>
            <a:ext cx="6475445" cy="3635374"/>
          </a:xfrm>
          <a:prstGeom prst="rect">
            <a:avLst/>
          </a:prstGeom>
        </p:spPr>
      </p:pic>
      <p:sp>
        <p:nvSpPr>
          <p:cNvPr id="5" name="Rectangle 4">
            <a:extLst>
              <a:ext uri="{FF2B5EF4-FFF2-40B4-BE49-F238E27FC236}">
                <a16:creationId xmlns:a16="http://schemas.microsoft.com/office/drawing/2014/main" id="{017D1C76-7B68-42DE-ADED-B9397DF25F8D}"/>
              </a:ext>
            </a:extLst>
          </p:cNvPr>
          <p:cNvSpPr/>
          <p:nvPr/>
        </p:nvSpPr>
        <p:spPr>
          <a:xfrm>
            <a:off x="1549176" y="6042026"/>
            <a:ext cx="9441912" cy="769441"/>
          </a:xfrm>
          <a:prstGeom prst="rect">
            <a:avLst/>
          </a:prstGeom>
        </p:spPr>
        <p:txBody>
          <a:bodyPr wrap="square">
            <a:spAutoFit/>
          </a:bodyPr>
          <a:lstStyle/>
          <a:p>
            <a:r>
              <a:rPr lang="en-CA" sz="1400" dirty="0">
                <a:solidFill>
                  <a:schemeClr val="tx2"/>
                </a:solidFill>
              </a:rPr>
              <a:t>www.nerve.com/love-sex/what-we-mean-when-we-say-sexual-satisfaction</a:t>
            </a:r>
            <a:br>
              <a:rPr lang="en-CA" sz="1400" dirty="0">
                <a:solidFill>
                  <a:schemeClr val="tx2"/>
                </a:solidFill>
              </a:rPr>
            </a:br>
            <a:r>
              <a:rPr lang="en-CA" sz="1400" dirty="0" err="1">
                <a:solidFill>
                  <a:schemeClr val="tx2"/>
                </a:solidFill>
              </a:rPr>
              <a:t>Pascoal</a:t>
            </a:r>
            <a:r>
              <a:rPr lang="en-CA" sz="1400" dirty="0">
                <a:solidFill>
                  <a:schemeClr val="tx2"/>
                </a:solidFill>
              </a:rPr>
              <a:t> et al. 2013. The Journal of Sex Research. 1: 22-30.</a:t>
            </a:r>
          </a:p>
          <a:p>
            <a:endParaRPr lang="en-CA" sz="1600" dirty="0">
              <a:solidFill>
                <a:schemeClr val="tx2"/>
              </a:solidFill>
            </a:endParaRPr>
          </a:p>
        </p:txBody>
      </p:sp>
    </p:spTree>
    <p:extLst>
      <p:ext uri="{BB962C8B-B14F-4D97-AF65-F5344CB8AC3E}">
        <p14:creationId xmlns:p14="http://schemas.microsoft.com/office/powerpoint/2010/main" val="3841406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effectLst/>
                <a:latin typeface="Arial" pitchFamily="34" charset="0"/>
                <a:cs typeface="Arial" pitchFamily="34" charset="0"/>
              </a:rPr>
              <a:t>Cancer and Sexuality</a:t>
            </a:r>
          </a:p>
        </p:txBody>
      </p:sp>
      <p:pic>
        <p:nvPicPr>
          <p:cNvPr id="1027" name="Picture 3"/>
          <p:cNvPicPr>
            <a:picLocks noChangeAspect="1" noChangeArrowheads="1"/>
          </p:cNvPicPr>
          <p:nvPr/>
        </p:nvPicPr>
        <p:blipFill>
          <a:blip r:embed="rId3" cstate="print"/>
          <a:srcRect/>
          <a:stretch>
            <a:fillRect/>
          </a:stretch>
        </p:blipFill>
        <p:spPr bwMode="auto">
          <a:xfrm>
            <a:off x="1857356" y="1733550"/>
            <a:ext cx="5544616" cy="4578435"/>
          </a:xfrm>
          <a:prstGeom prst="rect">
            <a:avLst/>
          </a:prstGeom>
          <a:noFill/>
          <a:ln w="9525">
            <a:noFill/>
            <a:miter lim="800000"/>
            <a:headEnd/>
            <a:tailEnd/>
          </a:ln>
        </p:spPr>
      </p:pic>
      <p:sp>
        <p:nvSpPr>
          <p:cNvPr id="8" name="Text Box 16"/>
          <p:cNvSpPr txBox="1">
            <a:spLocks noChangeArrowheads="1"/>
          </p:cNvSpPr>
          <p:nvPr/>
        </p:nvSpPr>
        <p:spPr bwMode="auto">
          <a:xfrm>
            <a:off x="3894431" y="6360876"/>
            <a:ext cx="3743325" cy="338554"/>
          </a:xfrm>
          <a:prstGeom prst="rect">
            <a:avLst/>
          </a:prstGeom>
          <a:noFill/>
          <a:ln w="9525">
            <a:noFill/>
            <a:miter lim="800000"/>
            <a:headEnd/>
            <a:tailEnd/>
          </a:ln>
        </p:spPr>
        <p:txBody>
          <a:bodyPr>
            <a:spAutoFit/>
          </a:bodyPr>
          <a:lstStyle/>
          <a:p>
            <a:pPr>
              <a:spcBef>
                <a:spcPct val="50000"/>
              </a:spcBef>
            </a:pPr>
            <a:r>
              <a:rPr lang="en-US" sz="1600" dirty="0">
                <a:solidFill>
                  <a:schemeClr val="tx2"/>
                </a:solidFill>
                <a:cs typeface="Arial" charset="0"/>
              </a:rPr>
              <a:t>Booker, 2007</a:t>
            </a:r>
            <a:endParaRPr lang="en-US" sz="1200" dirty="0">
              <a:solidFill>
                <a:schemeClr val="tx2"/>
              </a:solidFill>
              <a:cs typeface="Arial" charset="0"/>
            </a:endParaRPr>
          </a:p>
        </p:txBody>
      </p:sp>
    </p:spTree>
    <p:extLst>
      <p:ext uri="{BB962C8B-B14F-4D97-AF65-F5344CB8AC3E}">
        <p14:creationId xmlns:p14="http://schemas.microsoft.com/office/powerpoint/2010/main" val="3368579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normAutofit/>
          </a:bodyPr>
          <a:lstStyle/>
          <a:p>
            <a:pPr eaLnBrk="1" fontAlgn="auto" hangingPunct="1">
              <a:spcAft>
                <a:spcPts val="0"/>
              </a:spcAft>
              <a:defRPr/>
            </a:pPr>
            <a:r>
              <a:rPr lang="en-CA" sz="2800" dirty="0">
                <a:effectLst/>
                <a:latin typeface="Arial" charset="0"/>
              </a:rPr>
              <a:t>Sexuality </a:t>
            </a:r>
            <a:r>
              <a:rPr sz="2800" dirty="0">
                <a:effectLst/>
                <a:latin typeface="Arial" charset="0"/>
              </a:rPr>
              <a:t>Across </a:t>
            </a:r>
            <a:br>
              <a:rPr lang="en-CA" sz="2800" dirty="0">
                <a:effectLst/>
                <a:latin typeface="Arial" charset="0"/>
              </a:rPr>
            </a:br>
            <a:r>
              <a:rPr sz="2800" dirty="0">
                <a:effectLst/>
                <a:latin typeface="Arial" charset="0"/>
              </a:rPr>
              <a:t>the Illness Trajectory</a:t>
            </a:r>
          </a:p>
        </p:txBody>
      </p:sp>
      <p:sp>
        <p:nvSpPr>
          <p:cNvPr id="22530" name="Rectangle 3"/>
          <p:cNvSpPr>
            <a:spLocks noGrp="1" noChangeArrowheads="1"/>
          </p:cNvSpPr>
          <p:nvPr>
            <p:ph idx="1"/>
          </p:nvPr>
        </p:nvSpPr>
        <p:spPr>
          <a:xfrm>
            <a:off x="1360966" y="2479064"/>
            <a:ext cx="7783034" cy="4114800"/>
          </a:xfrm>
        </p:spPr>
        <p:txBody>
          <a:bodyPr/>
          <a:lstStyle/>
          <a:p>
            <a:pPr marL="114300" indent="0" eaLnBrk="1" hangingPunct="1">
              <a:lnSpc>
                <a:spcPct val="90000"/>
              </a:lnSpc>
              <a:buNone/>
            </a:pPr>
            <a:r>
              <a:rPr lang="en-US" dirty="0">
                <a:latin typeface="Arial" charset="0"/>
                <a:sym typeface="Wingdings" panose="05000000000000000000" pitchFamily="2" charset="2"/>
              </a:rPr>
              <a:t> </a:t>
            </a:r>
            <a:r>
              <a:rPr lang="en-US" dirty="0">
                <a:latin typeface="Arial" charset="0"/>
              </a:rPr>
              <a:t>At diagnosis</a:t>
            </a:r>
            <a:br>
              <a:rPr lang="en-US" dirty="0">
                <a:latin typeface="Arial" charset="0"/>
              </a:rPr>
            </a:br>
            <a:endParaRPr lang="en-US" dirty="0">
              <a:latin typeface="Arial" charset="0"/>
            </a:endParaRPr>
          </a:p>
          <a:p>
            <a:pPr marL="114300" indent="0" eaLnBrk="1" hangingPunct="1">
              <a:lnSpc>
                <a:spcPct val="90000"/>
              </a:lnSpc>
              <a:buNone/>
            </a:pPr>
            <a:r>
              <a:rPr lang="en-US" dirty="0">
                <a:latin typeface="Arial" charset="0"/>
                <a:sym typeface="Wingdings" panose="05000000000000000000" pitchFamily="2" charset="2"/>
              </a:rPr>
              <a:t> </a:t>
            </a:r>
            <a:r>
              <a:rPr lang="en-US" dirty="0">
                <a:latin typeface="Arial" charset="0"/>
              </a:rPr>
              <a:t>During treatment (surgery, chemo, radiation, hormone therapy)</a:t>
            </a:r>
          </a:p>
          <a:p>
            <a:pPr marL="114300" indent="0" eaLnBrk="1" hangingPunct="1">
              <a:lnSpc>
                <a:spcPct val="90000"/>
              </a:lnSpc>
              <a:buNone/>
            </a:pPr>
            <a:endParaRPr lang="en-US" dirty="0">
              <a:latin typeface="Arial" charset="0"/>
            </a:endParaRPr>
          </a:p>
          <a:p>
            <a:pPr marL="114300" indent="0" eaLnBrk="1" hangingPunct="1">
              <a:lnSpc>
                <a:spcPct val="90000"/>
              </a:lnSpc>
              <a:buNone/>
            </a:pPr>
            <a:r>
              <a:rPr lang="en-US" dirty="0">
                <a:latin typeface="Arial" charset="0"/>
                <a:sym typeface="Wingdings" panose="05000000000000000000" pitchFamily="2" charset="2"/>
              </a:rPr>
              <a:t> </a:t>
            </a:r>
            <a:r>
              <a:rPr lang="en-US" dirty="0">
                <a:latin typeface="Arial" charset="0"/>
              </a:rPr>
              <a:t>Recovery &amp; survivorship</a:t>
            </a:r>
            <a:br>
              <a:rPr lang="en-US" dirty="0">
                <a:latin typeface="Arial" charset="0"/>
              </a:rPr>
            </a:br>
            <a:endParaRPr lang="en-US" dirty="0">
              <a:latin typeface="Arial" charset="0"/>
            </a:endParaRPr>
          </a:p>
          <a:p>
            <a:pPr marL="114300" indent="0" eaLnBrk="1" hangingPunct="1">
              <a:lnSpc>
                <a:spcPct val="90000"/>
              </a:lnSpc>
              <a:buNone/>
            </a:pPr>
            <a:r>
              <a:rPr lang="en-US" dirty="0">
                <a:latin typeface="Arial" charset="0"/>
                <a:sym typeface="Wingdings" panose="05000000000000000000" pitchFamily="2" charset="2"/>
              </a:rPr>
              <a:t> </a:t>
            </a:r>
            <a:r>
              <a:rPr lang="en-US" dirty="0">
                <a:latin typeface="Arial" charset="0"/>
              </a:rPr>
              <a:t>During advanced disease and at end-of-life</a:t>
            </a:r>
          </a:p>
        </p:txBody>
      </p:sp>
    </p:spTree>
    <p:extLst>
      <p:ext uri="{BB962C8B-B14F-4D97-AF65-F5344CB8AC3E}">
        <p14:creationId xmlns:p14="http://schemas.microsoft.com/office/powerpoint/2010/main" val="140994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fade">
                                      <p:cBhvr>
                                        <p:cTn id="7" dur="500"/>
                                        <p:tgtEl>
                                          <p:spTgt spid="22530">
                                            <p:txEl>
                                              <p:pRg st="0" end="0"/>
                                            </p:txEl>
                                          </p:spTgt>
                                        </p:tgtEl>
                                      </p:cBhvr>
                                    </p:animEffect>
                                  </p:childTnLst>
                                  <p:subTnLst>
                                    <p:animClr clrSpc="rgb" dir="cw">
                                      <p:cBhvr override="childStyle">
                                        <p:cTn dur="1" fill="hold" display="0" masterRel="nextClick" afterEffect="1"/>
                                        <p:tgtEl>
                                          <p:spTgt spid="22530">
                                            <p:txEl>
                                              <p:pRg st="0" end="0"/>
                                            </p:txEl>
                                          </p:spTgt>
                                        </p:tgtEl>
                                        <p:attrNameLst>
                                          <p:attrName>ppt_c</p:attrName>
                                        </p:attrNameLst>
                                      </p:cBhvr>
                                      <p:to>
                                        <a:schemeClr val="folHlink"/>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0">
                                            <p:txEl>
                                              <p:pRg st="1" end="1"/>
                                            </p:txEl>
                                          </p:spTgt>
                                        </p:tgtEl>
                                        <p:attrNameLst>
                                          <p:attrName>style.visibility</p:attrName>
                                        </p:attrNameLst>
                                      </p:cBhvr>
                                      <p:to>
                                        <p:strVal val="visible"/>
                                      </p:to>
                                    </p:set>
                                    <p:animEffect transition="in" filter="fade">
                                      <p:cBhvr>
                                        <p:cTn id="12" dur="500"/>
                                        <p:tgtEl>
                                          <p:spTgt spid="22530">
                                            <p:txEl>
                                              <p:pRg st="1" end="1"/>
                                            </p:txEl>
                                          </p:spTgt>
                                        </p:tgtEl>
                                      </p:cBhvr>
                                    </p:animEffect>
                                  </p:childTnLst>
                                  <p:subTnLst>
                                    <p:animClr clrSpc="rgb" dir="cw">
                                      <p:cBhvr override="childStyle">
                                        <p:cTn dur="1" fill="hold" display="0" masterRel="nextClick" afterEffect="1"/>
                                        <p:tgtEl>
                                          <p:spTgt spid="22530">
                                            <p:txEl>
                                              <p:pRg st="1" end="1"/>
                                            </p:txEl>
                                          </p:spTgt>
                                        </p:tgtEl>
                                        <p:attrNameLst>
                                          <p:attrName>ppt_c</p:attrName>
                                        </p:attrNameLst>
                                      </p:cBhvr>
                                      <p:to>
                                        <a:schemeClr val="folHlink"/>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30">
                                            <p:txEl>
                                              <p:pRg st="3" end="3"/>
                                            </p:txEl>
                                          </p:spTgt>
                                        </p:tgtEl>
                                        <p:attrNameLst>
                                          <p:attrName>style.visibility</p:attrName>
                                        </p:attrNameLst>
                                      </p:cBhvr>
                                      <p:to>
                                        <p:strVal val="visible"/>
                                      </p:to>
                                    </p:set>
                                    <p:animEffect transition="in" filter="fade">
                                      <p:cBhvr>
                                        <p:cTn id="17" dur="500"/>
                                        <p:tgtEl>
                                          <p:spTgt spid="22530">
                                            <p:txEl>
                                              <p:pRg st="3" end="3"/>
                                            </p:txEl>
                                          </p:spTgt>
                                        </p:tgtEl>
                                      </p:cBhvr>
                                    </p:animEffect>
                                  </p:childTnLst>
                                  <p:subTnLst>
                                    <p:animClr clrSpc="rgb" dir="cw">
                                      <p:cBhvr override="childStyle">
                                        <p:cTn dur="1" fill="hold" display="0" masterRel="nextClick" afterEffect="1"/>
                                        <p:tgtEl>
                                          <p:spTgt spid="22530">
                                            <p:txEl>
                                              <p:pRg st="3" end="3"/>
                                            </p:txEl>
                                          </p:spTgt>
                                        </p:tgtEl>
                                        <p:attrNameLst>
                                          <p:attrName>ppt_c</p:attrName>
                                        </p:attrNameLst>
                                      </p:cBhvr>
                                      <p:to>
                                        <a:schemeClr val="folHlink"/>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530">
                                            <p:txEl>
                                              <p:pRg st="4" end="4"/>
                                            </p:txEl>
                                          </p:spTgt>
                                        </p:tgtEl>
                                        <p:attrNameLst>
                                          <p:attrName>style.visibility</p:attrName>
                                        </p:attrNameLst>
                                      </p:cBhvr>
                                      <p:to>
                                        <p:strVal val="visible"/>
                                      </p:to>
                                    </p:set>
                                    <p:animEffect transition="in" filter="fade">
                                      <p:cBhvr>
                                        <p:cTn id="22" dur="500"/>
                                        <p:tgtEl>
                                          <p:spTgt spid="22530">
                                            <p:txEl>
                                              <p:pRg st="4" end="4"/>
                                            </p:txEl>
                                          </p:spTgt>
                                        </p:tgtEl>
                                      </p:cBhvr>
                                    </p:animEffect>
                                  </p:childTnLst>
                                  <p:subTnLst>
                                    <p:animClr clrSpc="rgb" dir="cw">
                                      <p:cBhvr override="childStyle">
                                        <p:cTn dur="1" fill="hold" display="0" masterRel="nextClick" afterEffect="1"/>
                                        <p:tgtEl>
                                          <p:spTgt spid="22530">
                                            <p:txEl>
                                              <p:pRg st="4" end="4"/>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Apothecary.thmx</Template>
  <TotalTime>41643</TotalTime>
  <Words>5914</Words>
  <Application>Microsoft Office PowerPoint</Application>
  <PresentationFormat>On-screen Show (4:3)</PresentationFormat>
  <Paragraphs>1041</Paragraphs>
  <Slides>64</Slides>
  <Notes>64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Arial</vt:lpstr>
      <vt:lpstr>Arial</vt:lpstr>
      <vt:lpstr>Book Antiqua</vt:lpstr>
      <vt:lpstr>Calibri</vt:lpstr>
      <vt:lpstr>Century Gothic</vt:lpstr>
      <vt:lpstr>Freight</vt:lpstr>
      <vt:lpstr>Tahoma</vt:lpstr>
      <vt:lpstr>Wingdings</vt:lpstr>
      <vt:lpstr>Apothecary</vt:lpstr>
      <vt:lpstr>  </vt:lpstr>
      <vt:lpstr>Conflict of interest disclosure</vt:lpstr>
      <vt:lpstr>Disclaimer</vt:lpstr>
      <vt:lpstr>Objectives</vt:lpstr>
      <vt:lpstr>PowerPoint Presentation</vt:lpstr>
      <vt:lpstr>Sexuality</vt:lpstr>
      <vt:lpstr>What is Sexual Satisfaction?</vt:lpstr>
      <vt:lpstr>Cancer and Sexuality</vt:lpstr>
      <vt:lpstr>Sexuality Across  the Illness Trajectory</vt:lpstr>
      <vt:lpstr>Prostate cancer  and Sexuality</vt:lpstr>
      <vt:lpstr>PowerPoint Presentation</vt:lpstr>
      <vt:lpstr>Surgery for prostate cancer</vt:lpstr>
      <vt:lpstr>Radiation for prostate cancer</vt:lpstr>
      <vt:lpstr>Proton therapy vs Photon Therapy</vt:lpstr>
      <vt:lpstr>Hormone therapy  for prostate cancer</vt:lpstr>
      <vt:lpstr>Changes in Sexual function </vt:lpstr>
      <vt:lpstr>Changes in Libido/Desire</vt:lpstr>
      <vt:lpstr>Changes in Erectile function</vt:lpstr>
      <vt:lpstr>Mechanisms of Erectile dysfunction</vt:lpstr>
      <vt:lpstr>Changes in Ejaculation</vt:lpstr>
      <vt:lpstr>Changes in Orgasm</vt:lpstr>
      <vt:lpstr>Body Image</vt:lpstr>
      <vt:lpstr>Changes in Fertility</vt:lpstr>
      <vt:lpstr>Fertility Preservation</vt:lpstr>
      <vt:lpstr>Relationship changes</vt:lpstr>
      <vt:lpstr>Partners</vt:lpstr>
      <vt:lpstr>Potential Challenges for Gay, Bisexual and men who have sex with Men</vt:lpstr>
      <vt:lpstr>Prostate cancer And Transgender Women</vt:lpstr>
      <vt:lpstr>Sexuality in Advanced Disease  and at End-of-life</vt:lpstr>
      <vt:lpstr>Considerations at EOL</vt:lpstr>
      <vt:lpstr>Interventions</vt:lpstr>
      <vt:lpstr>Interventions</vt:lpstr>
      <vt:lpstr>Things to think about  when trying interventions</vt:lpstr>
      <vt:lpstr>Communication</vt:lpstr>
      <vt:lpstr>Improving intimacy</vt:lpstr>
      <vt:lpstr>Improving Desire</vt:lpstr>
      <vt:lpstr>Improving erectile function</vt:lpstr>
      <vt:lpstr>External Aids for Erectile function</vt:lpstr>
      <vt:lpstr>PowerPoint Presentation</vt:lpstr>
      <vt:lpstr>PDE5 Inhibitors</vt:lpstr>
      <vt:lpstr>Alprostadil cream</vt:lpstr>
      <vt:lpstr>Other Options for  Erectile Dysfunction</vt:lpstr>
      <vt:lpstr>Other Options for  Erectile Dysfunction</vt:lpstr>
      <vt:lpstr>Managing Ejaculatory changes</vt:lpstr>
      <vt:lpstr>orgasm</vt:lpstr>
      <vt:lpstr>Penile vibratory stimulation (PVS)</vt:lpstr>
      <vt:lpstr>Testosterone Replacement After Prostate Cancer</vt:lpstr>
      <vt:lpstr>PowerPoint Presentation</vt:lpstr>
      <vt:lpstr>Herbal or ‘natural’ products</vt:lpstr>
      <vt:lpstr>Sexual enhancers</vt:lpstr>
      <vt:lpstr>Lubricants</vt:lpstr>
      <vt:lpstr>Lubricants: Examples</vt:lpstr>
      <vt:lpstr>Vibrators</vt:lpstr>
      <vt:lpstr>PowerPoint Presentation</vt:lpstr>
      <vt:lpstr>Preserving Intimacy –  Physical and Beyond</vt:lpstr>
      <vt:lpstr>Resources</vt:lpstr>
      <vt:lpstr>PowerPoint Presentation</vt:lpstr>
      <vt:lpstr>Websites</vt:lpstr>
      <vt:lpstr>PowerPoint Presentation</vt:lpstr>
      <vt:lpstr>PowerPoint Presentation</vt:lpstr>
      <vt:lpstr>PowerPoint Presentation</vt:lpstr>
      <vt:lpstr>Take home messages</vt:lpstr>
      <vt:lpstr>Take home messages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Cancer and Sexuality  Reanne Booker, MN BScN  Alberta Health Services Cancer Care</dc:title>
  <dc:creator>reanne booker</dc:creator>
  <cp:lastModifiedBy>David Lunn</cp:lastModifiedBy>
  <cp:revision>410</cp:revision>
  <cp:lastPrinted>2015-03-10T22:03:48Z</cp:lastPrinted>
  <dcterms:created xsi:type="dcterms:W3CDTF">2012-10-27T16:36:00Z</dcterms:created>
  <dcterms:modified xsi:type="dcterms:W3CDTF">2017-09-13T03:12:33Z</dcterms:modified>
</cp:coreProperties>
</file>